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1"/>
  </p:sldMasterIdLst>
  <p:notesMasterIdLst>
    <p:notesMasterId r:id="rId24"/>
  </p:notesMasterIdLst>
  <p:sldIdLst>
    <p:sldId id="256" r:id="rId2"/>
    <p:sldId id="257" r:id="rId3"/>
    <p:sldId id="333" r:id="rId4"/>
    <p:sldId id="336" r:id="rId5"/>
    <p:sldId id="345" r:id="rId6"/>
    <p:sldId id="322" r:id="rId7"/>
    <p:sldId id="323" r:id="rId8"/>
    <p:sldId id="346" r:id="rId9"/>
    <p:sldId id="265" r:id="rId10"/>
    <p:sldId id="270" r:id="rId11"/>
    <p:sldId id="348" r:id="rId12"/>
    <p:sldId id="349" r:id="rId13"/>
    <p:sldId id="328" r:id="rId14"/>
    <p:sldId id="329" r:id="rId15"/>
    <p:sldId id="331" r:id="rId16"/>
    <p:sldId id="344" r:id="rId17"/>
    <p:sldId id="342" r:id="rId18"/>
    <p:sldId id="300" r:id="rId19"/>
    <p:sldId id="303" r:id="rId20"/>
    <p:sldId id="307" r:id="rId21"/>
    <p:sldId id="313" r:id="rId22"/>
    <p:sldId id="30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FBE5D6"/>
    <a:srgbClr val="518E5C"/>
    <a:srgbClr val="FF817B"/>
    <a:srgbClr val="548235"/>
    <a:srgbClr val="762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/>
    <p:restoredTop sz="79986"/>
  </p:normalViewPr>
  <p:slideViewPr>
    <p:cSldViewPr snapToGrid="0" snapToObjects="1">
      <p:cViewPr varScale="1">
        <p:scale>
          <a:sx n="100" d="100"/>
          <a:sy n="100" d="100"/>
        </p:scale>
        <p:origin x="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258EC-841D-FC4E-B82D-C280FF5340E9}" type="datetimeFigureOut">
              <a:rPr lang="en-US" smtClean="0"/>
              <a:t>8/30/22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8ED3B-526D-1C42-B32B-39D5CB15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1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Self-introduction</a:t>
            </a:r>
          </a:p>
          <a:p>
            <a:endParaRPr lang="en-US" dirty="0"/>
          </a:p>
          <a:p>
            <a:r>
              <a:rPr lang="en-US" dirty="0"/>
              <a:t>After this talk, you will learn about a video compression algorithm that enables accurate video analytics for those cheap cameras</a:t>
            </a:r>
          </a:p>
          <a:p>
            <a:endParaRPr lang="en-US" dirty="0"/>
          </a:p>
          <a:p>
            <a:r>
              <a:rPr lang="en-US" dirty="0"/>
              <a:t>(Don’t say authors’ name)</a:t>
            </a:r>
          </a:p>
          <a:p>
            <a:r>
              <a:rPr lang="en-US" dirty="0"/>
              <a:t>(Add pause)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ED3B-526D-1C42-B32B-39D5CB1541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38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ED3B-526D-1C42-B32B-39D5CB1541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61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ED3B-526D-1C42-B32B-39D5CB1541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8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ED3B-526D-1C42-B32B-39D5CB1541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32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^ To understand the compute cost of encoding quality assignment, let me pick a strawmen. (click)</a:t>
            </a:r>
          </a:p>
          <a:p>
            <a:r>
              <a:rPr lang="en-US" dirty="0"/>
              <a:t>We can see that encoding quality assignment is visually similar to a well-studied vision problem: semantic segmentation, (click) which is known to be compute-intensive</a:t>
            </a:r>
          </a:p>
          <a:p>
            <a:r>
              <a:rPr lang="en-US" dirty="0"/>
              <a:t>However, the quality assignment DNN can be much cheaper than semantic segmentation DNN due to two video codec properties.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ED3B-526D-1C42-B32B-39D5CB1541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56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^ First, encoding quality assignment is operating on a coarser granularity, and thus less compute-intensive.</a:t>
            </a:r>
          </a:p>
          <a:p>
            <a:r>
              <a:rPr lang="en-US" dirty="0"/>
              <a:t>Here is an example to illustrate this reason.</a:t>
            </a:r>
          </a:p>
          <a:p>
            <a:endParaRPr lang="en-US" dirty="0"/>
          </a:p>
          <a:p>
            <a:r>
              <a:rPr lang="en-US" dirty="0"/>
              <a:t>$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ED3B-526D-1C42-B32B-39D5CB1541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06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ED3B-526D-1C42-B32B-39D5CB1541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35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ED3B-526D-1C42-B32B-39D5CB1541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38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ED3B-526D-1C42-B32B-39D5CB1541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34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X-axis and Y-axis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ED3B-526D-1C42-B32B-39D5CB1541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28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Animate</a:t>
            </a:r>
          </a:p>
          <a:p>
            <a:endParaRPr lang="en-US" dirty="0"/>
          </a:p>
          <a:p>
            <a:r>
              <a:rPr lang="en-US" dirty="0"/>
              <a:t>Add some more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ED3B-526D-1C42-B32B-39D5CB1541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6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^ Nowadays, more and more videos are generated from cheap cameras. These videos from cheap cameras need to be analyzed</a:t>
            </a:r>
          </a:p>
          <a:p>
            <a:r>
              <a:rPr lang="en-US" dirty="0"/>
              <a:t>Wild-life camera for animal protection</a:t>
            </a:r>
          </a:p>
          <a:p>
            <a:r>
              <a:rPr lang="en-US" dirty="0"/>
              <a:t>Traffic camera for traffic monitoring and incident detection</a:t>
            </a:r>
          </a:p>
          <a:p>
            <a:r>
              <a:rPr lang="en-US" dirty="0"/>
              <a:t>Drone camera for efficient vehicle counting</a:t>
            </a:r>
          </a:p>
          <a:p>
            <a:endParaRPr lang="en-US" dirty="0"/>
          </a:p>
          <a:p>
            <a:r>
              <a:rPr lang="en-US" dirty="0"/>
              <a:t>Our goal is to support accurate live video analytics for cheap cameras.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ED3B-526D-1C42-B32B-39D5CB1541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12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ED3B-526D-1C42-B32B-39D5CB1541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56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ED3B-526D-1C42-B32B-39D5CB1541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98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^ First, in live analytics scenario, the video need to be streamed to the server for accurate live video analytics.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$ (Click to next slides)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Stress cheap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ED3B-526D-1C42-B32B-39D5CB1541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44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^ The key to stream the video from the camera to the server is a video compression algorithm. </a:t>
            </a:r>
          </a:p>
          <a:p>
            <a:r>
              <a:rPr lang="en-US" dirty="0"/>
              <a:t>This is because the network connection between the camera and the server-side DNN is bandwidth constraint.</a:t>
            </a:r>
          </a:p>
          <a:p>
            <a:pPr algn="l"/>
            <a:r>
              <a:rPr lang="en-US" dirty="0"/>
              <a:t>(Click)</a:t>
            </a:r>
          </a:p>
          <a:p>
            <a:pPr algn="l"/>
            <a:r>
              <a:rPr lang="en-US" dirty="0"/>
              <a:t>The raw video, if not compressed, cannot be streamed to the GPU-equipped server in real time.</a:t>
            </a:r>
          </a:p>
          <a:p>
            <a:pPr algn="l"/>
            <a:r>
              <a:rPr lang="en-US" dirty="0"/>
              <a:t>As a result, we need a video compression algorithm to compress the raw video into smaller file size so that the video can be streamed in real time.</a:t>
            </a:r>
          </a:p>
          <a:p>
            <a:pPr algn="l"/>
            <a:r>
              <a:rPr lang="en-US" dirty="0"/>
              <a:t>To conclude, </a:t>
            </a:r>
            <a:r>
              <a:rPr lang="en-US" sz="1200" dirty="0">
                <a:solidFill>
                  <a:schemeClr val="tx1"/>
                </a:solidFill>
              </a:rPr>
              <a:t>We need to run </a:t>
            </a:r>
            <a:r>
              <a:rPr lang="en-US" sz="1200" b="1" dirty="0">
                <a:solidFill>
                  <a:srgbClr val="C55A11"/>
                </a:solidFill>
              </a:rPr>
              <a:t>video compression</a:t>
            </a:r>
            <a:r>
              <a:rPr lang="en-US" sz="1200" dirty="0">
                <a:solidFill>
                  <a:schemeClr val="tx1"/>
                </a:solidFill>
              </a:rPr>
              <a:t> in order to stream the video out to the server.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ED3B-526D-1C42-B32B-39D5CB1541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65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^ So what is an ideal compression in live video analytics scenario?</a:t>
            </a:r>
          </a:p>
          <a:p>
            <a:r>
              <a:rPr lang="en-US" dirty="0"/>
              <a:t>Here we show an example. Say the uncompressed raw video is like the left-side image.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$ Given this huge potential, how to design a video compression algorithm for video analytics?</a:t>
            </a:r>
          </a:p>
          <a:p>
            <a:endParaRPr lang="en-US" dirty="0"/>
          </a:p>
          <a:p>
            <a:r>
              <a:rPr lang="en-US" dirty="0"/>
              <a:t>(What is an ideal video compression)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ED3B-526D-1C42-B32B-39D5CB1541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60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 To design an idea video compression for video analytics, we specify three system-level performance objectives</a:t>
            </a:r>
          </a:p>
          <a:p>
            <a:endParaRPr lang="en-US" dirty="0"/>
          </a:p>
          <a:p>
            <a:r>
              <a:rPr lang="en-US" dirty="0"/>
              <a:t>Say on the uncompressed video, we get 3 objects detected</a:t>
            </a:r>
          </a:p>
          <a:p>
            <a:r>
              <a:rPr lang="en-US" dirty="0"/>
              <a:t>If we compress the objects, we still get 3 objects</a:t>
            </a:r>
          </a:p>
          <a:p>
            <a:endParaRPr lang="en-US" dirty="0"/>
          </a:p>
          <a:p>
            <a:r>
              <a:rPr lang="en-US" dirty="0"/>
              <a:t>In other word, accuracy captures the similarity between the inference results of uncompressed raw video and compressed video.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ED3B-526D-1C42-B32B-39D5CB1541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70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ED3B-526D-1C42-B32B-39D5CB1541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23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ED3B-526D-1C42-B32B-39D5CB1541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87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ED3B-526D-1C42-B32B-39D5CB1541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6093-BF24-B54D-92CC-CE64B2EF1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A763-5B15-C24E-9CF6-896D97A7F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BC5DE-A11A-254C-809F-325DBD6D7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12F3-5C8A-1E47-80DA-D0164A9FFD74}" type="datetime1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7250C-3A1B-AD48-8D81-678887B1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588C3-2BF2-6047-B00B-686F8FF6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3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3D83D-6DFA-484B-8D83-32EA9E6D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906FD-7505-7A4D-B459-826AFD71A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2DC58-4C0F-FA4D-8587-1F26CF1BE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DDEB5-CD71-2342-9DE4-1958CEC70C12}" type="datetime1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055A2-4099-7A47-ADED-14190D00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63DB5-32D4-2845-B1DD-4577B8A37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3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93382-1206-254F-875E-72FABEEAD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6DDFE-4B8C-A54C-B11B-9937603C3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07C9E-1892-D84A-B650-84C261D48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8831-8809-9647-9567-D2BBB8A12458}" type="datetime1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5843-4281-6244-BCA7-D3650D47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F90BD-4B0A-544F-9F85-AD909A20E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3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2D15-55B2-D441-8F4B-305F5CD7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64559"/>
            <a:ext cx="11448288" cy="920529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Tim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C170-4768-954A-B426-464079221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67D0B-9236-4648-9870-D1B3650C5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1DD-55A3-004C-AC2D-730A262BC6E2}" type="datetime1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A3CDB-6067-6440-AE1A-03B06E17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69B29-76E0-AA4B-B20A-18A666E2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EED48C-2B0B-A148-B97E-490061EF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8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7B50-0A77-4244-9C8A-90D30E23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897D8-06B1-874F-82CF-D8F82AE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49BA7-0268-5844-96A9-D6D8D5CC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FADE-A07D-384A-90AC-37F7AB7ED9D6}" type="datetime1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808B3-96B3-B045-A71F-8E041220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93658-D13D-F84C-90F4-CC595759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0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A2EBF-726A-614C-B5FA-34481A70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4BB4-D090-5044-9498-7F8B00182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18D59-9760-474B-8A81-423BF8769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F79E8-3C4B-D246-9175-B6B19A7E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A8B2-F0C0-5642-A169-35993477EFF3}" type="datetime1">
              <a:rPr lang="en-US" smtClean="0"/>
              <a:t>8/30/22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53D4C-B6F2-CC46-8232-76DE0D05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F6A46-7F9D-AB42-82B6-193D31F2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7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9047C-517F-8A42-84A6-3C222C735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7F350-51E1-DC41-85D4-28006C9E1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2CA5F-19FF-6E47-B8A3-1BBDD1536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069FA-1D6E-0C42-817B-48C7C15FC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B4E15-1362-CE4B-9EAC-D2B8AD7C8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253E3D-F497-564B-A5E0-AE0120E1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7F14-3CDC-1E46-9C03-CB6C8132A152}" type="datetime1">
              <a:rPr lang="en-US" smtClean="0"/>
              <a:t>8/30/22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D2575F-F581-EB46-A87B-E7E365451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8AC910-051B-1144-AC0C-5AF2895F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0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B04B-1B1E-E142-9B0D-259C8B1B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90EA6-1F76-064B-BD06-E30C8B83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C315-A7D1-C547-8774-F4ECACE4A32E}" type="datetime1">
              <a:rPr lang="en-US" smtClean="0"/>
              <a:t>8/30/22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8ACD6-D924-364D-B473-C613D16D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EC33B-1BAC-CA46-A7D3-EFCE76F4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3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910775-8DB4-7846-9DE8-AC2501E2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5D1D-AF27-5341-8BBE-E9165FF7D7F9}" type="datetime1">
              <a:rPr lang="en-US" smtClean="0"/>
              <a:t>8/30/22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5AD72-C732-C24C-90EE-4BFB0B47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14C04-D61F-8040-B16A-E2795450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2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F409B-B59C-6744-B81E-DBF45D6C8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A6857-6D1B-9D49-8258-E493B1269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05F18-31FE-044F-9326-FB88A18C6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BAF1F-C037-F54E-A881-205C2864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ACE2-1DFE-C547-AD58-A2BA5FAA07C8}" type="datetime1">
              <a:rPr lang="en-US" smtClean="0"/>
              <a:t>8/30/22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FDB93-7E9A-1641-9F37-C97FC175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D6B31-D165-444C-8502-0F931375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0531-A439-7144-80C8-84F0847A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9DAE42-5DB0-F549-A2BE-224F36A5D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84F1-73FB-D447-92BE-E146AC53D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75A01-E52D-2A4D-99E9-D9912A34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9CEA-FAD1-7045-9D18-E1BB6A723F80}" type="datetime1">
              <a:rPr lang="en-US" smtClean="0"/>
              <a:t>8/30/22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C57-2389-D049-ACC9-604ECA54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7D927-EA6E-DA45-A9D5-AFA128B4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3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E24E78-560D-C848-B56B-6249C4DC6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FCCC0-C14A-DB47-A297-6963C5F53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F91C-392C-BC47-B468-C15C49F50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B6B0F-EFB1-B44C-99DA-EEF5EC4EEDBD}" type="datetime1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7D2A2-58F3-884F-AA64-2A9F749CD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F569-C330-1D4E-BC7C-68366C065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ED48C-2B0B-A148-B97E-490061EF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7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9.sv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11.sv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8FA1-902A-8849-9465-9E1717334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0" y="2386744"/>
            <a:ext cx="11036300" cy="16459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  <a:t>AccMPEG: Optimizing Video Encoding for Accurate Video Analytics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EA1CB-1312-BE43-94C4-36640FFE4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400" y="4325938"/>
            <a:ext cx="10889916" cy="1655762"/>
          </a:xfrm>
        </p:spPr>
        <p:txBody>
          <a:bodyPr>
            <a:normAutofit/>
          </a:bodyPr>
          <a:lstStyle/>
          <a:p>
            <a:r>
              <a:rPr lang="en-US" dirty="0"/>
              <a:t>Kuntai Du, </a:t>
            </a:r>
            <a:r>
              <a:rPr lang="en-US" dirty="0" err="1"/>
              <a:t>Qizheng</a:t>
            </a:r>
            <a:r>
              <a:rPr lang="en-US" dirty="0"/>
              <a:t> Zhang, Anton </a:t>
            </a:r>
            <a:r>
              <a:rPr lang="en-US" dirty="0" err="1"/>
              <a:t>Arapin</a:t>
            </a:r>
            <a:r>
              <a:rPr lang="en-US" dirty="0"/>
              <a:t>, </a:t>
            </a:r>
            <a:r>
              <a:rPr lang="en-US" dirty="0" err="1"/>
              <a:t>Haodong</a:t>
            </a:r>
            <a:r>
              <a:rPr lang="en-US" dirty="0"/>
              <a:t> Wang, </a:t>
            </a:r>
            <a:r>
              <a:rPr lang="en-US" dirty="0" err="1"/>
              <a:t>Zhengxu</a:t>
            </a:r>
            <a:r>
              <a:rPr lang="en-US" dirty="0"/>
              <a:t> Xia, Junchen Jiang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DFE49-1077-F044-AE79-93BDBD72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480213-6AA6-C4FA-6131-70F60BFE6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024" y="4825160"/>
            <a:ext cx="2333951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25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18D81-0B0F-3F4B-B451-96581E35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314"/>
            <a:ext cx="12192000" cy="92052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55A11"/>
                </a:solidFill>
                <a:latin typeface="Times" pitchFamily="2" charset="0"/>
              </a:rPr>
              <a:t>Acc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  <a:t>MPEG: </a:t>
            </a:r>
            <a:r>
              <a:rPr lang="en-US" sz="4000" b="1" dirty="0">
                <a:solidFill>
                  <a:srgbClr val="C55A11"/>
                </a:solidFill>
                <a:latin typeface="Times" pitchFamily="2" charset="0"/>
              </a:rPr>
              <a:t>accurate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  <a:t>camera-side </a:t>
            </a:r>
            <a:r>
              <a:rPr lang="en-US" sz="4000" dirty="0">
                <a:solidFill>
                  <a:srgbClr val="518E5C"/>
                </a:solidFill>
                <a:latin typeface="Times" pitchFamily="2" charset="0"/>
              </a:rPr>
              <a:t>video compression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  <a:t>for </a:t>
            </a:r>
            <a:r>
              <a:rPr lang="en-US" sz="4000" b="1" dirty="0">
                <a:solidFill>
                  <a:srgbClr val="C55A11"/>
                </a:solidFill>
                <a:latin typeface="Times" pitchFamily="2" charset="0"/>
              </a:rPr>
              <a:t>cheap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  <a:t> camera</a:t>
            </a:r>
            <a:endParaRPr lang="en-US" sz="4000" b="1" dirty="0">
              <a:solidFill>
                <a:srgbClr val="C55A11"/>
              </a:solidFill>
              <a:latin typeface="Times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5D16A3-B6C5-074F-B06B-A58CBFA30A03}"/>
              </a:ext>
            </a:extLst>
          </p:cNvPr>
          <p:cNvSpPr/>
          <p:nvPr/>
        </p:nvSpPr>
        <p:spPr>
          <a:xfrm>
            <a:off x="729665" y="3481229"/>
            <a:ext cx="1472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Raw video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3B6C2A-915E-BD41-A255-EB5574CEA7D7}"/>
              </a:ext>
            </a:extLst>
          </p:cNvPr>
          <p:cNvGrpSpPr/>
          <p:nvPr/>
        </p:nvGrpSpPr>
        <p:grpSpPr>
          <a:xfrm>
            <a:off x="5275085" y="4338950"/>
            <a:ext cx="1964769" cy="1173946"/>
            <a:chOff x="947893" y="4000500"/>
            <a:chExt cx="1964769" cy="117394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4039D0D-524E-284D-9D06-ACBD6443F511}"/>
                </a:ext>
              </a:extLst>
            </p:cNvPr>
            <p:cNvSpPr/>
            <p:nvPr/>
          </p:nvSpPr>
          <p:spPr>
            <a:xfrm>
              <a:off x="947893" y="4712781"/>
              <a:ext cx="19647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Cheap camera</a:t>
              </a:r>
            </a:p>
          </p:txBody>
        </p:sp>
        <p:pic>
          <p:nvPicPr>
            <p:cNvPr id="13" name="Graphic 12" descr="Video camera">
              <a:extLst>
                <a:ext uri="{FF2B5EF4-FFF2-40B4-BE49-F238E27FC236}">
                  <a16:creationId xmlns:a16="http://schemas.microsoft.com/office/drawing/2014/main" id="{157A20F5-3117-004F-AB85-1C2EF1DF6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73078" y="4000500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Right Brace 13">
            <a:extLst>
              <a:ext uri="{FF2B5EF4-FFF2-40B4-BE49-F238E27FC236}">
                <a16:creationId xmlns:a16="http://schemas.microsoft.com/office/drawing/2014/main" id="{F0F708EC-33A6-A043-8AB6-B1C29FB09A18}"/>
              </a:ext>
            </a:extLst>
          </p:cNvPr>
          <p:cNvSpPr/>
          <p:nvPr/>
        </p:nvSpPr>
        <p:spPr>
          <a:xfrm rot="5400000">
            <a:off x="5997355" y="-1555050"/>
            <a:ext cx="430603" cy="11745332"/>
          </a:xfrm>
          <a:prstGeom prst="rightBrac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C14E158B-55DA-6B49-948F-B5BFD8BB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10</a:t>
            </a:fld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EA52A53C-93DF-6947-A60D-F0779CF02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70" y="2274599"/>
            <a:ext cx="1810559" cy="11578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1D0B656-3585-214E-8D6D-653B867EE9B6}"/>
              </a:ext>
            </a:extLst>
          </p:cNvPr>
          <p:cNvSpPr txBox="1"/>
          <p:nvPr/>
        </p:nvSpPr>
        <p:spPr>
          <a:xfrm>
            <a:off x="7647993" y="824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D1CB7F-938C-BB40-B05E-3AC04BA2DB01}"/>
              </a:ext>
            </a:extLst>
          </p:cNvPr>
          <p:cNvCxnSpPr>
            <a:cxnSpLocks/>
          </p:cNvCxnSpPr>
          <p:nvPr/>
        </p:nvCxnSpPr>
        <p:spPr>
          <a:xfrm>
            <a:off x="2339129" y="2915544"/>
            <a:ext cx="2775599" cy="0"/>
          </a:xfrm>
          <a:prstGeom prst="straightConnector1">
            <a:avLst/>
          </a:prstGeom>
          <a:ln w="50800">
            <a:prstDash val="soli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882B591-0179-4A4C-BBEE-C3B4C9C21D12}"/>
              </a:ext>
            </a:extLst>
          </p:cNvPr>
          <p:cNvSpPr/>
          <p:nvPr/>
        </p:nvSpPr>
        <p:spPr>
          <a:xfrm>
            <a:off x="2225041" y="2047217"/>
            <a:ext cx="2889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55A11"/>
                </a:solidFill>
              </a:rPr>
              <a:t>DNN-based encoding quality estimator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1F7AD1D-B3B2-444E-9E13-1AB4AD7AF14F}"/>
              </a:ext>
            </a:extLst>
          </p:cNvPr>
          <p:cNvCxnSpPr>
            <a:cxnSpLocks/>
          </p:cNvCxnSpPr>
          <p:nvPr/>
        </p:nvCxnSpPr>
        <p:spPr>
          <a:xfrm flipV="1">
            <a:off x="7040538" y="2862177"/>
            <a:ext cx="2767683" cy="20371"/>
          </a:xfrm>
          <a:prstGeom prst="straightConnector1">
            <a:avLst/>
          </a:prstGeom>
          <a:ln w="50800">
            <a:prstDash val="soli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67FEB802-A236-7540-8B46-6725674BC959}"/>
              </a:ext>
            </a:extLst>
          </p:cNvPr>
          <p:cNvSpPr/>
          <p:nvPr/>
        </p:nvSpPr>
        <p:spPr>
          <a:xfrm>
            <a:off x="6910468" y="2400512"/>
            <a:ext cx="2946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Video codec encodes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8EA759-3B70-CD7A-BC54-45B971B1B3C8}"/>
              </a:ext>
            </a:extLst>
          </p:cNvPr>
          <p:cNvGrpSpPr/>
          <p:nvPr/>
        </p:nvGrpSpPr>
        <p:grpSpPr>
          <a:xfrm>
            <a:off x="9153447" y="2124453"/>
            <a:ext cx="3276600" cy="1854541"/>
            <a:chOff x="9382047" y="1819653"/>
            <a:chExt cx="3276600" cy="185454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9864037-46EE-EFB3-6DFD-A80A8B1DC6B0}"/>
                </a:ext>
              </a:extLst>
            </p:cNvPr>
            <p:cNvGrpSpPr/>
            <p:nvPr/>
          </p:nvGrpSpPr>
          <p:grpSpPr>
            <a:xfrm>
              <a:off x="10085977" y="1819653"/>
              <a:ext cx="1868740" cy="1197168"/>
              <a:chOff x="7725109" y="1773196"/>
              <a:chExt cx="4200599" cy="2691022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58A6A7B1-F9B5-D7B3-EB84-08967E7D81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Blur radius="52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25109" y="1773196"/>
                <a:ext cx="4200599" cy="2686276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AC7F0AF2-773A-8F07-58E0-A9EE409EA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2096" t="35525" r="59693" b="35418"/>
              <a:stretch/>
            </p:blipFill>
            <p:spPr>
              <a:xfrm>
                <a:off x="9072782" y="2779312"/>
                <a:ext cx="332667" cy="752799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B930488D-D8A4-1385-3343-BD4183968B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2867" t="64583" r="48175" b="3853"/>
              <a:stretch/>
            </p:blipFill>
            <p:spPr>
              <a:xfrm>
                <a:off x="8594800" y="3622462"/>
                <a:ext cx="1173178" cy="817771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4E2A0B1B-AE4C-44ED-2B4D-72071B264A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6639" t="64582"/>
              <a:stretch/>
            </p:blipFill>
            <p:spPr>
              <a:xfrm>
                <a:off x="10487621" y="3546607"/>
                <a:ext cx="1351529" cy="917611"/>
              </a:xfrm>
              <a:prstGeom prst="rect">
                <a:avLst/>
              </a:prstGeom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0E964F9-B9E9-65FC-DEC0-325E9A8488FB}"/>
                </a:ext>
              </a:extLst>
            </p:cNvPr>
            <p:cNvSpPr txBox="1"/>
            <p:nvPr/>
          </p:nvSpPr>
          <p:spPr>
            <a:xfrm>
              <a:off x="9382047" y="3212529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Compressed video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E026BFA8-5D46-B5B7-A25E-940EBE571267}"/>
              </a:ext>
            </a:extLst>
          </p:cNvPr>
          <p:cNvSpPr/>
          <p:nvPr/>
        </p:nvSpPr>
        <p:spPr>
          <a:xfrm>
            <a:off x="3516612" y="3426662"/>
            <a:ext cx="51587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Encoding quality assignment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Brown: </a:t>
            </a:r>
            <a:r>
              <a:rPr lang="en-US" sz="2000" dirty="0"/>
              <a:t>High quality (HQ),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grey</a:t>
            </a:r>
            <a:r>
              <a:rPr lang="en-US" sz="2000" b="1" dirty="0"/>
              <a:t>: </a:t>
            </a:r>
            <a:r>
              <a:rPr lang="en-US" sz="2000" dirty="0"/>
              <a:t>low quality (LQ)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C65EE2A-03AE-2E34-45BC-CC249293A7E3}"/>
              </a:ext>
            </a:extLst>
          </p:cNvPr>
          <p:cNvGrpSpPr/>
          <p:nvPr/>
        </p:nvGrpSpPr>
        <p:grpSpPr>
          <a:xfrm>
            <a:off x="5099174" y="2258900"/>
            <a:ext cx="1899849" cy="1226923"/>
            <a:chOff x="979310" y="2525684"/>
            <a:chExt cx="2911941" cy="188053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126AF3A-4E05-0811-C070-6854D4A6FDA1}"/>
                </a:ext>
              </a:extLst>
            </p:cNvPr>
            <p:cNvGrpSpPr/>
            <p:nvPr/>
          </p:nvGrpSpPr>
          <p:grpSpPr>
            <a:xfrm>
              <a:off x="979310" y="2525684"/>
              <a:ext cx="2911941" cy="1880532"/>
              <a:chOff x="8025606" y="2784527"/>
              <a:chExt cx="2096978" cy="1354229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92E25D7-B610-9298-96E1-53AF8BB5DB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30353" y="2800794"/>
                <a:ext cx="2092205" cy="1337962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E7733B0-1CF8-C4EA-F51B-1D7296470267}"/>
                  </a:ext>
                </a:extLst>
              </p:cNvPr>
              <p:cNvSpPr/>
              <p:nvPr/>
            </p:nvSpPr>
            <p:spPr>
              <a:xfrm>
                <a:off x="8025606" y="2784527"/>
                <a:ext cx="2096952" cy="1340100"/>
              </a:xfrm>
              <a:prstGeom prst="rect">
                <a:avLst/>
              </a:prstGeom>
              <a:solidFill>
                <a:schemeClr val="bg1">
                  <a:lumMod val="50000"/>
                  <a:alpha val="7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CC42454-E743-A88F-E2EE-D8F8E0CDF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19815" y="3258936"/>
                <a:ext cx="1702769" cy="879820"/>
              </a:xfrm>
              <a:prstGeom prst="rect">
                <a:avLst/>
              </a:prstGeom>
            </p:spPr>
          </p:pic>
          <p:sp>
            <p:nvSpPr>
              <p:cNvPr id="39" name="Freeform 3">
                <a:extLst>
                  <a:ext uri="{FF2B5EF4-FFF2-40B4-BE49-F238E27FC236}">
                    <a16:creationId xmlns:a16="http://schemas.microsoft.com/office/drawing/2014/main" id="{3E81FC84-77CC-0DDC-9EC2-C12A2B8A480D}"/>
                  </a:ext>
                </a:extLst>
              </p:cNvPr>
              <p:cNvSpPr/>
              <p:nvPr/>
            </p:nvSpPr>
            <p:spPr>
              <a:xfrm>
                <a:off x="8696036" y="3315855"/>
                <a:ext cx="124691" cy="299260"/>
              </a:xfrm>
              <a:custGeom>
                <a:avLst/>
                <a:gdLst>
                  <a:gd name="connsiteX0" fmla="*/ 41563 w 115454"/>
                  <a:gd name="connsiteY0" fmla="*/ 0 h 277091"/>
                  <a:gd name="connsiteX1" fmla="*/ 27709 w 115454"/>
                  <a:gd name="connsiteY1" fmla="*/ 41564 h 277091"/>
                  <a:gd name="connsiteX2" fmla="*/ 0 w 115454"/>
                  <a:gd name="connsiteY2" fmla="*/ 83127 h 277091"/>
                  <a:gd name="connsiteX3" fmla="*/ 9236 w 115454"/>
                  <a:gd name="connsiteY3" fmla="*/ 152400 h 277091"/>
                  <a:gd name="connsiteX4" fmla="*/ 41563 w 115454"/>
                  <a:gd name="connsiteY4" fmla="*/ 277091 h 277091"/>
                  <a:gd name="connsiteX5" fmla="*/ 101600 w 115454"/>
                  <a:gd name="connsiteY5" fmla="*/ 258618 h 277091"/>
                  <a:gd name="connsiteX6" fmla="*/ 115454 w 115454"/>
                  <a:gd name="connsiteY6" fmla="*/ 129309 h 277091"/>
                  <a:gd name="connsiteX7" fmla="*/ 73891 w 115454"/>
                  <a:gd name="connsiteY7" fmla="*/ 41564 h 277091"/>
                  <a:gd name="connsiteX8" fmla="*/ 41563 w 115454"/>
                  <a:gd name="connsiteY8" fmla="*/ 0 h 27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54" h="277091">
                    <a:moveTo>
                      <a:pt x="41563" y="0"/>
                    </a:moveTo>
                    <a:lnTo>
                      <a:pt x="27709" y="41564"/>
                    </a:lnTo>
                    <a:lnTo>
                      <a:pt x="0" y="83127"/>
                    </a:lnTo>
                    <a:lnTo>
                      <a:pt x="9236" y="152400"/>
                    </a:lnTo>
                    <a:lnTo>
                      <a:pt x="41563" y="277091"/>
                    </a:lnTo>
                    <a:lnTo>
                      <a:pt x="101600" y="258618"/>
                    </a:lnTo>
                    <a:lnTo>
                      <a:pt x="115454" y="129309"/>
                    </a:lnTo>
                    <a:lnTo>
                      <a:pt x="73891" y="41564"/>
                    </a:lnTo>
                    <a:lnTo>
                      <a:pt x="41563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463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F390688-0F0B-2F3D-B437-51FC056960BB}"/>
                </a:ext>
              </a:extLst>
            </p:cNvPr>
            <p:cNvSpPr/>
            <p:nvPr/>
          </p:nvSpPr>
          <p:spPr>
            <a:xfrm>
              <a:off x="1560950" y="3717445"/>
              <a:ext cx="917948" cy="620406"/>
            </a:xfrm>
            <a:custGeom>
              <a:avLst/>
              <a:gdLst>
                <a:gd name="connsiteX0" fmla="*/ 451104 w 883920"/>
                <a:gd name="connsiteY0" fmla="*/ 6096 h 597408"/>
                <a:gd name="connsiteX1" fmla="*/ 231648 w 883920"/>
                <a:gd name="connsiteY1" fmla="*/ 48768 h 597408"/>
                <a:gd name="connsiteX2" fmla="*/ 85344 w 883920"/>
                <a:gd name="connsiteY2" fmla="*/ 170688 h 597408"/>
                <a:gd name="connsiteX3" fmla="*/ 0 w 883920"/>
                <a:gd name="connsiteY3" fmla="*/ 451104 h 597408"/>
                <a:gd name="connsiteX4" fmla="*/ 97536 w 883920"/>
                <a:gd name="connsiteY4" fmla="*/ 585216 h 597408"/>
                <a:gd name="connsiteX5" fmla="*/ 664464 w 883920"/>
                <a:gd name="connsiteY5" fmla="*/ 597408 h 597408"/>
                <a:gd name="connsiteX6" fmla="*/ 670560 w 883920"/>
                <a:gd name="connsiteY6" fmla="*/ 445008 h 597408"/>
                <a:gd name="connsiteX7" fmla="*/ 883920 w 883920"/>
                <a:gd name="connsiteY7" fmla="*/ 390144 h 597408"/>
                <a:gd name="connsiteX8" fmla="*/ 841248 w 883920"/>
                <a:gd name="connsiteY8" fmla="*/ 97536 h 597408"/>
                <a:gd name="connsiteX9" fmla="*/ 560832 w 883920"/>
                <a:gd name="connsiteY9" fmla="*/ 0 h 597408"/>
                <a:gd name="connsiteX10" fmla="*/ 451104 w 883920"/>
                <a:gd name="connsiteY10" fmla="*/ 6096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920" h="597408">
                  <a:moveTo>
                    <a:pt x="451104" y="6096"/>
                  </a:moveTo>
                  <a:lnTo>
                    <a:pt x="231648" y="48768"/>
                  </a:lnTo>
                  <a:lnTo>
                    <a:pt x="85344" y="170688"/>
                  </a:lnTo>
                  <a:lnTo>
                    <a:pt x="0" y="451104"/>
                  </a:lnTo>
                  <a:lnTo>
                    <a:pt x="97536" y="585216"/>
                  </a:lnTo>
                  <a:lnTo>
                    <a:pt x="664464" y="597408"/>
                  </a:lnTo>
                  <a:lnTo>
                    <a:pt x="670560" y="445008"/>
                  </a:lnTo>
                  <a:lnTo>
                    <a:pt x="883920" y="390144"/>
                  </a:lnTo>
                  <a:lnTo>
                    <a:pt x="841248" y="97536"/>
                  </a:lnTo>
                  <a:lnTo>
                    <a:pt x="560832" y="0"/>
                  </a:lnTo>
                  <a:lnTo>
                    <a:pt x="451104" y="6096"/>
                  </a:lnTo>
                  <a:close/>
                </a:path>
              </a:pathLst>
            </a:custGeom>
            <a:solidFill>
              <a:schemeClr val="accent2">
                <a:lumMod val="75000"/>
                <a:alpha val="7463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FB875D-DEE2-C13B-8D8E-A6A160D38C42}"/>
                </a:ext>
              </a:extLst>
            </p:cNvPr>
            <p:cNvSpPr/>
            <p:nvPr/>
          </p:nvSpPr>
          <p:spPr>
            <a:xfrm>
              <a:off x="2901696" y="3791712"/>
              <a:ext cx="841248" cy="566928"/>
            </a:xfrm>
            <a:custGeom>
              <a:avLst/>
              <a:gdLst>
                <a:gd name="connsiteX0" fmla="*/ 0 w 841248"/>
                <a:gd name="connsiteY0" fmla="*/ 280416 h 566928"/>
                <a:gd name="connsiteX1" fmla="*/ 12192 w 841248"/>
                <a:gd name="connsiteY1" fmla="*/ 524256 h 566928"/>
                <a:gd name="connsiteX2" fmla="*/ 60960 w 841248"/>
                <a:gd name="connsiteY2" fmla="*/ 566928 h 566928"/>
                <a:gd name="connsiteX3" fmla="*/ 609600 w 841248"/>
                <a:gd name="connsiteY3" fmla="*/ 542544 h 566928"/>
                <a:gd name="connsiteX4" fmla="*/ 841248 w 841248"/>
                <a:gd name="connsiteY4" fmla="*/ 341376 h 566928"/>
                <a:gd name="connsiteX5" fmla="*/ 792480 w 841248"/>
                <a:gd name="connsiteY5" fmla="*/ 79248 h 566928"/>
                <a:gd name="connsiteX6" fmla="*/ 542544 w 841248"/>
                <a:gd name="connsiteY6" fmla="*/ 0 h 566928"/>
                <a:gd name="connsiteX7" fmla="*/ 176784 w 841248"/>
                <a:gd name="connsiteY7" fmla="*/ 30480 h 566928"/>
                <a:gd name="connsiteX8" fmla="*/ 0 w 841248"/>
                <a:gd name="connsiteY8" fmla="*/ 280416 h 5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248" h="566928">
                  <a:moveTo>
                    <a:pt x="0" y="280416"/>
                  </a:moveTo>
                  <a:lnTo>
                    <a:pt x="12192" y="524256"/>
                  </a:lnTo>
                  <a:lnTo>
                    <a:pt x="60960" y="566928"/>
                  </a:lnTo>
                  <a:lnTo>
                    <a:pt x="609600" y="542544"/>
                  </a:lnTo>
                  <a:lnTo>
                    <a:pt x="841248" y="341376"/>
                  </a:lnTo>
                  <a:lnTo>
                    <a:pt x="792480" y="79248"/>
                  </a:lnTo>
                  <a:lnTo>
                    <a:pt x="542544" y="0"/>
                  </a:lnTo>
                  <a:lnTo>
                    <a:pt x="176784" y="30480"/>
                  </a:lnTo>
                  <a:lnTo>
                    <a:pt x="0" y="280416"/>
                  </a:lnTo>
                  <a:close/>
                </a:path>
              </a:pathLst>
            </a:custGeom>
            <a:solidFill>
              <a:schemeClr val="accent2">
                <a:lumMod val="75000"/>
                <a:alpha val="7463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152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18D81-0B0F-3F4B-B451-96581E35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314"/>
            <a:ext cx="12192000" cy="920529"/>
          </a:xfrm>
        </p:spPr>
        <p:txBody>
          <a:bodyPr>
            <a:noAutofit/>
          </a:bodyPr>
          <a:lstStyle/>
          <a:p>
            <a:r>
              <a:rPr lang="en-US" dirty="0"/>
              <a:t>What does </a:t>
            </a:r>
            <a:r>
              <a:rPr lang="en-US" b="1" dirty="0">
                <a:solidFill>
                  <a:srgbClr val="C55A11"/>
                </a:solidFill>
              </a:rPr>
              <a:t>accurate</a:t>
            </a:r>
            <a:r>
              <a:rPr lang="en-US" dirty="0"/>
              <a:t> mean?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5D16A3-B6C5-074F-B06B-A58CBFA30A03}"/>
              </a:ext>
            </a:extLst>
          </p:cNvPr>
          <p:cNvSpPr/>
          <p:nvPr/>
        </p:nvSpPr>
        <p:spPr>
          <a:xfrm>
            <a:off x="729665" y="3492573"/>
            <a:ext cx="1472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Raw video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3B6C2A-915E-BD41-A255-EB5574CEA7D7}"/>
              </a:ext>
            </a:extLst>
          </p:cNvPr>
          <p:cNvGrpSpPr/>
          <p:nvPr/>
        </p:nvGrpSpPr>
        <p:grpSpPr>
          <a:xfrm>
            <a:off x="5275085" y="4338950"/>
            <a:ext cx="1964769" cy="1189811"/>
            <a:chOff x="947893" y="4000500"/>
            <a:chExt cx="1964769" cy="118981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4039D0D-524E-284D-9D06-ACBD6443F511}"/>
                </a:ext>
              </a:extLst>
            </p:cNvPr>
            <p:cNvSpPr/>
            <p:nvPr/>
          </p:nvSpPr>
          <p:spPr>
            <a:xfrm>
              <a:off x="947893" y="4728646"/>
              <a:ext cx="19647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Cheap camera</a:t>
              </a:r>
            </a:p>
          </p:txBody>
        </p:sp>
        <p:pic>
          <p:nvPicPr>
            <p:cNvPr id="13" name="Graphic 12" descr="Video camera">
              <a:extLst>
                <a:ext uri="{FF2B5EF4-FFF2-40B4-BE49-F238E27FC236}">
                  <a16:creationId xmlns:a16="http://schemas.microsoft.com/office/drawing/2014/main" id="{157A20F5-3117-004F-AB85-1C2EF1DF6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73078" y="4000500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Right Brace 13">
            <a:extLst>
              <a:ext uri="{FF2B5EF4-FFF2-40B4-BE49-F238E27FC236}">
                <a16:creationId xmlns:a16="http://schemas.microsoft.com/office/drawing/2014/main" id="{F0F708EC-33A6-A043-8AB6-B1C29FB09A18}"/>
              </a:ext>
            </a:extLst>
          </p:cNvPr>
          <p:cNvSpPr/>
          <p:nvPr/>
        </p:nvSpPr>
        <p:spPr>
          <a:xfrm rot="5400000">
            <a:off x="5997355" y="-1555050"/>
            <a:ext cx="430603" cy="11745332"/>
          </a:xfrm>
          <a:prstGeom prst="rightBrac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C14E158B-55DA-6B49-948F-B5BFD8BB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11</a:t>
            </a:fld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EA52A53C-93DF-6947-A60D-F0779CF02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70" y="2274599"/>
            <a:ext cx="1810559" cy="11578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1D0B656-3585-214E-8D6D-653B867EE9B6}"/>
              </a:ext>
            </a:extLst>
          </p:cNvPr>
          <p:cNvSpPr txBox="1"/>
          <p:nvPr/>
        </p:nvSpPr>
        <p:spPr>
          <a:xfrm>
            <a:off x="7647993" y="824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D1CB7F-938C-BB40-B05E-3AC04BA2DB01}"/>
              </a:ext>
            </a:extLst>
          </p:cNvPr>
          <p:cNvCxnSpPr>
            <a:cxnSpLocks/>
          </p:cNvCxnSpPr>
          <p:nvPr/>
        </p:nvCxnSpPr>
        <p:spPr>
          <a:xfrm>
            <a:off x="2339129" y="2915544"/>
            <a:ext cx="2775599" cy="0"/>
          </a:xfrm>
          <a:prstGeom prst="straightConnector1">
            <a:avLst/>
          </a:prstGeom>
          <a:ln w="50800">
            <a:prstDash val="soli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882B591-0179-4A4C-BBEE-C3B4C9C21D12}"/>
              </a:ext>
            </a:extLst>
          </p:cNvPr>
          <p:cNvSpPr/>
          <p:nvPr/>
        </p:nvSpPr>
        <p:spPr>
          <a:xfrm>
            <a:off x="2309210" y="2060280"/>
            <a:ext cx="2858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55A11"/>
                </a:solidFill>
              </a:rPr>
              <a:t>DNN-based encoding quality estimator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1F7AD1D-B3B2-444E-9E13-1AB4AD7AF14F}"/>
              </a:ext>
            </a:extLst>
          </p:cNvPr>
          <p:cNvCxnSpPr>
            <a:cxnSpLocks/>
          </p:cNvCxnSpPr>
          <p:nvPr/>
        </p:nvCxnSpPr>
        <p:spPr>
          <a:xfrm flipV="1">
            <a:off x="7040538" y="2862177"/>
            <a:ext cx="2767683" cy="20371"/>
          </a:xfrm>
          <a:prstGeom prst="straightConnector1">
            <a:avLst/>
          </a:prstGeom>
          <a:ln w="50800">
            <a:prstDash val="soli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67FEB802-A236-7540-8B46-6725674BC959}"/>
              </a:ext>
            </a:extLst>
          </p:cNvPr>
          <p:cNvSpPr/>
          <p:nvPr/>
        </p:nvSpPr>
        <p:spPr>
          <a:xfrm>
            <a:off x="6910468" y="2400512"/>
            <a:ext cx="2946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Video codec encodes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8EA759-3B70-CD7A-BC54-45B971B1B3C8}"/>
              </a:ext>
            </a:extLst>
          </p:cNvPr>
          <p:cNvGrpSpPr/>
          <p:nvPr/>
        </p:nvGrpSpPr>
        <p:grpSpPr>
          <a:xfrm>
            <a:off x="9153447" y="2124453"/>
            <a:ext cx="3276600" cy="1854541"/>
            <a:chOff x="9382047" y="1819653"/>
            <a:chExt cx="3276600" cy="185454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9864037-46EE-EFB3-6DFD-A80A8B1DC6B0}"/>
                </a:ext>
              </a:extLst>
            </p:cNvPr>
            <p:cNvGrpSpPr/>
            <p:nvPr/>
          </p:nvGrpSpPr>
          <p:grpSpPr>
            <a:xfrm>
              <a:off x="10085977" y="1819653"/>
              <a:ext cx="1868740" cy="1197168"/>
              <a:chOff x="7725109" y="1773196"/>
              <a:chExt cx="4200599" cy="2691022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58A6A7B1-F9B5-D7B3-EB84-08967E7D81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Blur radius="52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25109" y="1773196"/>
                <a:ext cx="4200599" cy="2686276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AC7F0AF2-773A-8F07-58E0-A9EE409EA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2096" t="35525" r="59693" b="35418"/>
              <a:stretch/>
            </p:blipFill>
            <p:spPr>
              <a:xfrm>
                <a:off x="9072782" y="2779312"/>
                <a:ext cx="332667" cy="752799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B930488D-D8A4-1385-3343-BD4183968B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2867" t="64583" r="48175" b="3853"/>
              <a:stretch/>
            </p:blipFill>
            <p:spPr>
              <a:xfrm>
                <a:off x="8594800" y="3622462"/>
                <a:ext cx="1173178" cy="817771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4E2A0B1B-AE4C-44ED-2B4D-72071B264A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6639" t="64582"/>
              <a:stretch/>
            </p:blipFill>
            <p:spPr>
              <a:xfrm>
                <a:off x="10487621" y="3546607"/>
                <a:ext cx="1351529" cy="917611"/>
              </a:xfrm>
              <a:prstGeom prst="rect">
                <a:avLst/>
              </a:prstGeom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0E964F9-B9E9-65FC-DEC0-325E9A8488FB}"/>
                </a:ext>
              </a:extLst>
            </p:cNvPr>
            <p:cNvSpPr txBox="1"/>
            <p:nvPr/>
          </p:nvSpPr>
          <p:spPr>
            <a:xfrm>
              <a:off x="9382047" y="3212529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Compressed video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E026BFA8-5D46-B5B7-A25E-940EBE571267}"/>
              </a:ext>
            </a:extLst>
          </p:cNvPr>
          <p:cNvSpPr/>
          <p:nvPr/>
        </p:nvSpPr>
        <p:spPr>
          <a:xfrm>
            <a:off x="3516612" y="3426662"/>
            <a:ext cx="51587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Encoding quality assignment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Brown: </a:t>
            </a:r>
            <a:r>
              <a:rPr lang="en-US" sz="2000" dirty="0"/>
              <a:t>High quality (HQ),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grey</a:t>
            </a:r>
            <a:r>
              <a:rPr lang="en-US" sz="2000" b="1" dirty="0"/>
              <a:t>: </a:t>
            </a:r>
            <a:r>
              <a:rPr lang="en-US" sz="2000" dirty="0"/>
              <a:t>low quality (LQ)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11DE59-C7C2-9009-1585-F1832E40B7FA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322320" y="1381767"/>
            <a:ext cx="305032" cy="760590"/>
          </a:xfrm>
          <a:prstGeom prst="straightConnector1">
            <a:avLst/>
          </a:prstGeom>
          <a:ln w="50800" cmpd="dbl">
            <a:prstDash val="solid"/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F3EAE4E-4CA4-1795-8E85-2D6D35450A6F}"/>
              </a:ext>
            </a:extLst>
          </p:cNvPr>
          <p:cNvSpPr txBox="1"/>
          <p:nvPr/>
        </p:nvSpPr>
        <p:spPr>
          <a:xfrm>
            <a:off x="3627352" y="781602"/>
            <a:ext cx="9807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quality estimator should</a:t>
            </a:r>
          </a:p>
          <a:p>
            <a:pPr marL="457200" indent="-457200">
              <a:buAutoNum type="arabicPeriod"/>
            </a:pPr>
            <a:r>
              <a:rPr lang="en-US" sz="2400" dirty="0"/>
              <a:t> Put </a:t>
            </a:r>
            <a:r>
              <a:rPr lang="en-US" sz="2400" b="1" dirty="0">
                <a:solidFill>
                  <a:srgbClr val="C55A11"/>
                </a:solidFill>
              </a:rPr>
              <a:t>enough areas</a:t>
            </a:r>
            <a:r>
              <a:rPr lang="en-US" sz="2400" dirty="0"/>
              <a:t> in </a:t>
            </a:r>
            <a:r>
              <a:rPr lang="en-US" sz="2400" b="1" dirty="0">
                <a:solidFill>
                  <a:srgbClr val="C55A11"/>
                </a:solidFill>
              </a:rPr>
              <a:t>HQ</a:t>
            </a:r>
            <a:r>
              <a:rPr lang="en-US" sz="2400" dirty="0"/>
              <a:t> to achieve </a:t>
            </a:r>
            <a:r>
              <a:rPr lang="en-US" sz="2400" b="1" dirty="0">
                <a:solidFill>
                  <a:srgbClr val="C55A11"/>
                </a:solidFill>
              </a:rPr>
              <a:t>high accuracy </a:t>
            </a:r>
          </a:p>
          <a:p>
            <a:pPr marL="457200" indent="-457200">
              <a:buAutoNum type="arabicPeriod"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C55A11"/>
                </a:solidFill>
              </a:rPr>
              <a:t>Avoid</a:t>
            </a:r>
            <a:r>
              <a:rPr lang="en-US" sz="2400" dirty="0"/>
              <a:t> putting too much areas in </a:t>
            </a:r>
            <a:r>
              <a:rPr lang="en-US" sz="2400" b="1" dirty="0">
                <a:solidFill>
                  <a:srgbClr val="C55A11"/>
                </a:solidFill>
              </a:rPr>
              <a:t>HQ</a:t>
            </a:r>
            <a:r>
              <a:rPr lang="en-US" sz="2400" dirty="0"/>
              <a:t> (to </a:t>
            </a:r>
            <a:r>
              <a:rPr lang="en-US" sz="2400" b="1" dirty="0">
                <a:solidFill>
                  <a:srgbClr val="C55A11"/>
                </a:solidFill>
              </a:rPr>
              <a:t>reduce streaming delay</a:t>
            </a:r>
            <a:r>
              <a:rPr lang="en-US" sz="2400" dirty="0"/>
              <a:t>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88D0E98-4BE1-28E4-C369-D07B937D485E}"/>
              </a:ext>
            </a:extLst>
          </p:cNvPr>
          <p:cNvGrpSpPr/>
          <p:nvPr/>
        </p:nvGrpSpPr>
        <p:grpSpPr>
          <a:xfrm>
            <a:off x="5099174" y="2258900"/>
            <a:ext cx="1899849" cy="1226923"/>
            <a:chOff x="979310" y="2525684"/>
            <a:chExt cx="2911941" cy="188053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AC636A1-8247-E16D-99A4-A15522BFFCE5}"/>
                </a:ext>
              </a:extLst>
            </p:cNvPr>
            <p:cNvGrpSpPr/>
            <p:nvPr/>
          </p:nvGrpSpPr>
          <p:grpSpPr>
            <a:xfrm>
              <a:off x="979310" y="2525684"/>
              <a:ext cx="2911941" cy="1880532"/>
              <a:chOff x="8025606" y="2784527"/>
              <a:chExt cx="2096978" cy="1354229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DB4DB43-B2FC-C84C-986D-3C9BACB6E9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30353" y="2800794"/>
                <a:ext cx="2092205" cy="1337962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A729859-7297-972B-82A3-19BBA4CA83D5}"/>
                  </a:ext>
                </a:extLst>
              </p:cNvPr>
              <p:cNvSpPr/>
              <p:nvPr/>
            </p:nvSpPr>
            <p:spPr>
              <a:xfrm>
                <a:off x="8025606" y="2784527"/>
                <a:ext cx="2096952" cy="1340100"/>
              </a:xfrm>
              <a:prstGeom prst="rect">
                <a:avLst/>
              </a:prstGeom>
              <a:solidFill>
                <a:schemeClr val="bg1">
                  <a:lumMod val="50000"/>
                  <a:alpha val="7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DCE7982-6241-D936-76A8-1D9C204DB2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19815" y="3258936"/>
                <a:ext cx="1702769" cy="879820"/>
              </a:xfrm>
              <a:prstGeom prst="rect">
                <a:avLst/>
              </a:prstGeom>
            </p:spPr>
          </p:pic>
          <p:sp>
            <p:nvSpPr>
              <p:cNvPr id="42" name="Freeform 3">
                <a:extLst>
                  <a:ext uri="{FF2B5EF4-FFF2-40B4-BE49-F238E27FC236}">
                    <a16:creationId xmlns:a16="http://schemas.microsoft.com/office/drawing/2014/main" id="{7931C58E-68F9-690D-1C93-B0780F8A571F}"/>
                  </a:ext>
                </a:extLst>
              </p:cNvPr>
              <p:cNvSpPr/>
              <p:nvPr/>
            </p:nvSpPr>
            <p:spPr>
              <a:xfrm>
                <a:off x="8696036" y="3315855"/>
                <a:ext cx="124691" cy="299260"/>
              </a:xfrm>
              <a:custGeom>
                <a:avLst/>
                <a:gdLst>
                  <a:gd name="connsiteX0" fmla="*/ 41563 w 115454"/>
                  <a:gd name="connsiteY0" fmla="*/ 0 h 277091"/>
                  <a:gd name="connsiteX1" fmla="*/ 27709 w 115454"/>
                  <a:gd name="connsiteY1" fmla="*/ 41564 h 277091"/>
                  <a:gd name="connsiteX2" fmla="*/ 0 w 115454"/>
                  <a:gd name="connsiteY2" fmla="*/ 83127 h 277091"/>
                  <a:gd name="connsiteX3" fmla="*/ 9236 w 115454"/>
                  <a:gd name="connsiteY3" fmla="*/ 152400 h 277091"/>
                  <a:gd name="connsiteX4" fmla="*/ 41563 w 115454"/>
                  <a:gd name="connsiteY4" fmla="*/ 277091 h 277091"/>
                  <a:gd name="connsiteX5" fmla="*/ 101600 w 115454"/>
                  <a:gd name="connsiteY5" fmla="*/ 258618 h 277091"/>
                  <a:gd name="connsiteX6" fmla="*/ 115454 w 115454"/>
                  <a:gd name="connsiteY6" fmla="*/ 129309 h 277091"/>
                  <a:gd name="connsiteX7" fmla="*/ 73891 w 115454"/>
                  <a:gd name="connsiteY7" fmla="*/ 41564 h 277091"/>
                  <a:gd name="connsiteX8" fmla="*/ 41563 w 115454"/>
                  <a:gd name="connsiteY8" fmla="*/ 0 h 27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54" h="277091">
                    <a:moveTo>
                      <a:pt x="41563" y="0"/>
                    </a:moveTo>
                    <a:lnTo>
                      <a:pt x="27709" y="41564"/>
                    </a:lnTo>
                    <a:lnTo>
                      <a:pt x="0" y="83127"/>
                    </a:lnTo>
                    <a:lnTo>
                      <a:pt x="9236" y="152400"/>
                    </a:lnTo>
                    <a:lnTo>
                      <a:pt x="41563" y="277091"/>
                    </a:lnTo>
                    <a:lnTo>
                      <a:pt x="101600" y="258618"/>
                    </a:lnTo>
                    <a:lnTo>
                      <a:pt x="115454" y="129309"/>
                    </a:lnTo>
                    <a:lnTo>
                      <a:pt x="73891" y="41564"/>
                    </a:lnTo>
                    <a:lnTo>
                      <a:pt x="41563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463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FC53FE4-069F-9D27-4C1D-0AC2F63620DD}"/>
                </a:ext>
              </a:extLst>
            </p:cNvPr>
            <p:cNvSpPr/>
            <p:nvPr/>
          </p:nvSpPr>
          <p:spPr>
            <a:xfrm>
              <a:off x="1560950" y="3717445"/>
              <a:ext cx="917948" cy="620406"/>
            </a:xfrm>
            <a:custGeom>
              <a:avLst/>
              <a:gdLst>
                <a:gd name="connsiteX0" fmla="*/ 451104 w 883920"/>
                <a:gd name="connsiteY0" fmla="*/ 6096 h 597408"/>
                <a:gd name="connsiteX1" fmla="*/ 231648 w 883920"/>
                <a:gd name="connsiteY1" fmla="*/ 48768 h 597408"/>
                <a:gd name="connsiteX2" fmla="*/ 85344 w 883920"/>
                <a:gd name="connsiteY2" fmla="*/ 170688 h 597408"/>
                <a:gd name="connsiteX3" fmla="*/ 0 w 883920"/>
                <a:gd name="connsiteY3" fmla="*/ 451104 h 597408"/>
                <a:gd name="connsiteX4" fmla="*/ 97536 w 883920"/>
                <a:gd name="connsiteY4" fmla="*/ 585216 h 597408"/>
                <a:gd name="connsiteX5" fmla="*/ 664464 w 883920"/>
                <a:gd name="connsiteY5" fmla="*/ 597408 h 597408"/>
                <a:gd name="connsiteX6" fmla="*/ 670560 w 883920"/>
                <a:gd name="connsiteY6" fmla="*/ 445008 h 597408"/>
                <a:gd name="connsiteX7" fmla="*/ 883920 w 883920"/>
                <a:gd name="connsiteY7" fmla="*/ 390144 h 597408"/>
                <a:gd name="connsiteX8" fmla="*/ 841248 w 883920"/>
                <a:gd name="connsiteY8" fmla="*/ 97536 h 597408"/>
                <a:gd name="connsiteX9" fmla="*/ 560832 w 883920"/>
                <a:gd name="connsiteY9" fmla="*/ 0 h 597408"/>
                <a:gd name="connsiteX10" fmla="*/ 451104 w 883920"/>
                <a:gd name="connsiteY10" fmla="*/ 6096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920" h="597408">
                  <a:moveTo>
                    <a:pt x="451104" y="6096"/>
                  </a:moveTo>
                  <a:lnTo>
                    <a:pt x="231648" y="48768"/>
                  </a:lnTo>
                  <a:lnTo>
                    <a:pt x="85344" y="170688"/>
                  </a:lnTo>
                  <a:lnTo>
                    <a:pt x="0" y="451104"/>
                  </a:lnTo>
                  <a:lnTo>
                    <a:pt x="97536" y="585216"/>
                  </a:lnTo>
                  <a:lnTo>
                    <a:pt x="664464" y="597408"/>
                  </a:lnTo>
                  <a:lnTo>
                    <a:pt x="670560" y="445008"/>
                  </a:lnTo>
                  <a:lnTo>
                    <a:pt x="883920" y="390144"/>
                  </a:lnTo>
                  <a:lnTo>
                    <a:pt x="841248" y="97536"/>
                  </a:lnTo>
                  <a:lnTo>
                    <a:pt x="560832" y="0"/>
                  </a:lnTo>
                  <a:lnTo>
                    <a:pt x="451104" y="6096"/>
                  </a:lnTo>
                  <a:close/>
                </a:path>
              </a:pathLst>
            </a:custGeom>
            <a:solidFill>
              <a:schemeClr val="accent2">
                <a:lumMod val="75000"/>
                <a:alpha val="7463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07889B-19D0-F8CA-0203-ACECAB6E678B}"/>
                </a:ext>
              </a:extLst>
            </p:cNvPr>
            <p:cNvSpPr/>
            <p:nvPr/>
          </p:nvSpPr>
          <p:spPr>
            <a:xfrm>
              <a:off x="2901696" y="3791712"/>
              <a:ext cx="841248" cy="566928"/>
            </a:xfrm>
            <a:custGeom>
              <a:avLst/>
              <a:gdLst>
                <a:gd name="connsiteX0" fmla="*/ 0 w 841248"/>
                <a:gd name="connsiteY0" fmla="*/ 280416 h 566928"/>
                <a:gd name="connsiteX1" fmla="*/ 12192 w 841248"/>
                <a:gd name="connsiteY1" fmla="*/ 524256 h 566928"/>
                <a:gd name="connsiteX2" fmla="*/ 60960 w 841248"/>
                <a:gd name="connsiteY2" fmla="*/ 566928 h 566928"/>
                <a:gd name="connsiteX3" fmla="*/ 609600 w 841248"/>
                <a:gd name="connsiteY3" fmla="*/ 542544 h 566928"/>
                <a:gd name="connsiteX4" fmla="*/ 841248 w 841248"/>
                <a:gd name="connsiteY4" fmla="*/ 341376 h 566928"/>
                <a:gd name="connsiteX5" fmla="*/ 792480 w 841248"/>
                <a:gd name="connsiteY5" fmla="*/ 79248 h 566928"/>
                <a:gd name="connsiteX6" fmla="*/ 542544 w 841248"/>
                <a:gd name="connsiteY6" fmla="*/ 0 h 566928"/>
                <a:gd name="connsiteX7" fmla="*/ 176784 w 841248"/>
                <a:gd name="connsiteY7" fmla="*/ 30480 h 566928"/>
                <a:gd name="connsiteX8" fmla="*/ 0 w 841248"/>
                <a:gd name="connsiteY8" fmla="*/ 280416 h 5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248" h="566928">
                  <a:moveTo>
                    <a:pt x="0" y="280416"/>
                  </a:moveTo>
                  <a:lnTo>
                    <a:pt x="12192" y="524256"/>
                  </a:lnTo>
                  <a:lnTo>
                    <a:pt x="60960" y="566928"/>
                  </a:lnTo>
                  <a:lnTo>
                    <a:pt x="609600" y="542544"/>
                  </a:lnTo>
                  <a:lnTo>
                    <a:pt x="841248" y="341376"/>
                  </a:lnTo>
                  <a:lnTo>
                    <a:pt x="792480" y="79248"/>
                  </a:lnTo>
                  <a:lnTo>
                    <a:pt x="542544" y="0"/>
                  </a:lnTo>
                  <a:lnTo>
                    <a:pt x="176784" y="30480"/>
                  </a:lnTo>
                  <a:lnTo>
                    <a:pt x="0" y="280416"/>
                  </a:lnTo>
                  <a:close/>
                </a:path>
              </a:pathLst>
            </a:custGeom>
            <a:solidFill>
              <a:schemeClr val="accent2">
                <a:lumMod val="75000"/>
                <a:alpha val="7463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8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97FD4883-F88A-4D19-8FF2-6B3CD703CD89}"/>
              </a:ext>
            </a:extLst>
          </p:cNvPr>
          <p:cNvGrpSpPr/>
          <p:nvPr/>
        </p:nvGrpSpPr>
        <p:grpSpPr>
          <a:xfrm>
            <a:off x="5099174" y="2258900"/>
            <a:ext cx="1899849" cy="1226923"/>
            <a:chOff x="979310" y="2525684"/>
            <a:chExt cx="2911941" cy="188053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EFA16B7-8E6F-8F00-1226-D9854BCC40C6}"/>
                </a:ext>
              </a:extLst>
            </p:cNvPr>
            <p:cNvGrpSpPr/>
            <p:nvPr/>
          </p:nvGrpSpPr>
          <p:grpSpPr>
            <a:xfrm>
              <a:off x="979310" y="2525684"/>
              <a:ext cx="2911941" cy="1880532"/>
              <a:chOff x="8025606" y="2784527"/>
              <a:chExt cx="2096978" cy="1354229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4B4BA575-00A1-F756-F173-00FD5D0EF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30353" y="2800794"/>
                <a:ext cx="2092205" cy="1337962"/>
              </a:xfrm>
              <a:prstGeom prst="rect">
                <a:avLst/>
              </a:prstGeom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09E77D1-4549-840E-1166-CA964D29FB99}"/>
                  </a:ext>
                </a:extLst>
              </p:cNvPr>
              <p:cNvSpPr/>
              <p:nvPr/>
            </p:nvSpPr>
            <p:spPr>
              <a:xfrm>
                <a:off x="8025606" y="2784527"/>
                <a:ext cx="2096952" cy="1340100"/>
              </a:xfrm>
              <a:prstGeom prst="rect">
                <a:avLst/>
              </a:prstGeom>
              <a:solidFill>
                <a:schemeClr val="bg1">
                  <a:lumMod val="50000"/>
                  <a:alpha val="7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012B5DB4-215E-7A6A-354C-354033C16E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19815" y="3258936"/>
                <a:ext cx="1702769" cy="879820"/>
              </a:xfrm>
              <a:prstGeom prst="rect">
                <a:avLst/>
              </a:prstGeom>
            </p:spPr>
          </p:pic>
          <p:sp>
            <p:nvSpPr>
              <p:cNvPr id="53" name="Freeform 3">
                <a:extLst>
                  <a:ext uri="{FF2B5EF4-FFF2-40B4-BE49-F238E27FC236}">
                    <a16:creationId xmlns:a16="http://schemas.microsoft.com/office/drawing/2014/main" id="{B17022FF-3502-DB07-20C4-C56C9F836D5C}"/>
                  </a:ext>
                </a:extLst>
              </p:cNvPr>
              <p:cNvSpPr/>
              <p:nvPr/>
            </p:nvSpPr>
            <p:spPr>
              <a:xfrm>
                <a:off x="8696036" y="3315855"/>
                <a:ext cx="124691" cy="299260"/>
              </a:xfrm>
              <a:custGeom>
                <a:avLst/>
                <a:gdLst>
                  <a:gd name="connsiteX0" fmla="*/ 41563 w 115454"/>
                  <a:gd name="connsiteY0" fmla="*/ 0 h 277091"/>
                  <a:gd name="connsiteX1" fmla="*/ 27709 w 115454"/>
                  <a:gd name="connsiteY1" fmla="*/ 41564 h 277091"/>
                  <a:gd name="connsiteX2" fmla="*/ 0 w 115454"/>
                  <a:gd name="connsiteY2" fmla="*/ 83127 h 277091"/>
                  <a:gd name="connsiteX3" fmla="*/ 9236 w 115454"/>
                  <a:gd name="connsiteY3" fmla="*/ 152400 h 277091"/>
                  <a:gd name="connsiteX4" fmla="*/ 41563 w 115454"/>
                  <a:gd name="connsiteY4" fmla="*/ 277091 h 277091"/>
                  <a:gd name="connsiteX5" fmla="*/ 101600 w 115454"/>
                  <a:gd name="connsiteY5" fmla="*/ 258618 h 277091"/>
                  <a:gd name="connsiteX6" fmla="*/ 115454 w 115454"/>
                  <a:gd name="connsiteY6" fmla="*/ 129309 h 277091"/>
                  <a:gd name="connsiteX7" fmla="*/ 73891 w 115454"/>
                  <a:gd name="connsiteY7" fmla="*/ 41564 h 277091"/>
                  <a:gd name="connsiteX8" fmla="*/ 41563 w 115454"/>
                  <a:gd name="connsiteY8" fmla="*/ 0 h 27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54" h="277091">
                    <a:moveTo>
                      <a:pt x="41563" y="0"/>
                    </a:moveTo>
                    <a:lnTo>
                      <a:pt x="27709" y="41564"/>
                    </a:lnTo>
                    <a:lnTo>
                      <a:pt x="0" y="83127"/>
                    </a:lnTo>
                    <a:lnTo>
                      <a:pt x="9236" y="152400"/>
                    </a:lnTo>
                    <a:lnTo>
                      <a:pt x="41563" y="277091"/>
                    </a:lnTo>
                    <a:lnTo>
                      <a:pt x="101600" y="258618"/>
                    </a:lnTo>
                    <a:lnTo>
                      <a:pt x="115454" y="129309"/>
                    </a:lnTo>
                    <a:lnTo>
                      <a:pt x="73891" y="41564"/>
                    </a:lnTo>
                    <a:lnTo>
                      <a:pt x="41563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463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3171E13-61A4-F653-8774-446DA3CFACA8}"/>
                </a:ext>
              </a:extLst>
            </p:cNvPr>
            <p:cNvSpPr/>
            <p:nvPr/>
          </p:nvSpPr>
          <p:spPr>
            <a:xfrm>
              <a:off x="1560950" y="3717445"/>
              <a:ext cx="917948" cy="620406"/>
            </a:xfrm>
            <a:custGeom>
              <a:avLst/>
              <a:gdLst>
                <a:gd name="connsiteX0" fmla="*/ 451104 w 883920"/>
                <a:gd name="connsiteY0" fmla="*/ 6096 h 597408"/>
                <a:gd name="connsiteX1" fmla="*/ 231648 w 883920"/>
                <a:gd name="connsiteY1" fmla="*/ 48768 h 597408"/>
                <a:gd name="connsiteX2" fmla="*/ 85344 w 883920"/>
                <a:gd name="connsiteY2" fmla="*/ 170688 h 597408"/>
                <a:gd name="connsiteX3" fmla="*/ 0 w 883920"/>
                <a:gd name="connsiteY3" fmla="*/ 451104 h 597408"/>
                <a:gd name="connsiteX4" fmla="*/ 97536 w 883920"/>
                <a:gd name="connsiteY4" fmla="*/ 585216 h 597408"/>
                <a:gd name="connsiteX5" fmla="*/ 664464 w 883920"/>
                <a:gd name="connsiteY5" fmla="*/ 597408 h 597408"/>
                <a:gd name="connsiteX6" fmla="*/ 670560 w 883920"/>
                <a:gd name="connsiteY6" fmla="*/ 445008 h 597408"/>
                <a:gd name="connsiteX7" fmla="*/ 883920 w 883920"/>
                <a:gd name="connsiteY7" fmla="*/ 390144 h 597408"/>
                <a:gd name="connsiteX8" fmla="*/ 841248 w 883920"/>
                <a:gd name="connsiteY8" fmla="*/ 97536 h 597408"/>
                <a:gd name="connsiteX9" fmla="*/ 560832 w 883920"/>
                <a:gd name="connsiteY9" fmla="*/ 0 h 597408"/>
                <a:gd name="connsiteX10" fmla="*/ 451104 w 883920"/>
                <a:gd name="connsiteY10" fmla="*/ 6096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920" h="597408">
                  <a:moveTo>
                    <a:pt x="451104" y="6096"/>
                  </a:moveTo>
                  <a:lnTo>
                    <a:pt x="231648" y="48768"/>
                  </a:lnTo>
                  <a:lnTo>
                    <a:pt x="85344" y="170688"/>
                  </a:lnTo>
                  <a:lnTo>
                    <a:pt x="0" y="451104"/>
                  </a:lnTo>
                  <a:lnTo>
                    <a:pt x="97536" y="585216"/>
                  </a:lnTo>
                  <a:lnTo>
                    <a:pt x="664464" y="597408"/>
                  </a:lnTo>
                  <a:lnTo>
                    <a:pt x="670560" y="445008"/>
                  </a:lnTo>
                  <a:lnTo>
                    <a:pt x="883920" y="390144"/>
                  </a:lnTo>
                  <a:lnTo>
                    <a:pt x="841248" y="97536"/>
                  </a:lnTo>
                  <a:lnTo>
                    <a:pt x="560832" y="0"/>
                  </a:lnTo>
                  <a:lnTo>
                    <a:pt x="451104" y="6096"/>
                  </a:lnTo>
                  <a:close/>
                </a:path>
              </a:pathLst>
            </a:custGeom>
            <a:solidFill>
              <a:schemeClr val="accent2">
                <a:lumMod val="75000"/>
                <a:alpha val="7463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004AAE-7F8B-0307-B114-6B084F486DCE}"/>
                </a:ext>
              </a:extLst>
            </p:cNvPr>
            <p:cNvSpPr/>
            <p:nvPr/>
          </p:nvSpPr>
          <p:spPr>
            <a:xfrm>
              <a:off x="2901696" y="3791712"/>
              <a:ext cx="841248" cy="566928"/>
            </a:xfrm>
            <a:custGeom>
              <a:avLst/>
              <a:gdLst>
                <a:gd name="connsiteX0" fmla="*/ 0 w 841248"/>
                <a:gd name="connsiteY0" fmla="*/ 280416 h 566928"/>
                <a:gd name="connsiteX1" fmla="*/ 12192 w 841248"/>
                <a:gd name="connsiteY1" fmla="*/ 524256 h 566928"/>
                <a:gd name="connsiteX2" fmla="*/ 60960 w 841248"/>
                <a:gd name="connsiteY2" fmla="*/ 566928 h 566928"/>
                <a:gd name="connsiteX3" fmla="*/ 609600 w 841248"/>
                <a:gd name="connsiteY3" fmla="*/ 542544 h 566928"/>
                <a:gd name="connsiteX4" fmla="*/ 841248 w 841248"/>
                <a:gd name="connsiteY4" fmla="*/ 341376 h 566928"/>
                <a:gd name="connsiteX5" fmla="*/ 792480 w 841248"/>
                <a:gd name="connsiteY5" fmla="*/ 79248 h 566928"/>
                <a:gd name="connsiteX6" fmla="*/ 542544 w 841248"/>
                <a:gd name="connsiteY6" fmla="*/ 0 h 566928"/>
                <a:gd name="connsiteX7" fmla="*/ 176784 w 841248"/>
                <a:gd name="connsiteY7" fmla="*/ 30480 h 566928"/>
                <a:gd name="connsiteX8" fmla="*/ 0 w 841248"/>
                <a:gd name="connsiteY8" fmla="*/ 280416 h 5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248" h="566928">
                  <a:moveTo>
                    <a:pt x="0" y="280416"/>
                  </a:moveTo>
                  <a:lnTo>
                    <a:pt x="12192" y="524256"/>
                  </a:lnTo>
                  <a:lnTo>
                    <a:pt x="60960" y="566928"/>
                  </a:lnTo>
                  <a:lnTo>
                    <a:pt x="609600" y="542544"/>
                  </a:lnTo>
                  <a:lnTo>
                    <a:pt x="841248" y="341376"/>
                  </a:lnTo>
                  <a:lnTo>
                    <a:pt x="792480" y="79248"/>
                  </a:lnTo>
                  <a:lnTo>
                    <a:pt x="542544" y="0"/>
                  </a:lnTo>
                  <a:lnTo>
                    <a:pt x="176784" y="30480"/>
                  </a:lnTo>
                  <a:lnTo>
                    <a:pt x="0" y="280416"/>
                  </a:lnTo>
                  <a:close/>
                </a:path>
              </a:pathLst>
            </a:custGeom>
            <a:solidFill>
              <a:schemeClr val="accent2">
                <a:lumMod val="75000"/>
                <a:alpha val="7463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218D81-0B0F-3F4B-B451-96581E35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314"/>
            <a:ext cx="12192000" cy="920529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chemeClr val="accent6">
                    <a:lumMod val="75000"/>
                  </a:schemeClr>
                </a:solidFill>
              </a:rPr>
              <a:t>Requirements for running AccMPEG on </a:t>
            </a:r>
            <a:r>
              <a:rPr lang="en-US" sz="3800" b="1" dirty="0">
                <a:solidFill>
                  <a:srgbClr val="C55A11"/>
                </a:solidFill>
              </a:rPr>
              <a:t>cheap</a:t>
            </a:r>
            <a:r>
              <a:rPr lang="en-US" sz="3800" dirty="0">
                <a:solidFill>
                  <a:schemeClr val="accent6">
                    <a:lumMod val="75000"/>
                  </a:schemeClr>
                </a:solidFill>
              </a:rPr>
              <a:t> cameras</a:t>
            </a:r>
            <a:endParaRPr lang="en-US" sz="3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5D16A3-B6C5-074F-B06B-A58CBFA30A03}"/>
              </a:ext>
            </a:extLst>
          </p:cNvPr>
          <p:cNvSpPr/>
          <p:nvPr/>
        </p:nvSpPr>
        <p:spPr>
          <a:xfrm>
            <a:off x="804326" y="3498132"/>
            <a:ext cx="1472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Raw video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3B6C2A-915E-BD41-A255-EB5574CEA7D7}"/>
              </a:ext>
            </a:extLst>
          </p:cNvPr>
          <p:cNvGrpSpPr/>
          <p:nvPr/>
        </p:nvGrpSpPr>
        <p:grpSpPr>
          <a:xfrm>
            <a:off x="5275084" y="4338950"/>
            <a:ext cx="1964769" cy="1201783"/>
            <a:chOff x="947892" y="4000500"/>
            <a:chExt cx="1964769" cy="120178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4039D0D-524E-284D-9D06-ACBD6443F511}"/>
                </a:ext>
              </a:extLst>
            </p:cNvPr>
            <p:cNvSpPr/>
            <p:nvPr/>
          </p:nvSpPr>
          <p:spPr>
            <a:xfrm>
              <a:off x="947892" y="4740618"/>
              <a:ext cx="19647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Cheap camera</a:t>
              </a:r>
            </a:p>
          </p:txBody>
        </p:sp>
        <p:pic>
          <p:nvPicPr>
            <p:cNvPr id="13" name="Graphic 12" descr="Video camera">
              <a:extLst>
                <a:ext uri="{FF2B5EF4-FFF2-40B4-BE49-F238E27FC236}">
                  <a16:creationId xmlns:a16="http://schemas.microsoft.com/office/drawing/2014/main" id="{157A20F5-3117-004F-AB85-1C2EF1DF6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73078" y="4000500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Right Brace 13">
            <a:extLst>
              <a:ext uri="{FF2B5EF4-FFF2-40B4-BE49-F238E27FC236}">
                <a16:creationId xmlns:a16="http://schemas.microsoft.com/office/drawing/2014/main" id="{F0F708EC-33A6-A043-8AB6-B1C29FB09A18}"/>
              </a:ext>
            </a:extLst>
          </p:cNvPr>
          <p:cNvSpPr/>
          <p:nvPr/>
        </p:nvSpPr>
        <p:spPr>
          <a:xfrm rot="5400000">
            <a:off x="5997355" y="-1555050"/>
            <a:ext cx="430603" cy="11745332"/>
          </a:xfrm>
          <a:prstGeom prst="rightBrac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C14E158B-55DA-6B49-948F-B5BFD8BB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12</a:t>
            </a:fld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EA52A53C-93DF-6947-A60D-F0779CF02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70" y="2274599"/>
            <a:ext cx="1810559" cy="11578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1D0B656-3585-214E-8D6D-653B867EE9B6}"/>
              </a:ext>
            </a:extLst>
          </p:cNvPr>
          <p:cNvSpPr txBox="1"/>
          <p:nvPr/>
        </p:nvSpPr>
        <p:spPr>
          <a:xfrm>
            <a:off x="7647993" y="824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D1CB7F-938C-BB40-B05E-3AC04BA2DB01}"/>
              </a:ext>
            </a:extLst>
          </p:cNvPr>
          <p:cNvCxnSpPr>
            <a:cxnSpLocks/>
          </p:cNvCxnSpPr>
          <p:nvPr/>
        </p:nvCxnSpPr>
        <p:spPr>
          <a:xfrm>
            <a:off x="2339129" y="2915544"/>
            <a:ext cx="2775599" cy="0"/>
          </a:xfrm>
          <a:prstGeom prst="straightConnector1">
            <a:avLst/>
          </a:prstGeom>
          <a:ln w="50800">
            <a:prstDash val="soli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882B591-0179-4A4C-BBEE-C3B4C9C21D12}"/>
              </a:ext>
            </a:extLst>
          </p:cNvPr>
          <p:cNvSpPr/>
          <p:nvPr/>
        </p:nvSpPr>
        <p:spPr>
          <a:xfrm>
            <a:off x="2277293" y="2060280"/>
            <a:ext cx="2889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55A11"/>
                </a:solidFill>
              </a:rPr>
              <a:t>DNN-based encoding quality estimator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1F7AD1D-B3B2-444E-9E13-1AB4AD7AF14F}"/>
              </a:ext>
            </a:extLst>
          </p:cNvPr>
          <p:cNvCxnSpPr>
            <a:cxnSpLocks/>
          </p:cNvCxnSpPr>
          <p:nvPr/>
        </p:nvCxnSpPr>
        <p:spPr>
          <a:xfrm flipV="1">
            <a:off x="7040538" y="2862177"/>
            <a:ext cx="2767683" cy="20371"/>
          </a:xfrm>
          <a:prstGeom prst="straightConnector1">
            <a:avLst/>
          </a:prstGeom>
          <a:ln w="50800">
            <a:prstDash val="soli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67FEB802-A236-7540-8B46-6725674BC959}"/>
              </a:ext>
            </a:extLst>
          </p:cNvPr>
          <p:cNvSpPr/>
          <p:nvPr/>
        </p:nvSpPr>
        <p:spPr>
          <a:xfrm>
            <a:off x="6910468" y="2400512"/>
            <a:ext cx="2946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Video codec encodes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8EA759-3B70-CD7A-BC54-45B971B1B3C8}"/>
              </a:ext>
            </a:extLst>
          </p:cNvPr>
          <p:cNvGrpSpPr/>
          <p:nvPr/>
        </p:nvGrpSpPr>
        <p:grpSpPr>
          <a:xfrm>
            <a:off x="9153447" y="2124453"/>
            <a:ext cx="3276600" cy="1854541"/>
            <a:chOff x="9382047" y="1819653"/>
            <a:chExt cx="3276600" cy="185454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9864037-46EE-EFB3-6DFD-A80A8B1DC6B0}"/>
                </a:ext>
              </a:extLst>
            </p:cNvPr>
            <p:cNvGrpSpPr/>
            <p:nvPr/>
          </p:nvGrpSpPr>
          <p:grpSpPr>
            <a:xfrm>
              <a:off x="10085977" y="1819653"/>
              <a:ext cx="1868740" cy="1197168"/>
              <a:chOff x="7725109" y="1773196"/>
              <a:chExt cx="4200599" cy="2691022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58A6A7B1-F9B5-D7B3-EB84-08967E7D81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Blur radius="52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25109" y="1773196"/>
                <a:ext cx="4200599" cy="2686276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AC7F0AF2-773A-8F07-58E0-A9EE409EA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2096" t="35525" r="59693" b="35418"/>
              <a:stretch/>
            </p:blipFill>
            <p:spPr>
              <a:xfrm>
                <a:off x="9072782" y="2779312"/>
                <a:ext cx="332667" cy="752799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B930488D-D8A4-1385-3343-BD4183968B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2867" t="64583" r="48175" b="3853"/>
              <a:stretch/>
            </p:blipFill>
            <p:spPr>
              <a:xfrm>
                <a:off x="8594800" y="3622462"/>
                <a:ext cx="1173178" cy="817771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4E2A0B1B-AE4C-44ED-2B4D-72071B264A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6639" t="64582"/>
              <a:stretch/>
            </p:blipFill>
            <p:spPr>
              <a:xfrm>
                <a:off x="10487621" y="3546607"/>
                <a:ext cx="1351529" cy="917611"/>
              </a:xfrm>
              <a:prstGeom prst="rect">
                <a:avLst/>
              </a:prstGeom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0E964F9-B9E9-65FC-DEC0-325E9A8488FB}"/>
                </a:ext>
              </a:extLst>
            </p:cNvPr>
            <p:cNvSpPr txBox="1"/>
            <p:nvPr/>
          </p:nvSpPr>
          <p:spPr>
            <a:xfrm>
              <a:off x="9382047" y="3212529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Compressed video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E026BFA8-5D46-B5B7-A25E-940EBE571267}"/>
              </a:ext>
            </a:extLst>
          </p:cNvPr>
          <p:cNvSpPr/>
          <p:nvPr/>
        </p:nvSpPr>
        <p:spPr>
          <a:xfrm>
            <a:off x="4048485" y="3426662"/>
            <a:ext cx="40950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Encoding quality assignment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Brown: </a:t>
            </a:r>
            <a:r>
              <a:rPr lang="en-US" sz="2000" dirty="0"/>
              <a:t>High quality,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grey</a:t>
            </a:r>
            <a:r>
              <a:rPr lang="en-US" sz="2000" b="1" dirty="0"/>
              <a:t>: </a:t>
            </a:r>
            <a:r>
              <a:rPr lang="en-US" sz="2000" dirty="0"/>
              <a:t>low quality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8F11CCF-720A-C547-507D-46D3B9E3E0A9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8383923" y="1775460"/>
            <a:ext cx="0" cy="625052"/>
          </a:xfrm>
          <a:prstGeom prst="straightConnector1">
            <a:avLst/>
          </a:prstGeom>
          <a:ln w="50800" cmpd="dbl">
            <a:prstDash val="solid"/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E36C0B2-A8F1-B9E4-9190-000DDAC50ADD}"/>
              </a:ext>
            </a:extLst>
          </p:cNvPr>
          <p:cNvSpPr txBox="1"/>
          <p:nvPr/>
        </p:nvSpPr>
        <p:spPr>
          <a:xfrm>
            <a:off x="7359445" y="1325880"/>
            <a:ext cx="2089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Fixed overhead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C4052-59C2-A1B2-0954-E9E81145A560}"/>
              </a:ext>
            </a:extLst>
          </p:cNvPr>
          <p:cNvGrpSpPr/>
          <p:nvPr/>
        </p:nvGrpSpPr>
        <p:grpSpPr>
          <a:xfrm>
            <a:off x="191971" y="890339"/>
            <a:ext cx="6193492" cy="1234114"/>
            <a:chOff x="191971" y="890339"/>
            <a:chExt cx="6193492" cy="123411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FF7B15-6B11-8E86-D6FE-439D1F6730BA}"/>
                </a:ext>
              </a:extLst>
            </p:cNvPr>
            <p:cNvSpPr txBox="1"/>
            <p:nvPr/>
          </p:nvSpPr>
          <p:spPr>
            <a:xfrm>
              <a:off x="191971" y="890339"/>
              <a:ext cx="619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The overhead of getting this assignment should be </a:t>
              </a:r>
              <a:r>
                <a:rPr lang="en-US" sz="2400" b="1" dirty="0">
                  <a:solidFill>
                    <a:srgbClr val="C55A11"/>
                  </a:solidFill>
                </a:rPr>
                <a:t>low</a:t>
              </a:r>
              <a:r>
                <a:rPr lang="en-US" sz="2400" dirty="0"/>
                <a:t> (ideally </a:t>
              </a:r>
              <a:r>
                <a:rPr lang="en-US" sz="2400" b="1" dirty="0">
                  <a:solidFill>
                    <a:srgbClr val="C55A11"/>
                  </a:solidFill>
                </a:rPr>
                <a:t>&lt;10ms </a:t>
              </a:r>
              <a:r>
                <a:rPr lang="en-US" sz="2400" dirty="0"/>
                <a:t>per frame </a:t>
              </a:r>
              <a:r>
                <a:rPr lang="en-US" sz="2400" b="1" dirty="0">
                  <a:solidFill>
                    <a:srgbClr val="C55A11"/>
                  </a:solidFill>
                </a:rPr>
                <a:t>on CPU</a:t>
              </a:r>
              <a:r>
                <a:rPr lang="en-US" sz="2400" dirty="0"/>
                <a:t>)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323186E-AC58-2CF8-9A40-F7F79420BADF}"/>
                </a:ext>
              </a:extLst>
            </p:cNvPr>
            <p:cNvCxnSpPr>
              <a:cxnSpLocks/>
            </p:cNvCxnSpPr>
            <p:nvPr/>
          </p:nvCxnSpPr>
          <p:spPr>
            <a:xfrm>
              <a:off x="3583323" y="1706880"/>
              <a:ext cx="0" cy="417573"/>
            </a:xfrm>
            <a:prstGeom prst="straightConnector1">
              <a:avLst/>
            </a:prstGeom>
            <a:ln w="50800" cmpd="dbl">
              <a:prstDash val="solid"/>
              <a:tailEnd type="stealth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72611CA-810F-FF13-E45E-B3BF67C7CC5F}"/>
              </a:ext>
            </a:extLst>
          </p:cNvPr>
          <p:cNvSpPr txBox="1"/>
          <p:nvPr/>
        </p:nvSpPr>
        <p:spPr>
          <a:xfrm>
            <a:off x="7108997" y="4516176"/>
            <a:ext cx="391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with one cheap CPU that can barely run video codecs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2154FB7-7699-5F39-CDEA-015F36159F09}"/>
              </a:ext>
            </a:extLst>
          </p:cNvPr>
          <p:cNvSpPr/>
          <p:nvPr/>
        </p:nvSpPr>
        <p:spPr>
          <a:xfrm>
            <a:off x="54877" y="5591159"/>
            <a:ext cx="12085323" cy="9759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Why can we train a quality estimator that can calculate </a:t>
            </a:r>
            <a:r>
              <a:rPr lang="en-US" sz="2800" b="1" dirty="0">
                <a:solidFill>
                  <a:srgbClr val="C55A11"/>
                </a:solidFill>
              </a:rPr>
              <a:t>accurate</a:t>
            </a:r>
            <a:r>
              <a:rPr lang="en-US" sz="2800" dirty="0">
                <a:solidFill>
                  <a:schemeClr val="tx1"/>
                </a:solidFill>
              </a:rPr>
              <a:t> encoding quality assignment with </a:t>
            </a:r>
            <a:r>
              <a:rPr lang="en-US" sz="2800" b="1" dirty="0">
                <a:solidFill>
                  <a:srgbClr val="C55A11"/>
                </a:solidFill>
              </a:rPr>
              <a:t>&lt;10ms</a:t>
            </a:r>
            <a:r>
              <a:rPr lang="en-US" sz="2800" dirty="0">
                <a:solidFill>
                  <a:schemeClr val="tx1"/>
                </a:solidFill>
              </a:rPr>
              <a:t> runtime per frame </a:t>
            </a:r>
            <a:r>
              <a:rPr lang="en-US" sz="2800" b="1" dirty="0">
                <a:solidFill>
                  <a:srgbClr val="C55A11"/>
                </a:solidFill>
              </a:rPr>
              <a:t>on CPU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077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C14E158B-55DA-6B49-948F-B5BFD8BB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13</a:t>
            </a:fld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5EA1571-4E0A-F14F-B2E8-790850EB0919}"/>
              </a:ext>
            </a:extLst>
          </p:cNvPr>
          <p:cNvSpPr txBox="1">
            <a:spLocks/>
          </p:cNvSpPr>
          <p:nvPr/>
        </p:nvSpPr>
        <p:spPr>
          <a:xfrm>
            <a:off x="0" y="37355"/>
            <a:ext cx="12001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  <a:t>A strawmen: semantic segmentation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0A3F322-A01B-374C-B61C-44BB8B190AB5}"/>
              </a:ext>
            </a:extLst>
          </p:cNvPr>
          <p:cNvSpPr/>
          <p:nvPr/>
        </p:nvSpPr>
        <p:spPr>
          <a:xfrm>
            <a:off x="609600" y="4308456"/>
            <a:ext cx="3852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Encoding quality assignment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Brown: </a:t>
            </a:r>
            <a:r>
              <a:rPr lang="en-US" sz="2400" dirty="0"/>
              <a:t>High quality (HQ), 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grey</a:t>
            </a:r>
            <a:r>
              <a:rPr lang="en-US" sz="2400" b="1" dirty="0"/>
              <a:t>: </a:t>
            </a:r>
            <a:r>
              <a:rPr lang="en-US" sz="2400" dirty="0"/>
              <a:t>low quality (LQ)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86EF69-7DE9-094A-83D2-97CFB1A2B38A}"/>
              </a:ext>
            </a:extLst>
          </p:cNvPr>
          <p:cNvGrpSpPr/>
          <p:nvPr/>
        </p:nvGrpSpPr>
        <p:grpSpPr>
          <a:xfrm>
            <a:off x="4772523" y="1308441"/>
            <a:ext cx="2646953" cy="2054130"/>
            <a:chOff x="719158" y="2246137"/>
            <a:chExt cx="3381235" cy="262396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3B1C941-CCFD-8744-863C-82CEB81FB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158" y="2246137"/>
              <a:ext cx="3381235" cy="2162295"/>
            </a:xfrm>
            <a:prstGeom prst="rect">
              <a:avLst/>
            </a:prstGeom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43AEAEA-FB27-F946-8FBA-A302F69F9CF8}"/>
                </a:ext>
              </a:extLst>
            </p:cNvPr>
            <p:cNvSpPr/>
            <p:nvPr/>
          </p:nvSpPr>
          <p:spPr>
            <a:xfrm>
              <a:off x="1484838" y="4408432"/>
              <a:ext cx="16065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Input video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00A701-02B7-F2EF-AC53-DB59586FFE09}"/>
              </a:ext>
            </a:extLst>
          </p:cNvPr>
          <p:cNvGrpSpPr/>
          <p:nvPr/>
        </p:nvGrpSpPr>
        <p:grpSpPr>
          <a:xfrm>
            <a:off x="3891251" y="2520347"/>
            <a:ext cx="7657904" cy="3140281"/>
            <a:chOff x="3891251" y="2520347"/>
            <a:chExt cx="7657904" cy="314028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925790-5B7A-AF44-A85B-453062E329BD}"/>
                </a:ext>
              </a:extLst>
            </p:cNvPr>
            <p:cNvGrpSpPr/>
            <p:nvPr/>
          </p:nvGrpSpPr>
          <p:grpSpPr>
            <a:xfrm>
              <a:off x="8137334" y="2520347"/>
              <a:ext cx="2911941" cy="1880532"/>
              <a:chOff x="8025606" y="2784527"/>
              <a:chExt cx="2096978" cy="1354229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80FA2D73-0EA1-B449-8E42-57B5BB1E3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30353" y="2800794"/>
                <a:ext cx="2092205" cy="1337962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2DD8C5C-8198-C64E-BB70-8D6336DB9B61}"/>
                  </a:ext>
                </a:extLst>
              </p:cNvPr>
              <p:cNvSpPr/>
              <p:nvPr/>
            </p:nvSpPr>
            <p:spPr>
              <a:xfrm>
                <a:off x="8025606" y="2784527"/>
                <a:ext cx="2096952" cy="1340100"/>
              </a:xfrm>
              <a:prstGeom prst="rect">
                <a:avLst/>
              </a:prstGeom>
              <a:solidFill>
                <a:schemeClr val="bg1">
                  <a:lumMod val="50000"/>
                  <a:alpha val="7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F14E244-9B1B-7E4F-9F67-B02AE6DFD3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19815" y="3258936"/>
                <a:ext cx="1702769" cy="879820"/>
              </a:xfrm>
              <a:prstGeom prst="rect">
                <a:avLst/>
              </a:prstGeom>
            </p:spPr>
          </p:pic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E39E7368-0CE0-4C46-9AB2-3ADDF9B7601C}"/>
                  </a:ext>
                </a:extLst>
              </p:cNvPr>
              <p:cNvSpPr/>
              <p:nvPr/>
            </p:nvSpPr>
            <p:spPr>
              <a:xfrm>
                <a:off x="8696036" y="3315855"/>
                <a:ext cx="124691" cy="299260"/>
              </a:xfrm>
              <a:custGeom>
                <a:avLst/>
                <a:gdLst>
                  <a:gd name="connsiteX0" fmla="*/ 41563 w 115454"/>
                  <a:gd name="connsiteY0" fmla="*/ 0 h 277091"/>
                  <a:gd name="connsiteX1" fmla="*/ 27709 w 115454"/>
                  <a:gd name="connsiteY1" fmla="*/ 41564 h 277091"/>
                  <a:gd name="connsiteX2" fmla="*/ 0 w 115454"/>
                  <a:gd name="connsiteY2" fmla="*/ 83127 h 277091"/>
                  <a:gd name="connsiteX3" fmla="*/ 9236 w 115454"/>
                  <a:gd name="connsiteY3" fmla="*/ 152400 h 277091"/>
                  <a:gd name="connsiteX4" fmla="*/ 41563 w 115454"/>
                  <a:gd name="connsiteY4" fmla="*/ 277091 h 277091"/>
                  <a:gd name="connsiteX5" fmla="*/ 101600 w 115454"/>
                  <a:gd name="connsiteY5" fmla="*/ 258618 h 277091"/>
                  <a:gd name="connsiteX6" fmla="*/ 115454 w 115454"/>
                  <a:gd name="connsiteY6" fmla="*/ 129309 h 277091"/>
                  <a:gd name="connsiteX7" fmla="*/ 73891 w 115454"/>
                  <a:gd name="connsiteY7" fmla="*/ 41564 h 277091"/>
                  <a:gd name="connsiteX8" fmla="*/ 41563 w 115454"/>
                  <a:gd name="connsiteY8" fmla="*/ 0 h 27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54" h="277091">
                    <a:moveTo>
                      <a:pt x="41563" y="0"/>
                    </a:moveTo>
                    <a:lnTo>
                      <a:pt x="27709" y="41564"/>
                    </a:lnTo>
                    <a:lnTo>
                      <a:pt x="0" y="83127"/>
                    </a:lnTo>
                    <a:lnTo>
                      <a:pt x="9236" y="152400"/>
                    </a:lnTo>
                    <a:lnTo>
                      <a:pt x="41563" y="277091"/>
                    </a:lnTo>
                    <a:lnTo>
                      <a:pt x="101600" y="258618"/>
                    </a:lnTo>
                    <a:lnTo>
                      <a:pt x="115454" y="129309"/>
                    </a:lnTo>
                    <a:lnTo>
                      <a:pt x="73891" y="41564"/>
                    </a:lnTo>
                    <a:lnTo>
                      <a:pt x="41563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463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60E1BEE-DDE3-0747-80B8-3D88B9274FFF}"/>
                </a:ext>
              </a:extLst>
            </p:cNvPr>
            <p:cNvSpPr/>
            <p:nvPr/>
          </p:nvSpPr>
          <p:spPr>
            <a:xfrm>
              <a:off x="7933806" y="4460299"/>
              <a:ext cx="361534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Semantic segmentation:</a:t>
              </a:r>
            </a:p>
            <a:p>
              <a:pPr algn="ctr"/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</a:rPr>
                <a:t>Brown</a:t>
              </a:r>
              <a:r>
                <a:rPr lang="en-US" sz="2400" dirty="0"/>
                <a:t>: human, </a:t>
              </a:r>
              <a:r>
                <a:rPr lang="en-US" sz="2400" b="1" dirty="0">
                  <a:solidFill>
                    <a:srgbClr val="762FA3"/>
                  </a:solidFill>
                </a:rPr>
                <a:t>purple</a:t>
              </a:r>
              <a:r>
                <a:rPr lang="en-US" sz="2400" dirty="0"/>
                <a:t>: car,</a:t>
              </a:r>
            </a:p>
            <a:p>
              <a:pPr algn="ctr"/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</a:rPr>
                <a:t>grey</a:t>
              </a:r>
              <a:r>
                <a:rPr lang="en-US" sz="2400" dirty="0"/>
                <a:t>: background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80DF1DD-B588-234E-8BCF-6FFABB0A2EF9}"/>
                </a:ext>
              </a:extLst>
            </p:cNvPr>
            <p:cNvCxnSpPr>
              <a:cxnSpLocks/>
            </p:cNvCxnSpPr>
            <p:nvPr/>
          </p:nvCxnSpPr>
          <p:spPr>
            <a:xfrm>
              <a:off x="3891251" y="4079693"/>
              <a:ext cx="4246084" cy="11380"/>
            </a:xfrm>
            <a:prstGeom prst="straightConnector1">
              <a:avLst/>
            </a:prstGeom>
            <a:ln w="76200" cmpd="dbl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85BDFAD-1DA1-BD49-85B8-A7B7C91249DC}"/>
                </a:ext>
              </a:extLst>
            </p:cNvPr>
            <p:cNvSpPr/>
            <p:nvPr/>
          </p:nvSpPr>
          <p:spPr>
            <a:xfrm>
              <a:off x="4783046" y="3609481"/>
              <a:ext cx="27898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Visually looks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</a:rPr>
                <a:t>similar</a:t>
              </a:r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498EC4C-F1DF-E848-8649-CFC597D71AD9}"/>
              </a:ext>
            </a:extLst>
          </p:cNvPr>
          <p:cNvSpPr/>
          <p:nvPr/>
        </p:nvSpPr>
        <p:spPr>
          <a:xfrm>
            <a:off x="0" y="5619643"/>
            <a:ext cx="12192000" cy="848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But the quality assignment is </a:t>
            </a:r>
            <a:r>
              <a:rPr lang="en-US" sz="2800" b="1" dirty="0">
                <a:solidFill>
                  <a:srgbClr val="C55A11"/>
                </a:solidFill>
              </a:rPr>
              <a:t>much less compute-intensive</a:t>
            </a:r>
            <a:r>
              <a:rPr lang="en-US" sz="2800" dirty="0">
                <a:solidFill>
                  <a:schemeClr val="tx1"/>
                </a:solidFill>
              </a:rPr>
              <a:t> than semantic segmentation due to </a:t>
            </a:r>
            <a:r>
              <a:rPr lang="en-US" sz="2800" b="1" dirty="0">
                <a:solidFill>
                  <a:srgbClr val="C55A11"/>
                </a:solidFill>
              </a:rPr>
              <a:t>two video codec properties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F0BB2F-61DF-CC01-0D8D-6157E421F76E}"/>
              </a:ext>
            </a:extLst>
          </p:cNvPr>
          <p:cNvGrpSpPr/>
          <p:nvPr/>
        </p:nvGrpSpPr>
        <p:grpSpPr>
          <a:xfrm>
            <a:off x="979310" y="2525684"/>
            <a:ext cx="2911941" cy="1880532"/>
            <a:chOff x="979310" y="2525684"/>
            <a:chExt cx="2911941" cy="188053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2CD558C-22E7-A05E-C7CE-AE1C7C73F18E}"/>
                </a:ext>
              </a:extLst>
            </p:cNvPr>
            <p:cNvGrpSpPr/>
            <p:nvPr/>
          </p:nvGrpSpPr>
          <p:grpSpPr>
            <a:xfrm>
              <a:off x="979310" y="2525684"/>
              <a:ext cx="2911941" cy="1880532"/>
              <a:chOff x="8025606" y="2784527"/>
              <a:chExt cx="2096978" cy="1354229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1604196-9C2E-2F1F-0E80-09227E2A7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30353" y="2800794"/>
                <a:ext cx="2092205" cy="1337962"/>
              </a:xfrm>
              <a:prstGeom prst="rect">
                <a:avLst/>
              </a:prstGeom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4F90345-9674-D112-2B16-D14BF01C6E84}"/>
                  </a:ext>
                </a:extLst>
              </p:cNvPr>
              <p:cNvSpPr/>
              <p:nvPr/>
            </p:nvSpPr>
            <p:spPr>
              <a:xfrm>
                <a:off x="8025606" y="2784527"/>
                <a:ext cx="2096952" cy="1340100"/>
              </a:xfrm>
              <a:prstGeom prst="rect">
                <a:avLst/>
              </a:prstGeom>
              <a:solidFill>
                <a:schemeClr val="bg1">
                  <a:lumMod val="50000"/>
                  <a:alpha val="7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0FAEC40-5A49-AEE8-4DF5-EE3D0F362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19815" y="3258936"/>
                <a:ext cx="1702769" cy="879820"/>
              </a:xfrm>
              <a:prstGeom prst="rect">
                <a:avLst/>
              </a:prstGeom>
            </p:spPr>
          </p:pic>
          <p:sp>
            <p:nvSpPr>
              <p:cNvPr id="38" name="Freeform 3">
                <a:extLst>
                  <a:ext uri="{FF2B5EF4-FFF2-40B4-BE49-F238E27FC236}">
                    <a16:creationId xmlns:a16="http://schemas.microsoft.com/office/drawing/2014/main" id="{5E0ED346-6582-64BA-BABA-50DBA7A4F7A0}"/>
                  </a:ext>
                </a:extLst>
              </p:cNvPr>
              <p:cNvSpPr/>
              <p:nvPr/>
            </p:nvSpPr>
            <p:spPr>
              <a:xfrm>
                <a:off x="8696036" y="3315855"/>
                <a:ext cx="124691" cy="299260"/>
              </a:xfrm>
              <a:custGeom>
                <a:avLst/>
                <a:gdLst>
                  <a:gd name="connsiteX0" fmla="*/ 41563 w 115454"/>
                  <a:gd name="connsiteY0" fmla="*/ 0 h 277091"/>
                  <a:gd name="connsiteX1" fmla="*/ 27709 w 115454"/>
                  <a:gd name="connsiteY1" fmla="*/ 41564 h 277091"/>
                  <a:gd name="connsiteX2" fmla="*/ 0 w 115454"/>
                  <a:gd name="connsiteY2" fmla="*/ 83127 h 277091"/>
                  <a:gd name="connsiteX3" fmla="*/ 9236 w 115454"/>
                  <a:gd name="connsiteY3" fmla="*/ 152400 h 277091"/>
                  <a:gd name="connsiteX4" fmla="*/ 41563 w 115454"/>
                  <a:gd name="connsiteY4" fmla="*/ 277091 h 277091"/>
                  <a:gd name="connsiteX5" fmla="*/ 101600 w 115454"/>
                  <a:gd name="connsiteY5" fmla="*/ 258618 h 277091"/>
                  <a:gd name="connsiteX6" fmla="*/ 115454 w 115454"/>
                  <a:gd name="connsiteY6" fmla="*/ 129309 h 277091"/>
                  <a:gd name="connsiteX7" fmla="*/ 73891 w 115454"/>
                  <a:gd name="connsiteY7" fmla="*/ 41564 h 277091"/>
                  <a:gd name="connsiteX8" fmla="*/ 41563 w 115454"/>
                  <a:gd name="connsiteY8" fmla="*/ 0 h 27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54" h="277091">
                    <a:moveTo>
                      <a:pt x="41563" y="0"/>
                    </a:moveTo>
                    <a:lnTo>
                      <a:pt x="27709" y="41564"/>
                    </a:lnTo>
                    <a:lnTo>
                      <a:pt x="0" y="83127"/>
                    </a:lnTo>
                    <a:lnTo>
                      <a:pt x="9236" y="152400"/>
                    </a:lnTo>
                    <a:lnTo>
                      <a:pt x="41563" y="277091"/>
                    </a:lnTo>
                    <a:lnTo>
                      <a:pt x="101600" y="258618"/>
                    </a:lnTo>
                    <a:lnTo>
                      <a:pt x="115454" y="129309"/>
                    </a:lnTo>
                    <a:lnTo>
                      <a:pt x="73891" y="41564"/>
                    </a:lnTo>
                    <a:lnTo>
                      <a:pt x="41563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463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450C392-CA6A-E6E9-A29E-D09596A2FC67}"/>
                </a:ext>
              </a:extLst>
            </p:cNvPr>
            <p:cNvSpPr/>
            <p:nvPr/>
          </p:nvSpPr>
          <p:spPr>
            <a:xfrm>
              <a:off x="1560950" y="3717445"/>
              <a:ext cx="917948" cy="620406"/>
            </a:xfrm>
            <a:custGeom>
              <a:avLst/>
              <a:gdLst>
                <a:gd name="connsiteX0" fmla="*/ 451104 w 883920"/>
                <a:gd name="connsiteY0" fmla="*/ 6096 h 597408"/>
                <a:gd name="connsiteX1" fmla="*/ 231648 w 883920"/>
                <a:gd name="connsiteY1" fmla="*/ 48768 h 597408"/>
                <a:gd name="connsiteX2" fmla="*/ 85344 w 883920"/>
                <a:gd name="connsiteY2" fmla="*/ 170688 h 597408"/>
                <a:gd name="connsiteX3" fmla="*/ 0 w 883920"/>
                <a:gd name="connsiteY3" fmla="*/ 451104 h 597408"/>
                <a:gd name="connsiteX4" fmla="*/ 97536 w 883920"/>
                <a:gd name="connsiteY4" fmla="*/ 585216 h 597408"/>
                <a:gd name="connsiteX5" fmla="*/ 664464 w 883920"/>
                <a:gd name="connsiteY5" fmla="*/ 597408 h 597408"/>
                <a:gd name="connsiteX6" fmla="*/ 670560 w 883920"/>
                <a:gd name="connsiteY6" fmla="*/ 445008 h 597408"/>
                <a:gd name="connsiteX7" fmla="*/ 883920 w 883920"/>
                <a:gd name="connsiteY7" fmla="*/ 390144 h 597408"/>
                <a:gd name="connsiteX8" fmla="*/ 841248 w 883920"/>
                <a:gd name="connsiteY8" fmla="*/ 97536 h 597408"/>
                <a:gd name="connsiteX9" fmla="*/ 560832 w 883920"/>
                <a:gd name="connsiteY9" fmla="*/ 0 h 597408"/>
                <a:gd name="connsiteX10" fmla="*/ 451104 w 883920"/>
                <a:gd name="connsiteY10" fmla="*/ 6096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920" h="597408">
                  <a:moveTo>
                    <a:pt x="451104" y="6096"/>
                  </a:moveTo>
                  <a:lnTo>
                    <a:pt x="231648" y="48768"/>
                  </a:lnTo>
                  <a:lnTo>
                    <a:pt x="85344" y="170688"/>
                  </a:lnTo>
                  <a:lnTo>
                    <a:pt x="0" y="451104"/>
                  </a:lnTo>
                  <a:lnTo>
                    <a:pt x="97536" y="585216"/>
                  </a:lnTo>
                  <a:lnTo>
                    <a:pt x="664464" y="597408"/>
                  </a:lnTo>
                  <a:lnTo>
                    <a:pt x="670560" y="445008"/>
                  </a:lnTo>
                  <a:lnTo>
                    <a:pt x="883920" y="390144"/>
                  </a:lnTo>
                  <a:lnTo>
                    <a:pt x="841248" y="97536"/>
                  </a:lnTo>
                  <a:lnTo>
                    <a:pt x="560832" y="0"/>
                  </a:lnTo>
                  <a:lnTo>
                    <a:pt x="451104" y="6096"/>
                  </a:lnTo>
                  <a:close/>
                </a:path>
              </a:pathLst>
            </a:custGeom>
            <a:solidFill>
              <a:schemeClr val="accent2">
                <a:lumMod val="75000"/>
                <a:alpha val="7463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8D807BF-5C8E-92BB-100C-2D0A85BB765F}"/>
                </a:ext>
              </a:extLst>
            </p:cNvPr>
            <p:cNvSpPr/>
            <p:nvPr/>
          </p:nvSpPr>
          <p:spPr>
            <a:xfrm>
              <a:off x="2901696" y="3791712"/>
              <a:ext cx="841248" cy="566928"/>
            </a:xfrm>
            <a:custGeom>
              <a:avLst/>
              <a:gdLst>
                <a:gd name="connsiteX0" fmla="*/ 0 w 841248"/>
                <a:gd name="connsiteY0" fmla="*/ 280416 h 566928"/>
                <a:gd name="connsiteX1" fmla="*/ 12192 w 841248"/>
                <a:gd name="connsiteY1" fmla="*/ 524256 h 566928"/>
                <a:gd name="connsiteX2" fmla="*/ 60960 w 841248"/>
                <a:gd name="connsiteY2" fmla="*/ 566928 h 566928"/>
                <a:gd name="connsiteX3" fmla="*/ 609600 w 841248"/>
                <a:gd name="connsiteY3" fmla="*/ 542544 h 566928"/>
                <a:gd name="connsiteX4" fmla="*/ 841248 w 841248"/>
                <a:gd name="connsiteY4" fmla="*/ 341376 h 566928"/>
                <a:gd name="connsiteX5" fmla="*/ 792480 w 841248"/>
                <a:gd name="connsiteY5" fmla="*/ 79248 h 566928"/>
                <a:gd name="connsiteX6" fmla="*/ 542544 w 841248"/>
                <a:gd name="connsiteY6" fmla="*/ 0 h 566928"/>
                <a:gd name="connsiteX7" fmla="*/ 176784 w 841248"/>
                <a:gd name="connsiteY7" fmla="*/ 30480 h 566928"/>
                <a:gd name="connsiteX8" fmla="*/ 0 w 841248"/>
                <a:gd name="connsiteY8" fmla="*/ 280416 h 5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248" h="566928">
                  <a:moveTo>
                    <a:pt x="0" y="280416"/>
                  </a:moveTo>
                  <a:lnTo>
                    <a:pt x="12192" y="524256"/>
                  </a:lnTo>
                  <a:lnTo>
                    <a:pt x="60960" y="566928"/>
                  </a:lnTo>
                  <a:lnTo>
                    <a:pt x="609600" y="542544"/>
                  </a:lnTo>
                  <a:lnTo>
                    <a:pt x="841248" y="341376"/>
                  </a:lnTo>
                  <a:lnTo>
                    <a:pt x="792480" y="79248"/>
                  </a:lnTo>
                  <a:lnTo>
                    <a:pt x="542544" y="0"/>
                  </a:lnTo>
                  <a:lnTo>
                    <a:pt x="176784" y="30480"/>
                  </a:lnTo>
                  <a:lnTo>
                    <a:pt x="0" y="280416"/>
                  </a:lnTo>
                  <a:close/>
                </a:path>
              </a:pathLst>
            </a:custGeom>
            <a:solidFill>
              <a:schemeClr val="accent2">
                <a:lumMod val="75000"/>
                <a:alpha val="7463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loud 11">
            <a:extLst>
              <a:ext uri="{FF2B5EF4-FFF2-40B4-BE49-F238E27FC236}">
                <a16:creationId xmlns:a16="http://schemas.microsoft.com/office/drawing/2014/main" id="{167FBF9F-553D-DFD9-D36C-03E43DE336AE}"/>
              </a:ext>
            </a:extLst>
          </p:cNvPr>
          <p:cNvSpPr/>
          <p:nvPr/>
        </p:nvSpPr>
        <p:spPr>
          <a:xfrm>
            <a:off x="7755417" y="1565135"/>
            <a:ext cx="4246083" cy="848284"/>
          </a:xfrm>
          <a:prstGeom prst="cloud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Known to be </a:t>
            </a:r>
            <a:r>
              <a:rPr lang="en-US" sz="2400" b="1" dirty="0">
                <a:solidFill>
                  <a:srgbClr val="C55A11"/>
                </a:solidFill>
              </a:rPr>
              <a:t>compute-intensive!</a:t>
            </a:r>
          </a:p>
        </p:txBody>
      </p:sp>
    </p:spTree>
    <p:extLst>
      <p:ext uri="{BB962C8B-B14F-4D97-AF65-F5344CB8AC3E}">
        <p14:creationId xmlns:p14="http://schemas.microsoft.com/office/powerpoint/2010/main" val="33951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4A30-4BD6-5E42-87B8-85432BB13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0778"/>
            <a:ext cx="12192000" cy="19589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" pitchFamily="2" charset="0"/>
              </a:rPr>
              <a:t>Coarser</a:t>
            </a:r>
            <a:r>
              <a:rPr lang="en-US" dirty="0">
                <a:latin typeface="Times" pitchFamily="2" charset="0"/>
              </a:rPr>
              <a:t> </a:t>
            </a:r>
            <a:r>
              <a:rPr lang="en-US" b="1" dirty="0">
                <a:solidFill>
                  <a:srgbClr val="C55A11"/>
                </a:solidFill>
                <a:latin typeface="Times" pitchFamily="2" charset="0"/>
              </a:rPr>
              <a:t>granularity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  <a:t> makes the quality assignment DNN </a:t>
            </a:r>
            <a:r>
              <a:rPr lang="en-US" b="1" dirty="0">
                <a:solidFill>
                  <a:srgbClr val="C55A11"/>
                </a:solidFill>
                <a:latin typeface="Times" pitchFamily="2" charset="0"/>
              </a:rPr>
              <a:t>less compute-intensive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A493C-CE33-874E-89D8-95247EE6FF0D}"/>
              </a:ext>
            </a:extLst>
          </p:cNvPr>
          <p:cNvSpPr txBox="1"/>
          <p:nvPr/>
        </p:nvSpPr>
        <p:spPr>
          <a:xfrm>
            <a:off x="73853" y="3876444"/>
            <a:ext cx="5877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Video codec assigns </a:t>
            </a:r>
            <a:r>
              <a:rPr lang="en-US" sz="2500" b="1" dirty="0">
                <a:solidFill>
                  <a:srgbClr val="C55A11"/>
                </a:solidFill>
              </a:rPr>
              <a:t>one</a:t>
            </a:r>
            <a:r>
              <a:rPr lang="en-US" sz="2500" dirty="0"/>
              <a:t> encoding quality for each </a:t>
            </a:r>
            <a:r>
              <a:rPr lang="en-US" sz="2500" b="1" dirty="0">
                <a:solidFill>
                  <a:srgbClr val="C55A11"/>
                </a:solidFill>
              </a:rPr>
              <a:t>macroblock</a:t>
            </a:r>
            <a:r>
              <a:rPr lang="en-US" sz="2500" dirty="0"/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(16x16 pixel block)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859711-95FE-D741-BA75-18C54FBA5D71}"/>
              </a:ext>
            </a:extLst>
          </p:cNvPr>
          <p:cNvSpPr/>
          <p:nvPr/>
        </p:nvSpPr>
        <p:spPr>
          <a:xfrm>
            <a:off x="6969347" y="4354103"/>
            <a:ext cx="142653" cy="15439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EA45116-C775-2645-946D-381B1D57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FFC4F82-F348-0948-8E10-7D37E913789F}"/>
              </a:ext>
            </a:extLst>
          </p:cNvPr>
          <p:cNvCxnSpPr>
            <a:cxnSpLocks/>
          </p:cNvCxnSpPr>
          <p:nvPr/>
        </p:nvCxnSpPr>
        <p:spPr>
          <a:xfrm flipH="1" flipV="1">
            <a:off x="10027227" y="3280670"/>
            <a:ext cx="793173" cy="692982"/>
          </a:xfrm>
          <a:prstGeom prst="straightConnector1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1A79BFB-7705-9244-B014-0CCEF395956C}"/>
                  </a:ext>
                </a:extLst>
              </p:cNvPr>
              <p:cNvSpPr/>
              <p:nvPr/>
            </p:nvSpPr>
            <p:spPr>
              <a:xfrm>
                <a:off x="0" y="5423773"/>
                <a:ext cx="12191995" cy="9459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700" dirty="0">
                    <a:solidFill>
                      <a:schemeClr val="tx1"/>
                    </a:solidFill>
                  </a:rPr>
                  <a:t>This opportunity has </a:t>
                </a:r>
                <a:r>
                  <a:rPr lang="en-US" sz="2700" b="1" dirty="0">
                    <a:solidFill>
                      <a:srgbClr val="C55A11"/>
                    </a:solidFill>
                  </a:rPr>
                  <a:t>upto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>
                            <a:solidFill>
                              <a:srgbClr val="C55A1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1" i="1">
                            <a:solidFill>
                              <a:srgbClr val="C55A1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  <m:sup>
                        <m:r>
                          <a:rPr lang="en-US" sz="2700" b="1" i="1">
                            <a:solidFill>
                              <a:srgbClr val="C55A1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700" b="1" i="1">
                        <a:solidFill>
                          <a:srgbClr val="C55A1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 compute saving potential by allowing the DNN to analyze the video </a:t>
                </a:r>
                <a:r>
                  <a:rPr lang="en-US" sz="2700" b="1" dirty="0">
                    <a:solidFill>
                      <a:schemeClr val="accent2">
                        <a:lumMod val="75000"/>
                      </a:schemeClr>
                    </a:solidFill>
                  </a:rPr>
                  <a:t>macroblock-by-macroblock</a:t>
                </a:r>
                <a:r>
                  <a:rPr lang="en-US" sz="27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700" dirty="0">
                    <a:solidFill>
                      <a:schemeClr val="tx1"/>
                    </a:solidFill>
                  </a:rPr>
                  <a:t>instead of </a:t>
                </a:r>
                <a:r>
                  <a:rPr lang="en-US" sz="2700" b="1" dirty="0">
                    <a:solidFill>
                      <a:schemeClr val="accent2">
                        <a:lumMod val="75000"/>
                      </a:schemeClr>
                    </a:solidFill>
                  </a:rPr>
                  <a:t>pixel-by-pixel</a:t>
                </a:r>
                <a:r>
                  <a:rPr lang="en-US" sz="27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1A79BFB-7705-9244-B014-0CCEF39595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23773"/>
                <a:ext cx="12191995" cy="945988"/>
              </a:xfrm>
              <a:prstGeom prst="rect">
                <a:avLst/>
              </a:prstGeom>
              <a:blipFill>
                <a:blip r:embed="rId3"/>
                <a:stretch>
                  <a:fillRect t="-2548" b="-15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21A52074-3CF9-1D43-962C-1BDD640BDB7A}"/>
              </a:ext>
            </a:extLst>
          </p:cNvPr>
          <p:cNvGrpSpPr/>
          <p:nvPr/>
        </p:nvGrpSpPr>
        <p:grpSpPr>
          <a:xfrm>
            <a:off x="7176528" y="1560731"/>
            <a:ext cx="3146027" cy="2019892"/>
            <a:chOff x="5041408" y="2741329"/>
            <a:chExt cx="2103068" cy="135026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AEE4201-3E49-5E4B-947E-98B5B83F9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2271" y="2753632"/>
              <a:ext cx="2092205" cy="1337962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C0F3EA9-F0FA-A245-A5FC-3DF9EBD8A29C}"/>
                </a:ext>
              </a:extLst>
            </p:cNvPr>
            <p:cNvGrpSpPr/>
            <p:nvPr/>
          </p:nvGrpSpPr>
          <p:grpSpPr>
            <a:xfrm>
              <a:off x="5041408" y="2741329"/>
              <a:ext cx="2096952" cy="1340099"/>
              <a:chOff x="4265769" y="3124497"/>
              <a:chExt cx="2096952" cy="1340099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05CA887-F8ED-1A42-92D7-46A8695EF580}"/>
                  </a:ext>
                </a:extLst>
              </p:cNvPr>
              <p:cNvSpPr/>
              <p:nvPr/>
            </p:nvSpPr>
            <p:spPr>
              <a:xfrm>
                <a:off x="4265769" y="3124497"/>
                <a:ext cx="2096952" cy="1340099"/>
              </a:xfrm>
              <a:prstGeom prst="rect">
                <a:avLst/>
              </a:prstGeom>
              <a:solidFill>
                <a:schemeClr val="bg1">
                  <a:lumMod val="75000"/>
                  <a:alpha val="7005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BC7BEE7-94AD-E14C-A6AC-34FEA3A299E6}"/>
                  </a:ext>
                </a:extLst>
              </p:cNvPr>
              <p:cNvSpPr/>
              <p:nvPr/>
            </p:nvSpPr>
            <p:spPr>
              <a:xfrm>
                <a:off x="4879461" y="3620169"/>
                <a:ext cx="236042" cy="389145"/>
              </a:xfrm>
              <a:prstGeom prst="rect">
                <a:avLst/>
              </a:prstGeom>
              <a:solidFill>
                <a:schemeClr val="accent2">
                  <a:lumMod val="75000"/>
                  <a:alpha val="68178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1589078-C2D5-1A4B-891F-1E707793649A}"/>
                  </a:ext>
                </a:extLst>
              </p:cNvPr>
              <p:cNvSpPr/>
              <p:nvPr/>
            </p:nvSpPr>
            <p:spPr>
              <a:xfrm>
                <a:off x="4768579" y="4005166"/>
                <a:ext cx="657860" cy="409566"/>
              </a:xfrm>
              <a:prstGeom prst="rect">
                <a:avLst/>
              </a:prstGeom>
              <a:solidFill>
                <a:schemeClr val="accent2">
                  <a:lumMod val="75000"/>
                  <a:alpha val="68178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23A6873-A91C-2C41-93B3-7B605660D3AB}"/>
                  </a:ext>
                </a:extLst>
              </p:cNvPr>
              <p:cNvSpPr/>
              <p:nvPr/>
            </p:nvSpPr>
            <p:spPr>
              <a:xfrm>
                <a:off x="5716321" y="4033381"/>
                <a:ext cx="561764" cy="409566"/>
              </a:xfrm>
              <a:prstGeom prst="rect">
                <a:avLst/>
              </a:prstGeom>
              <a:solidFill>
                <a:schemeClr val="accent2">
                  <a:lumMod val="75000"/>
                  <a:alpha val="68178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95270F8-B3D1-AB47-B15D-2E182980A63E}"/>
              </a:ext>
            </a:extLst>
          </p:cNvPr>
          <p:cNvSpPr/>
          <p:nvPr/>
        </p:nvSpPr>
        <p:spPr>
          <a:xfrm>
            <a:off x="9898891" y="2945236"/>
            <a:ext cx="266943" cy="31054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872170-92E2-FB4F-8B88-C2C8A8DF8A6C}"/>
              </a:ext>
            </a:extLst>
          </p:cNvPr>
          <p:cNvSpPr/>
          <p:nvPr/>
        </p:nvSpPr>
        <p:spPr>
          <a:xfrm>
            <a:off x="9632191" y="2945236"/>
            <a:ext cx="266943" cy="31054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B18A8B-E25F-0C4A-BD37-39849CB9FA18}"/>
              </a:ext>
            </a:extLst>
          </p:cNvPr>
          <p:cNvSpPr/>
          <p:nvPr/>
        </p:nvSpPr>
        <p:spPr>
          <a:xfrm>
            <a:off x="9346441" y="2945236"/>
            <a:ext cx="266943" cy="31054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3DEABA6-B933-53F2-AEBD-A004F51439DD}"/>
              </a:ext>
            </a:extLst>
          </p:cNvPr>
          <p:cNvGrpSpPr/>
          <p:nvPr/>
        </p:nvGrpSpPr>
        <p:grpSpPr>
          <a:xfrm>
            <a:off x="1812937" y="1575971"/>
            <a:ext cx="2911941" cy="1880532"/>
            <a:chOff x="979310" y="2525684"/>
            <a:chExt cx="2911941" cy="188053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9764DA8-6996-270F-1083-07A0E07A3B3C}"/>
                </a:ext>
              </a:extLst>
            </p:cNvPr>
            <p:cNvGrpSpPr/>
            <p:nvPr/>
          </p:nvGrpSpPr>
          <p:grpSpPr>
            <a:xfrm>
              <a:off x="979310" y="2525684"/>
              <a:ext cx="2911941" cy="1880532"/>
              <a:chOff x="8025606" y="2784527"/>
              <a:chExt cx="2096978" cy="1354229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711AAB8-6D48-1C5E-17C9-6B5F766A8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0353" y="2800794"/>
                <a:ext cx="2092205" cy="1337962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6A1C5D0-67F2-A960-F71A-5C921BDE4076}"/>
                  </a:ext>
                </a:extLst>
              </p:cNvPr>
              <p:cNvSpPr/>
              <p:nvPr/>
            </p:nvSpPr>
            <p:spPr>
              <a:xfrm>
                <a:off x="8025606" y="2784527"/>
                <a:ext cx="2096952" cy="1340100"/>
              </a:xfrm>
              <a:prstGeom prst="rect">
                <a:avLst/>
              </a:prstGeom>
              <a:solidFill>
                <a:schemeClr val="bg1">
                  <a:lumMod val="50000"/>
                  <a:alpha val="7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89329FD-1C46-76F2-E387-3A5D1CB692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19815" y="3258936"/>
                <a:ext cx="1702769" cy="879820"/>
              </a:xfrm>
              <a:prstGeom prst="rect">
                <a:avLst/>
              </a:prstGeom>
            </p:spPr>
          </p:pic>
          <p:sp>
            <p:nvSpPr>
              <p:cNvPr id="39" name="Freeform 3">
                <a:extLst>
                  <a:ext uri="{FF2B5EF4-FFF2-40B4-BE49-F238E27FC236}">
                    <a16:creationId xmlns:a16="http://schemas.microsoft.com/office/drawing/2014/main" id="{C261EED3-7F7E-2C1C-F186-0289F9E97138}"/>
                  </a:ext>
                </a:extLst>
              </p:cNvPr>
              <p:cNvSpPr/>
              <p:nvPr/>
            </p:nvSpPr>
            <p:spPr>
              <a:xfrm>
                <a:off x="8696036" y="3315855"/>
                <a:ext cx="124691" cy="299260"/>
              </a:xfrm>
              <a:custGeom>
                <a:avLst/>
                <a:gdLst>
                  <a:gd name="connsiteX0" fmla="*/ 41563 w 115454"/>
                  <a:gd name="connsiteY0" fmla="*/ 0 h 277091"/>
                  <a:gd name="connsiteX1" fmla="*/ 27709 w 115454"/>
                  <a:gd name="connsiteY1" fmla="*/ 41564 h 277091"/>
                  <a:gd name="connsiteX2" fmla="*/ 0 w 115454"/>
                  <a:gd name="connsiteY2" fmla="*/ 83127 h 277091"/>
                  <a:gd name="connsiteX3" fmla="*/ 9236 w 115454"/>
                  <a:gd name="connsiteY3" fmla="*/ 152400 h 277091"/>
                  <a:gd name="connsiteX4" fmla="*/ 41563 w 115454"/>
                  <a:gd name="connsiteY4" fmla="*/ 277091 h 277091"/>
                  <a:gd name="connsiteX5" fmla="*/ 101600 w 115454"/>
                  <a:gd name="connsiteY5" fmla="*/ 258618 h 277091"/>
                  <a:gd name="connsiteX6" fmla="*/ 115454 w 115454"/>
                  <a:gd name="connsiteY6" fmla="*/ 129309 h 277091"/>
                  <a:gd name="connsiteX7" fmla="*/ 73891 w 115454"/>
                  <a:gd name="connsiteY7" fmla="*/ 41564 h 277091"/>
                  <a:gd name="connsiteX8" fmla="*/ 41563 w 115454"/>
                  <a:gd name="connsiteY8" fmla="*/ 0 h 27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54" h="277091">
                    <a:moveTo>
                      <a:pt x="41563" y="0"/>
                    </a:moveTo>
                    <a:lnTo>
                      <a:pt x="27709" y="41564"/>
                    </a:lnTo>
                    <a:lnTo>
                      <a:pt x="0" y="83127"/>
                    </a:lnTo>
                    <a:lnTo>
                      <a:pt x="9236" y="152400"/>
                    </a:lnTo>
                    <a:lnTo>
                      <a:pt x="41563" y="277091"/>
                    </a:lnTo>
                    <a:lnTo>
                      <a:pt x="101600" y="258618"/>
                    </a:lnTo>
                    <a:lnTo>
                      <a:pt x="115454" y="129309"/>
                    </a:lnTo>
                    <a:lnTo>
                      <a:pt x="73891" y="41564"/>
                    </a:lnTo>
                    <a:lnTo>
                      <a:pt x="41563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463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6E4002E-82BE-1C21-F27E-6CB8E41EB8F0}"/>
                </a:ext>
              </a:extLst>
            </p:cNvPr>
            <p:cNvSpPr/>
            <p:nvPr/>
          </p:nvSpPr>
          <p:spPr>
            <a:xfrm>
              <a:off x="1560950" y="3717445"/>
              <a:ext cx="917948" cy="620406"/>
            </a:xfrm>
            <a:custGeom>
              <a:avLst/>
              <a:gdLst>
                <a:gd name="connsiteX0" fmla="*/ 451104 w 883920"/>
                <a:gd name="connsiteY0" fmla="*/ 6096 h 597408"/>
                <a:gd name="connsiteX1" fmla="*/ 231648 w 883920"/>
                <a:gd name="connsiteY1" fmla="*/ 48768 h 597408"/>
                <a:gd name="connsiteX2" fmla="*/ 85344 w 883920"/>
                <a:gd name="connsiteY2" fmla="*/ 170688 h 597408"/>
                <a:gd name="connsiteX3" fmla="*/ 0 w 883920"/>
                <a:gd name="connsiteY3" fmla="*/ 451104 h 597408"/>
                <a:gd name="connsiteX4" fmla="*/ 97536 w 883920"/>
                <a:gd name="connsiteY4" fmla="*/ 585216 h 597408"/>
                <a:gd name="connsiteX5" fmla="*/ 664464 w 883920"/>
                <a:gd name="connsiteY5" fmla="*/ 597408 h 597408"/>
                <a:gd name="connsiteX6" fmla="*/ 670560 w 883920"/>
                <a:gd name="connsiteY6" fmla="*/ 445008 h 597408"/>
                <a:gd name="connsiteX7" fmla="*/ 883920 w 883920"/>
                <a:gd name="connsiteY7" fmla="*/ 390144 h 597408"/>
                <a:gd name="connsiteX8" fmla="*/ 841248 w 883920"/>
                <a:gd name="connsiteY8" fmla="*/ 97536 h 597408"/>
                <a:gd name="connsiteX9" fmla="*/ 560832 w 883920"/>
                <a:gd name="connsiteY9" fmla="*/ 0 h 597408"/>
                <a:gd name="connsiteX10" fmla="*/ 451104 w 883920"/>
                <a:gd name="connsiteY10" fmla="*/ 6096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920" h="597408">
                  <a:moveTo>
                    <a:pt x="451104" y="6096"/>
                  </a:moveTo>
                  <a:lnTo>
                    <a:pt x="231648" y="48768"/>
                  </a:lnTo>
                  <a:lnTo>
                    <a:pt x="85344" y="170688"/>
                  </a:lnTo>
                  <a:lnTo>
                    <a:pt x="0" y="451104"/>
                  </a:lnTo>
                  <a:lnTo>
                    <a:pt x="97536" y="585216"/>
                  </a:lnTo>
                  <a:lnTo>
                    <a:pt x="664464" y="597408"/>
                  </a:lnTo>
                  <a:lnTo>
                    <a:pt x="670560" y="445008"/>
                  </a:lnTo>
                  <a:lnTo>
                    <a:pt x="883920" y="390144"/>
                  </a:lnTo>
                  <a:lnTo>
                    <a:pt x="841248" y="97536"/>
                  </a:lnTo>
                  <a:lnTo>
                    <a:pt x="560832" y="0"/>
                  </a:lnTo>
                  <a:lnTo>
                    <a:pt x="451104" y="6096"/>
                  </a:lnTo>
                  <a:close/>
                </a:path>
              </a:pathLst>
            </a:custGeom>
            <a:solidFill>
              <a:schemeClr val="accent2">
                <a:lumMod val="75000"/>
                <a:alpha val="7463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3FBE750-BD69-4C24-CB8D-72C52BD99086}"/>
                </a:ext>
              </a:extLst>
            </p:cNvPr>
            <p:cNvSpPr/>
            <p:nvPr/>
          </p:nvSpPr>
          <p:spPr>
            <a:xfrm>
              <a:off x="2901696" y="3791712"/>
              <a:ext cx="841248" cy="566928"/>
            </a:xfrm>
            <a:custGeom>
              <a:avLst/>
              <a:gdLst>
                <a:gd name="connsiteX0" fmla="*/ 0 w 841248"/>
                <a:gd name="connsiteY0" fmla="*/ 280416 h 566928"/>
                <a:gd name="connsiteX1" fmla="*/ 12192 w 841248"/>
                <a:gd name="connsiteY1" fmla="*/ 524256 h 566928"/>
                <a:gd name="connsiteX2" fmla="*/ 60960 w 841248"/>
                <a:gd name="connsiteY2" fmla="*/ 566928 h 566928"/>
                <a:gd name="connsiteX3" fmla="*/ 609600 w 841248"/>
                <a:gd name="connsiteY3" fmla="*/ 542544 h 566928"/>
                <a:gd name="connsiteX4" fmla="*/ 841248 w 841248"/>
                <a:gd name="connsiteY4" fmla="*/ 341376 h 566928"/>
                <a:gd name="connsiteX5" fmla="*/ 792480 w 841248"/>
                <a:gd name="connsiteY5" fmla="*/ 79248 h 566928"/>
                <a:gd name="connsiteX6" fmla="*/ 542544 w 841248"/>
                <a:gd name="connsiteY6" fmla="*/ 0 h 566928"/>
                <a:gd name="connsiteX7" fmla="*/ 176784 w 841248"/>
                <a:gd name="connsiteY7" fmla="*/ 30480 h 566928"/>
                <a:gd name="connsiteX8" fmla="*/ 0 w 841248"/>
                <a:gd name="connsiteY8" fmla="*/ 280416 h 5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248" h="566928">
                  <a:moveTo>
                    <a:pt x="0" y="280416"/>
                  </a:moveTo>
                  <a:lnTo>
                    <a:pt x="12192" y="524256"/>
                  </a:lnTo>
                  <a:lnTo>
                    <a:pt x="60960" y="566928"/>
                  </a:lnTo>
                  <a:lnTo>
                    <a:pt x="609600" y="542544"/>
                  </a:lnTo>
                  <a:lnTo>
                    <a:pt x="841248" y="341376"/>
                  </a:lnTo>
                  <a:lnTo>
                    <a:pt x="792480" y="79248"/>
                  </a:lnTo>
                  <a:lnTo>
                    <a:pt x="542544" y="0"/>
                  </a:lnTo>
                  <a:lnTo>
                    <a:pt x="176784" y="30480"/>
                  </a:lnTo>
                  <a:lnTo>
                    <a:pt x="0" y="280416"/>
                  </a:lnTo>
                  <a:close/>
                </a:path>
              </a:pathLst>
            </a:custGeom>
            <a:solidFill>
              <a:schemeClr val="accent2">
                <a:lumMod val="75000"/>
                <a:alpha val="7463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DBDF1BD-AC1F-E93F-0088-6A56779266BA}"/>
              </a:ext>
            </a:extLst>
          </p:cNvPr>
          <p:cNvSpPr txBox="1"/>
          <p:nvPr/>
        </p:nvSpPr>
        <p:spPr>
          <a:xfrm>
            <a:off x="5867262" y="3894361"/>
            <a:ext cx="6091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Assign encoding quality </a:t>
            </a:r>
            <a:r>
              <a:rPr lang="en-US" sz="2500" b="1" dirty="0">
                <a:solidFill>
                  <a:srgbClr val="C55A11"/>
                </a:solidFill>
              </a:rPr>
              <a:t>macroblock-by-macroblock</a:t>
            </a:r>
            <a:r>
              <a:rPr lang="en-US" sz="2500" dirty="0"/>
              <a:t> instead of pixel-by-pixel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BB2E86B-EF50-EC02-A70E-3BACD56185AB}"/>
              </a:ext>
            </a:extLst>
          </p:cNvPr>
          <p:cNvCxnSpPr>
            <a:cxnSpLocks/>
          </p:cNvCxnSpPr>
          <p:nvPr/>
        </p:nvCxnSpPr>
        <p:spPr>
          <a:xfrm>
            <a:off x="4741092" y="2674280"/>
            <a:ext cx="2370908" cy="283"/>
          </a:xfrm>
          <a:prstGeom prst="straightConnector1">
            <a:avLst/>
          </a:prstGeom>
          <a:ln w="76200" cmpd="dbl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09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6" grpId="0" animBg="1"/>
      <p:bldP spid="3" grpId="0" animBg="1"/>
      <p:bldP spid="22" grpId="0" animBg="1"/>
      <p:bldP spid="23" grpId="0" animBg="1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4A30-4BD6-5E42-87B8-85432BB13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159"/>
            <a:ext cx="12192000" cy="19589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" pitchFamily="2" charset="0"/>
              </a:rPr>
              <a:t>Error tolerance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  <a:t>makes the quality assignment </a:t>
            </a:r>
            <a:r>
              <a:rPr lang="en-US" dirty="0"/>
              <a:t>DNN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cheaper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1F5641-0DC7-8A44-9338-5E918D27BE8A}"/>
              </a:ext>
            </a:extLst>
          </p:cNvPr>
          <p:cNvSpPr txBox="1"/>
          <p:nvPr/>
        </p:nvSpPr>
        <p:spPr>
          <a:xfrm>
            <a:off x="223520" y="3781768"/>
            <a:ext cx="569976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Putting this macroblock in HQ only 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</a:rPr>
              <a:t>marginally increases</a:t>
            </a:r>
            <a:r>
              <a:rPr lang="en-US" sz="2500" dirty="0"/>
              <a:t> streaming delay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(Video codec compresses this macroblock more efficiently as nearby macroblocks are in high quality)</a:t>
            </a:r>
            <a:endParaRPr lang="en-US" sz="25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E9579B-D9E0-6341-8CD9-F195BFF9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15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2E50D27-1C62-E240-9055-8D9D29B4FE27}"/>
              </a:ext>
            </a:extLst>
          </p:cNvPr>
          <p:cNvSpPr/>
          <p:nvPr/>
        </p:nvSpPr>
        <p:spPr>
          <a:xfrm>
            <a:off x="6249" y="5670127"/>
            <a:ext cx="12191995" cy="881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The </a:t>
            </a:r>
            <a:r>
              <a:rPr lang="en-US" sz="2600" b="1" dirty="0">
                <a:solidFill>
                  <a:srgbClr val="C55A11"/>
                </a:solidFill>
              </a:rPr>
              <a:t>wrong prediction </a:t>
            </a:r>
            <a:r>
              <a:rPr lang="en-US" sz="2600" dirty="0">
                <a:solidFill>
                  <a:schemeClr val="tx1"/>
                </a:solidFill>
              </a:rPr>
              <a:t>generated from less compute-intensive DNN may still be </a:t>
            </a:r>
            <a:r>
              <a:rPr lang="en-US" sz="2600" b="1" dirty="0">
                <a:solidFill>
                  <a:srgbClr val="C55A11"/>
                </a:solidFill>
              </a:rPr>
              <a:t>tolerable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6AB07-7296-EFD1-61B9-B9C71CFD7C66}"/>
              </a:ext>
            </a:extLst>
          </p:cNvPr>
          <p:cNvGrpSpPr/>
          <p:nvPr/>
        </p:nvGrpSpPr>
        <p:grpSpPr>
          <a:xfrm>
            <a:off x="1711956" y="1645946"/>
            <a:ext cx="3146027" cy="2019892"/>
            <a:chOff x="7674373" y="1403863"/>
            <a:chExt cx="3146027" cy="201989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56D713F-A469-334B-AA97-49496D549DE9}"/>
                </a:ext>
              </a:extLst>
            </p:cNvPr>
            <p:cNvGrpSpPr/>
            <p:nvPr/>
          </p:nvGrpSpPr>
          <p:grpSpPr>
            <a:xfrm>
              <a:off x="7674373" y="1403863"/>
              <a:ext cx="3146027" cy="2019892"/>
              <a:chOff x="5041408" y="2741329"/>
              <a:chExt cx="2103068" cy="1350265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7D2C3CA-8C8C-AA41-8389-5AC804BFF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2271" y="2753632"/>
                <a:ext cx="2092205" cy="1337962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E9DB2FE-2E15-224B-AA03-6DEC04E8147C}"/>
                  </a:ext>
                </a:extLst>
              </p:cNvPr>
              <p:cNvGrpSpPr/>
              <p:nvPr/>
            </p:nvGrpSpPr>
            <p:grpSpPr>
              <a:xfrm>
                <a:off x="5041408" y="2741329"/>
                <a:ext cx="2096952" cy="1340099"/>
                <a:chOff x="4265769" y="3124497"/>
                <a:chExt cx="2096952" cy="1340099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906154B-B9AF-AC4D-AC2F-57F66CA59F64}"/>
                    </a:ext>
                  </a:extLst>
                </p:cNvPr>
                <p:cNvSpPr/>
                <p:nvPr/>
              </p:nvSpPr>
              <p:spPr>
                <a:xfrm>
                  <a:off x="4265769" y="3124497"/>
                  <a:ext cx="2096952" cy="1340099"/>
                </a:xfrm>
                <a:prstGeom prst="rect">
                  <a:avLst/>
                </a:prstGeom>
                <a:solidFill>
                  <a:schemeClr val="bg1">
                    <a:lumMod val="75000"/>
                    <a:alpha val="70057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13B1D389-B330-4C4A-8B90-E36D2574C545}"/>
                    </a:ext>
                  </a:extLst>
                </p:cNvPr>
                <p:cNvSpPr/>
                <p:nvPr/>
              </p:nvSpPr>
              <p:spPr>
                <a:xfrm>
                  <a:off x="4879461" y="3620169"/>
                  <a:ext cx="236042" cy="389145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68178"/>
                  </a:schemeClr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5F258959-8EA2-3E46-9085-C25E736E2099}"/>
                    </a:ext>
                  </a:extLst>
                </p:cNvPr>
                <p:cNvSpPr/>
                <p:nvPr/>
              </p:nvSpPr>
              <p:spPr>
                <a:xfrm>
                  <a:off x="4768579" y="4005166"/>
                  <a:ext cx="657860" cy="409566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68178"/>
                  </a:schemeClr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60F25A0-D7FE-EC44-9F9D-48E884F400F0}"/>
                    </a:ext>
                  </a:extLst>
                </p:cNvPr>
                <p:cNvSpPr/>
                <p:nvPr/>
              </p:nvSpPr>
              <p:spPr>
                <a:xfrm>
                  <a:off x="5620225" y="4033381"/>
                  <a:ext cx="657860" cy="409566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68178"/>
                  </a:schemeClr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CC8448D-85D9-5C45-9805-EA3D1142E601}"/>
                </a:ext>
              </a:extLst>
            </p:cNvPr>
            <p:cNvSpPr/>
            <p:nvPr/>
          </p:nvSpPr>
          <p:spPr>
            <a:xfrm>
              <a:off x="8930528" y="2368157"/>
              <a:ext cx="266943" cy="310549"/>
            </a:xfrm>
            <a:prstGeom prst="rect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C621EA9-4FB7-39F7-4C87-2CB6DCC0C4F8}"/>
              </a:ext>
            </a:extLst>
          </p:cNvPr>
          <p:cNvCxnSpPr>
            <a:cxnSpLocks/>
          </p:cNvCxnSpPr>
          <p:nvPr/>
        </p:nvCxnSpPr>
        <p:spPr>
          <a:xfrm>
            <a:off x="5317782" y="2664684"/>
            <a:ext cx="2370908" cy="283"/>
          </a:xfrm>
          <a:prstGeom prst="straightConnector1">
            <a:avLst/>
          </a:prstGeom>
          <a:ln w="76200" cmpd="dbl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B71D78DA-1B82-F045-8D56-2F57B19AA6C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149748" y="2803131"/>
            <a:ext cx="1132737" cy="1037877"/>
          </a:xfrm>
          <a:prstGeom prst="curvedConnector3">
            <a:avLst>
              <a:gd name="adj1" fmla="val 50000"/>
            </a:avLst>
          </a:prstGeom>
          <a:ln w="50800">
            <a:solidFill>
              <a:schemeClr val="accent2">
                <a:lumMod val="40000"/>
                <a:lumOff val="6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5E7F7FF-7714-F42B-896A-16A0A9C2958B}"/>
              </a:ext>
            </a:extLst>
          </p:cNvPr>
          <p:cNvGrpSpPr/>
          <p:nvPr/>
        </p:nvGrpSpPr>
        <p:grpSpPr>
          <a:xfrm>
            <a:off x="7966739" y="1600294"/>
            <a:ext cx="3146027" cy="2019892"/>
            <a:chOff x="8335937" y="1444640"/>
            <a:chExt cx="3146027" cy="201989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E434CFB-7D60-3AF7-27E6-08B7D5AD1D5D}"/>
                </a:ext>
              </a:extLst>
            </p:cNvPr>
            <p:cNvGrpSpPr/>
            <p:nvPr/>
          </p:nvGrpSpPr>
          <p:grpSpPr>
            <a:xfrm>
              <a:off x="8335937" y="1444640"/>
              <a:ext cx="3146027" cy="2019892"/>
              <a:chOff x="5041408" y="2741329"/>
              <a:chExt cx="2103068" cy="1350265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9D0542F7-AD06-4D0F-3AF6-90E1787C8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2271" y="2753632"/>
                <a:ext cx="2092205" cy="1337962"/>
              </a:xfrm>
              <a:prstGeom prst="rect">
                <a:avLst/>
              </a:prstGeom>
            </p:spPr>
          </p:pic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9E1133F4-4753-195E-D672-8F689862A55E}"/>
                  </a:ext>
                </a:extLst>
              </p:cNvPr>
              <p:cNvGrpSpPr/>
              <p:nvPr/>
            </p:nvGrpSpPr>
            <p:grpSpPr>
              <a:xfrm>
                <a:off x="5041408" y="2741329"/>
                <a:ext cx="2096952" cy="1340099"/>
                <a:chOff x="4265769" y="3124497"/>
                <a:chExt cx="2096952" cy="1340099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30AAC490-89D2-9AEB-2776-08A6E4E05ADD}"/>
                    </a:ext>
                  </a:extLst>
                </p:cNvPr>
                <p:cNvSpPr/>
                <p:nvPr/>
              </p:nvSpPr>
              <p:spPr>
                <a:xfrm>
                  <a:off x="4265769" y="3124497"/>
                  <a:ext cx="2096952" cy="1340099"/>
                </a:xfrm>
                <a:prstGeom prst="rect">
                  <a:avLst/>
                </a:prstGeom>
                <a:solidFill>
                  <a:schemeClr val="bg1">
                    <a:lumMod val="75000"/>
                    <a:alpha val="70057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0BE3471E-1D3A-C831-95DF-6ADAF7D1FB43}"/>
                    </a:ext>
                  </a:extLst>
                </p:cNvPr>
                <p:cNvSpPr/>
                <p:nvPr/>
              </p:nvSpPr>
              <p:spPr>
                <a:xfrm>
                  <a:off x="4879461" y="3620169"/>
                  <a:ext cx="236042" cy="389145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68178"/>
                  </a:schemeClr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7D3C2157-B95B-F6F4-C7D3-E0894B683B36}"/>
                    </a:ext>
                  </a:extLst>
                </p:cNvPr>
                <p:cNvSpPr/>
                <p:nvPr/>
              </p:nvSpPr>
              <p:spPr>
                <a:xfrm>
                  <a:off x="4768579" y="4005166"/>
                  <a:ext cx="657860" cy="409566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68178"/>
                  </a:schemeClr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44331C84-422B-9E48-5BDF-686AA163387F}"/>
                    </a:ext>
                  </a:extLst>
                </p:cNvPr>
                <p:cNvSpPr/>
                <p:nvPr/>
              </p:nvSpPr>
              <p:spPr>
                <a:xfrm>
                  <a:off x="5716321" y="4033381"/>
                  <a:ext cx="561764" cy="409566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68178"/>
                  </a:schemeClr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9CBB5C7-A2D4-B4D3-82FE-1F40848FCF2C}"/>
                </a:ext>
              </a:extLst>
            </p:cNvPr>
            <p:cNvSpPr/>
            <p:nvPr/>
          </p:nvSpPr>
          <p:spPr>
            <a:xfrm>
              <a:off x="9614413" y="2441757"/>
              <a:ext cx="266943" cy="310549"/>
            </a:xfrm>
            <a:prstGeom prst="rect">
              <a:avLst/>
            </a:prstGeom>
            <a:solidFill>
              <a:schemeClr val="accent2">
                <a:lumMod val="75000"/>
                <a:alpha val="6817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7A869E4-34BE-72B6-2352-23CD1FE14438}"/>
                </a:ext>
              </a:extLst>
            </p:cNvPr>
            <p:cNvSpPr/>
            <p:nvPr/>
          </p:nvSpPr>
          <p:spPr>
            <a:xfrm>
              <a:off x="9607074" y="2431287"/>
              <a:ext cx="266943" cy="310549"/>
            </a:xfrm>
            <a:prstGeom prst="rect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A317B279-8143-C835-4375-F58E09D3DFC0}"/>
              </a:ext>
            </a:extLst>
          </p:cNvPr>
          <p:cNvSpPr txBox="1"/>
          <p:nvPr/>
        </p:nvSpPr>
        <p:spPr>
          <a:xfrm>
            <a:off x="6665195" y="3762065"/>
            <a:ext cx="54123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Even if the DNN </a:t>
            </a:r>
            <a:r>
              <a:rPr lang="en-US" sz="2500" b="1" dirty="0">
                <a:solidFill>
                  <a:srgbClr val="C55A11"/>
                </a:solidFill>
              </a:rPr>
              <a:t>wrongfully</a:t>
            </a:r>
            <a:r>
              <a:rPr lang="en-US" sz="2500" dirty="0"/>
              <a:t> predict this macroblock in HQ, we can </a:t>
            </a:r>
            <a:r>
              <a:rPr lang="en-US" sz="2500" b="1" dirty="0">
                <a:solidFill>
                  <a:srgbClr val="C55A11"/>
                </a:solidFill>
              </a:rPr>
              <a:t>still obtain </a:t>
            </a:r>
            <a:r>
              <a:rPr lang="en-US" sz="2500" dirty="0"/>
              <a:t>accurate analytic results with little impact on the streaming delay.</a:t>
            </a:r>
          </a:p>
        </p:txBody>
      </p:sp>
      <p:cxnSp>
        <p:nvCxnSpPr>
          <p:cNvPr id="68" name="Curved Connector 19">
            <a:extLst>
              <a:ext uri="{FF2B5EF4-FFF2-40B4-BE49-F238E27FC236}">
                <a16:creationId xmlns:a16="http://schemas.microsoft.com/office/drawing/2014/main" id="{1B7441EA-66A6-DA5D-61B3-44D1EF34FA88}"/>
              </a:ext>
            </a:extLst>
          </p:cNvPr>
          <p:cNvCxnSpPr>
            <a:cxnSpLocks/>
          </p:cNvCxnSpPr>
          <p:nvPr/>
        </p:nvCxnSpPr>
        <p:spPr>
          <a:xfrm rot="10800000">
            <a:off x="9567208" y="2703328"/>
            <a:ext cx="2054657" cy="1078440"/>
          </a:xfrm>
          <a:prstGeom prst="curvedConnector3">
            <a:avLst>
              <a:gd name="adj1" fmla="val -10327"/>
            </a:avLst>
          </a:prstGeom>
          <a:ln w="50800">
            <a:solidFill>
              <a:schemeClr val="accent2">
                <a:lumMod val="40000"/>
                <a:lumOff val="6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08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ult" descr="result">
            <a:hlinkClick r:id="" action="ppaction://media"/>
            <a:extLst>
              <a:ext uri="{FF2B5EF4-FFF2-40B4-BE49-F238E27FC236}">
                <a16:creationId xmlns:a16="http://schemas.microsoft.com/office/drawing/2014/main" id="{7F5A90BF-355D-03D2-EFA1-C83228A91F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8692" y="992535"/>
            <a:ext cx="9360065" cy="5070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126E9-F9C5-38F7-73FE-45D690B0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636" y="55985"/>
            <a:ext cx="12255272" cy="920529"/>
          </a:xfrm>
        </p:spPr>
        <p:txBody>
          <a:bodyPr>
            <a:normAutofit fontScale="90000"/>
          </a:bodyPr>
          <a:lstStyle/>
          <a:p>
            <a:r>
              <a:rPr lang="en-US" dirty="0"/>
              <a:t>Demo: AccMPEG provides </a:t>
            </a:r>
            <a:r>
              <a:rPr lang="en-US" b="1" dirty="0">
                <a:solidFill>
                  <a:srgbClr val="C55A11"/>
                </a:solidFill>
              </a:rPr>
              <a:t>huge gain</a:t>
            </a:r>
            <a:r>
              <a:rPr lang="en-US" dirty="0"/>
              <a:t> by leveraging video codec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15EB8-DC0F-C35E-4D3E-27A03FB8C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6FEB4B-9B54-E732-8D6E-82D8C069B811}"/>
              </a:ext>
            </a:extLst>
          </p:cNvPr>
          <p:cNvSpPr txBox="1"/>
          <p:nvPr/>
        </p:nvSpPr>
        <p:spPr>
          <a:xfrm>
            <a:off x="4169038" y="598699"/>
            <a:ext cx="2856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Left: </a:t>
            </a:r>
            <a:r>
              <a:rPr lang="en-US" sz="2400" dirty="0" err="1"/>
              <a:t>AccMPEG</a:t>
            </a:r>
            <a:r>
              <a:rPr lang="en-US" sz="2400" dirty="0"/>
              <a:t> (Ours)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43258-573D-3378-CE5A-FB39A916237C}"/>
              </a:ext>
            </a:extLst>
          </p:cNvPr>
          <p:cNvSpPr txBox="1"/>
          <p:nvPr/>
        </p:nvSpPr>
        <p:spPr>
          <a:xfrm>
            <a:off x="6918777" y="367867"/>
            <a:ext cx="539252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(Vigil MobiCom’15)</a:t>
            </a:r>
          </a:p>
          <a:p>
            <a:pPr algn="ctr"/>
            <a:r>
              <a:rPr lang="en-US" sz="2400" dirty="0"/>
              <a:t>Right: Cheap camera-side object detector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C6C44D-613D-4AAC-4E32-4E31871D5545}"/>
              </a:ext>
            </a:extLst>
          </p:cNvPr>
          <p:cNvSpPr/>
          <p:nvPr/>
        </p:nvSpPr>
        <p:spPr>
          <a:xfrm>
            <a:off x="-205273" y="6051739"/>
            <a:ext cx="12578997" cy="4672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AccMPEG encodes </a:t>
            </a:r>
            <a:r>
              <a:rPr lang="en-US" sz="2700" b="1" dirty="0">
                <a:solidFill>
                  <a:srgbClr val="C55A11"/>
                </a:solidFill>
              </a:rPr>
              <a:t>more small objects</a:t>
            </a:r>
            <a:r>
              <a:rPr lang="en-US" sz="2700" dirty="0">
                <a:solidFill>
                  <a:schemeClr val="tx1"/>
                </a:solidFill>
              </a:rPr>
              <a:t> in high quality and thus detects </a:t>
            </a:r>
            <a:r>
              <a:rPr lang="en-US" sz="2700" b="1" dirty="0">
                <a:solidFill>
                  <a:srgbClr val="C55A11"/>
                </a:solidFill>
              </a:rPr>
              <a:t>more objects</a:t>
            </a:r>
            <a:r>
              <a:rPr lang="en-US" sz="27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1796DF-181A-4A55-5195-033FF5FEC273}"/>
              </a:ext>
            </a:extLst>
          </p:cNvPr>
          <p:cNvGrpSpPr/>
          <p:nvPr/>
        </p:nvGrpSpPr>
        <p:grpSpPr>
          <a:xfrm>
            <a:off x="43243" y="1434190"/>
            <a:ext cx="2534645" cy="1060871"/>
            <a:chOff x="153714" y="1296649"/>
            <a:chExt cx="2534645" cy="106087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981B82-95E3-5180-514C-01F5EFFFCF49}"/>
                </a:ext>
              </a:extLst>
            </p:cNvPr>
            <p:cNvSpPr/>
            <p:nvPr/>
          </p:nvSpPr>
          <p:spPr>
            <a:xfrm>
              <a:off x="153714" y="1434190"/>
              <a:ext cx="228600" cy="228600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E13847-5130-A8C8-6009-78697D9534E0}"/>
                </a:ext>
              </a:extLst>
            </p:cNvPr>
            <p:cNvSpPr txBox="1"/>
            <p:nvPr/>
          </p:nvSpPr>
          <p:spPr>
            <a:xfrm>
              <a:off x="382314" y="1296649"/>
              <a:ext cx="22971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Detected objects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61D1E4-0DEC-9A26-8366-035011645B15}"/>
                </a:ext>
              </a:extLst>
            </p:cNvPr>
            <p:cNvSpPr/>
            <p:nvPr/>
          </p:nvSpPr>
          <p:spPr>
            <a:xfrm>
              <a:off x="153714" y="1990630"/>
              <a:ext cx="228600" cy="228600"/>
            </a:xfrm>
            <a:prstGeom prst="rect">
              <a:avLst/>
            </a:prstGeom>
            <a:noFill/>
            <a:ln w="63500">
              <a:solidFill>
                <a:srgbClr val="FF81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71F827-1E9D-1517-B4F8-C3F6596FD098}"/>
                </a:ext>
              </a:extLst>
            </p:cNvPr>
            <p:cNvSpPr txBox="1"/>
            <p:nvPr/>
          </p:nvSpPr>
          <p:spPr>
            <a:xfrm>
              <a:off x="364518" y="1895855"/>
              <a:ext cx="2323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High-quality area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B6EE60-53FD-7D8E-FB49-6134E0A5D3B9}"/>
              </a:ext>
            </a:extLst>
          </p:cNvPr>
          <p:cNvGrpSpPr/>
          <p:nvPr/>
        </p:nvGrpSpPr>
        <p:grpSpPr>
          <a:xfrm>
            <a:off x="-1280296" y="4041587"/>
            <a:ext cx="5392524" cy="1602730"/>
            <a:chOff x="-1280296" y="4041587"/>
            <a:chExt cx="5392524" cy="16027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D6494E-BA69-6F14-D1BA-2AE5756202E8}"/>
                </a:ext>
              </a:extLst>
            </p:cNvPr>
            <p:cNvSpPr txBox="1"/>
            <p:nvPr/>
          </p:nvSpPr>
          <p:spPr>
            <a:xfrm>
              <a:off x="302136" y="4041587"/>
              <a:ext cx="22276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Blue curve:</a:t>
              </a:r>
            </a:p>
            <a:p>
              <a:pPr algn="ctr"/>
              <a:r>
                <a:rPr lang="en-US" sz="2400" dirty="0" err="1">
                  <a:solidFill>
                    <a:srgbClr val="0070C0"/>
                  </a:solidFill>
                </a:rPr>
                <a:t>AccMPEG</a:t>
              </a:r>
              <a:r>
                <a:rPr lang="en-US" sz="2400" dirty="0">
                  <a:solidFill>
                    <a:srgbClr val="0070C0"/>
                  </a:solidFill>
                </a:rPr>
                <a:t> (Ours)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E77B5F-8EF6-74F4-3316-DBED59B07420}"/>
                </a:ext>
              </a:extLst>
            </p:cNvPr>
            <p:cNvSpPr txBox="1"/>
            <p:nvPr/>
          </p:nvSpPr>
          <p:spPr>
            <a:xfrm>
              <a:off x="-1280296" y="4813320"/>
              <a:ext cx="53925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Red curve:</a:t>
              </a:r>
            </a:p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Cheap object detector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6A76CB1-C723-84C0-8836-ACA5003F858C}"/>
              </a:ext>
            </a:extLst>
          </p:cNvPr>
          <p:cNvSpPr txBox="1"/>
          <p:nvPr/>
        </p:nvSpPr>
        <p:spPr>
          <a:xfrm>
            <a:off x="5299788" y="8042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E036A6-0D28-6E04-CE7D-48E35B4A46FC}"/>
              </a:ext>
            </a:extLst>
          </p:cNvPr>
          <p:cNvSpPr/>
          <p:nvPr/>
        </p:nvSpPr>
        <p:spPr>
          <a:xfrm>
            <a:off x="2740601" y="4041587"/>
            <a:ext cx="413146" cy="1823877"/>
          </a:xfrm>
          <a:prstGeom prst="ellipse">
            <a:avLst/>
          </a:prstGeom>
          <a:noFill/>
          <a:ln w="6350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2079AF1-6A9F-EEE7-8D11-E0B7B43425C3}"/>
              </a:ext>
            </a:extLst>
          </p:cNvPr>
          <p:cNvSpPr/>
          <p:nvPr/>
        </p:nvSpPr>
        <p:spPr>
          <a:xfrm>
            <a:off x="4169038" y="1603078"/>
            <a:ext cx="3274178" cy="167352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1D3789-D0E9-CE72-7F3D-2E5BB651BFA0}"/>
              </a:ext>
            </a:extLst>
          </p:cNvPr>
          <p:cNvSpPr/>
          <p:nvPr/>
        </p:nvSpPr>
        <p:spPr>
          <a:xfrm>
            <a:off x="8800092" y="1603078"/>
            <a:ext cx="3274178" cy="167352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6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9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9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6D4C-BE4A-9FAF-01B2-F53795FA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45358-C402-42DB-19A1-E6DA51900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4865"/>
            <a:ext cx="6431280" cy="4819323"/>
          </a:xfrm>
        </p:spPr>
        <p:txBody>
          <a:bodyPr>
            <a:normAutofit/>
          </a:bodyPr>
          <a:lstStyle/>
          <a:p>
            <a:r>
              <a:rPr lang="en-US" dirty="0"/>
              <a:t>Reduce the</a:t>
            </a:r>
            <a:r>
              <a:rPr lang="en-US" b="1" dirty="0">
                <a:solidFill>
                  <a:srgbClr val="C55A11"/>
                </a:solidFill>
              </a:rPr>
              <a:t> camera-side overhead</a:t>
            </a:r>
            <a:r>
              <a:rPr lang="en-US" dirty="0"/>
              <a:t> of running the quality assignment DNN</a:t>
            </a:r>
          </a:p>
          <a:p>
            <a:pPr lvl="1"/>
            <a:r>
              <a:rPr lang="en-US" dirty="0"/>
              <a:t>Cheap quality estimation DNN architecture</a:t>
            </a:r>
          </a:p>
          <a:p>
            <a:pPr lvl="1"/>
            <a:r>
              <a:rPr lang="en-US" dirty="0"/>
              <a:t>Reusing the quality assignment results</a:t>
            </a:r>
          </a:p>
          <a:p>
            <a:r>
              <a:rPr lang="en-US" b="1" dirty="0">
                <a:solidFill>
                  <a:srgbClr val="C55A11"/>
                </a:solidFill>
              </a:rPr>
              <a:t>Quick training </a:t>
            </a:r>
            <a:r>
              <a:rPr lang="en-US" dirty="0"/>
              <a:t>of the quality assignment DNN</a:t>
            </a:r>
          </a:p>
          <a:p>
            <a:pPr lvl="1"/>
            <a:r>
              <a:rPr lang="en-US" dirty="0"/>
              <a:t>Efficient ground truth labeling based on Accuracy Gradient</a:t>
            </a:r>
          </a:p>
          <a:p>
            <a:pPr lvl="1"/>
            <a:r>
              <a:rPr lang="en-US" dirty="0"/>
              <a:t>Data down-sampling to reduce training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407C3-49A5-895F-B3BF-1ED44911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E7749D-840A-ECF1-88D9-899366598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158" y="1090168"/>
            <a:ext cx="4228242" cy="36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09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CAB4F-31B9-B44F-AE5E-DD15147F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83489-1827-8C42-94AB-D4B9AF02C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40" y="1794094"/>
            <a:ext cx="11175124" cy="4351338"/>
          </a:xfrm>
        </p:spPr>
        <p:txBody>
          <a:bodyPr>
            <a:normAutofit/>
          </a:bodyPr>
          <a:lstStyle/>
          <a:p>
            <a:r>
              <a:rPr lang="en-US" dirty="0"/>
              <a:t>Hardware:</a:t>
            </a:r>
          </a:p>
          <a:p>
            <a:pPr lvl="1"/>
            <a:r>
              <a:rPr lang="en-US" dirty="0"/>
              <a:t>Camera hardware: Intel Xeon Silver 4100</a:t>
            </a:r>
          </a:p>
          <a:p>
            <a:pPr lvl="2"/>
            <a:r>
              <a:rPr lang="en-US" sz="2400" dirty="0"/>
              <a:t>We use </a:t>
            </a:r>
            <a:r>
              <a:rPr lang="en-US" sz="2400" dirty="0" err="1"/>
              <a:t>openVINO</a:t>
            </a:r>
            <a:r>
              <a:rPr lang="en-US" sz="2400" dirty="0"/>
              <a:t> to accelerate the camera-side DNN (both our approach and the baselines)</a:t>
            </a:r>
          </a:p>
          <a:p>
            <a:pPr lvl="1"/>
            <a:r>
              <a:rPr lang="en-US" dirty="0"/>
              <a:t>Server hardware: 8 NVIDIA 2080 GPUs.</a:t>
            </a:r>
          </a:p>
          <a:p>
            <a:r>
              <a:rPr lang="en-US" dirty="0"/>
              <a:t>Dataset: created by keyword search in </a:t>
            </a:r>
            <a:r>
              <a:rPr lang="en-US" dirty="0" err="1"/>
              <a:t>youtube</a:t>
            </a:r>
            <a:endParaRPr lang="en-US" dirty="0"/>
          </a:p>
          <a:p>
            <a:pPr lvl="1"/>
            <a:r>
              <a:rPr lang="en-US" dirty="0"/>
              <a:t>We use incognito mode to make the search results unbiased</a:t>
            </a:r>
          </a:p>
          <a:p>
            <a:r>
              <a:rPr lang="en-US" dirty="0"/>
              <a:t>Network condition</a:t>
            </a:r>
          </a:p>
          <a:p>
            <a:pPr lvl="1"/>
            <a:r>
              <a:rPr lang="en-US" dirty="0"/>
              <a:t>We assume 5 video streams sharing a network link with 2.5Mbps upload bandwidth, with an 100ms network latency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5B801-E0E0-7B42-B72D-02FB20EB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70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784A45-4C6B-2447-A917-5DC9B4E1F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550" y="1322545"/>
            <a:ext cx="6569773" cy="4804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14621-CCED-2F46-B20C-4CB6C6F8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delay-accuracy trade-off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8A1F5-CDB9-084B-BBDD-BF1FE92C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84315"/>
            <a:ext cx="2743200" cy="365125"/>
          </a:xfrm>
        </p:spPr>
        <p:txBody>
          <a:bodyPr/>
          <a:lstStyle/>
          <a:p>
            <a:fld id="{52EED48C-2B0B-A148-B97E-490061EF11A1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DEE4C0-FA7C-1C43-968C-3DB796A0C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334" y="1340053"/>
            <a:ext cx="6554204" cy="4769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712244-9A59-394C-B436-E2F383F10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5334" y="1305036"/>
            <a:ext cx="6569773" cy="47693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BF1A435-122F-2A4A-9D14-B76143609103}"/>
              </a:ext>
            </a:extLst>
          </p:cNvPr>
          <p:cNvSpPr/>
          <p:nvPr/>
        </p:nvSpPr>
        <p:spPr>
          <a:xfrm>
            <a:off x="1" y="6013746"/>
            <a:ext cx="12191999" cy="6993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AccMPEG (Ours) achieves </a:t>
            </a:r>
            <a:r>
              <a:rPr lang="en-US" sz="2800" b="1" dirty="0">
                <a:solidFill>
                  <a:srgbClr val="C55A11"/>
                </a:solidFill>
              </a:rPr>
              <a:t>high accuracy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10-43% </a:t>
            </a:r>
            <a:r>
              <a:rPr lang="en-US" sz="2800" dirty="0">
                <a:solidFill>
                  <a:schemeClr val="tx1"/>
                </a:solidFill>
              </a:rPr>
              <a:t>delay reduction than other high-accuracy baselines.</a:t>
            </a:r>
          </a:p>
        </p:txBody>
      </p:sp>
    </p:spTree>
    <p:extLst>
      <p:ext uri="{BB962C8B-B14F-4D97-AF65-F5344CB8AC3E}">
        <p14:creationId xmlns:p14="http://schemas.microsoft.com/office/powerpoint/2010/main" val="199501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5157-8962-6E40-A33A-1BA6398E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259"/>
            <a:ext cx="11905488" cy="1301629"/>
          </a:xfrm>
        </p:spPr>
        <p:txBody>
          <a:bodyPr>
            <a:normAutofit fontScale="90000"/>
          </a:bodyPr>
          <a:lstStyle/>
          <a:p>
            <a:r>
              <a:rPr lang="en-US" dirty="0"/>
              <a:t>Live v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  <a:t>ideos from </a:t>
            </a:r>
            <a:r>
              <a:rPr lang="en-US" b="1" dirty="0">
                <a:solidFill>
                  <a:srgbClr val="C55A11"/>
                </a:solidFill>
                <a:latin typeface="Times" pitchFamily="2" charset="0"/>
              </a:rPr>
              <a:t>cheap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  <a:t> cameras </a:t>
            </a:r>
            <a:r>
              <a:rPr lang="en-US" dirty="0"/>
              <a:t>need to be analyzed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B16446-617C-8F47-AE25-9571C904A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22"/>
          <a:stretch/>
        </p:blipFill>
        <p:spPr bwMode="auto">
          <a:xfrm>
            <a:off x="0" y="1905000"/>
            <a:ext cx="3801291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D1A491-0040-AF43-A18F-768C80C18572}"/>
              </a:ext>
            </a:extLst>
          </p:cNvPr>
          <p:cNvSpPr txBox="1"/>
          <p:nvPr/>
        </p:nvSpPr>
        <p:spPr>
          <a:xfrm>
            <a:off x="629920" y="4720282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Wild-life camera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BA290B-0CB0-8A4B-A386-B7A7E4D566C4}"/>
              </a:ext>
            </a:extLst>
          </p:cNvPr>
          <p:cNvSpPr txBox="1"/>
          <p:nvPr/>
        </p:nvSpPr>
        <p:spPr>
          <a:xfrm>
            <a:off x="4907597" y="4720282"/>
            <a:ext cx="23768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Traffic camera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CE30D1-AB3B-2242-B854-B51A848BF1E7}"/>
              </a:ext>
            </a:extLst>
          </p:cNvPr>
          <p:cNvSpPr txBox="1"/>
          <p:nvPr/>
        </p:nvSpPr>
        <p:spPr>
          <a:xfrm>
            <a:off x="9176170" y="4720282"/>
            <a:ext cx="23859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Drone camera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3EE0C-9EED-934E-A331-682B4EEA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C507B-0888-234E-5788-96CCDB465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8"/>
          <a:stretch/>
        </p:blipFill>
        <p:spPr bwMode="auto">
          <a:xfrm>
            <a:off x="8276896" y="1904999"/>
            <a:ext cx="3915103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457ADE-EE38-0675-6725-DBBC53FE1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642" y="1904999"/>
            <a:ext cx="4030716" cy="25776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DAAB45-E73D-05AA-118C-C20785B9EFCF}"/>
              </a:ext>
            </a:extLst>
          </p:cNvPr>
          <p:cNvSpPr/>
          <p:nvPr/>
        </p:nvSpPr>
        <p:spPr>
          <a:xfrm>
            <a:off x="5398233" y="2882276"/>
            <a:ext cx="195049" cy="546724"/>
          </a:xfrm>
          <a:prstGeom prst="rect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5D3744-8D9A-C0E2-11D7-15911420229B}"/>
              </a:ext>
            </a:extLst>
          </p:cNvPr>
          <p:cNvSpPr/>
          <p:nvPr/>
        </p:nvSpPr>
        <p:spPr>
          <a:xfrm>
            <a:off x="5023880" y="3566369"/>
            <a:ext cx="1072120" cy="839908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5C1897-F920-1A34-B7CF-FE5543A759D8}"/>
              </a:ext>
            </a:extLst>
          </p:cNvPr>
          <p:cNvSpPr/>
          <p:nvPr/>
        </p:nvSpPr>
        <p:spPr>
          <a:xfrm>
            <a:off x="6804425" y="3629433"/>
            <a:ext cx="1072120" cy="776844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EB266C-D795-E8D0-1447-5F6046D29370}"/>
              </a:ext>
            </a:extLst>
          </p:cNvPr>
          <p:cNvSpPr/>
          <p:nvPr/>
        </p:nvSpPr>
        <p:spPr>
          <a:xfrm>
            <a:off x="1" y="5886908"/>
            <a:ext cx="12191999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Our goal: support </a:t>
            </a:r>
            <a:r>
              <a:rPr lang="en-US" sz="2700" b="1" dirty="0">
                <a:solidFill>
                  <a:srgbClr val="C55A11"/>
                </a:solidFill>
              </a:rPr>
              <a:t>accurate</a:t>
            </a:r>
            <a:r>
              <a:rPr lang="en-US" sz="2700" dirty="0">
                <a:solidFill>
                  <a:schemeClr val="tx1"/>
                </a:solidFill>
              </a:rPr>
              <a:t> live video analytics for </a:t>
            </a:r>
            <a:r>
              <a:rPr lang="en-US" sz="2700" b="1" dirty="0">
                <a:solidFill>
                  <a:srgbClr val="C55A11"/>
                </a:solidFill>
              </a:rPr>
              <a:t>cheap</a:t>
            </a:r>
            <a:r>
              <a:rPr lang="en-US" sz="2700" dirty="0">
                <a:solidFill>
                  <a:schemeClr val="tx1"/>
                </a:solidFill>
              </a:rPr>
              <a:t> cameras</a:t>
            </a:r>
          </a:p>
        </p:txBody>
      </p:sp>
    </p:spTree>
    <p:extLst>
      <p:ext uri="{BB962C8B-B14F-4D97-AF65-F5344CB8AC3E}">
        <p14:creationId xmlns:p14="http://schemas.microsoft.com/office/powerpoint/2010/main" val="30035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4BDE-85A0-9548-A22B-DCE9379FE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94366"/>
            <a:ext cx="11448288" cy="920529"/>
          </a:xfrm>
        </p:spPr>
        <p:txBody>
          <a:bodyPr>
            <a:noAutofit/>
          </a:bodyPr>
          <a:lstStyle/>
          <a:p>
            <a:r>
              <a:rPr lang="en-US" dirty="0"/>
              <a:t>Low camera-side overhead (measured by camera-side delay)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46610-C683-9C41-8C5A-6582FCD4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125D04-440B-DA4D-91B2-128BD8C13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195"/>
          <a:stretch/>
        </p:blipFill>
        <p:spPr>
          <a:xfrm>
            <a:off x="2590813" y="1114895"/>
            <a:ext cx="6267072" cy="423766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923CF9-53FA-C74C-AC61-21B105171369}"/>
              </a:ext>
            </a:extLst>
          </p:cNvPr>
          <p:cNvCxnSpPr>
            <a:cxnSpLocks/>
          </p:cNvCxnSpPr>
          <p:nvPr/>
        </p:nvCxnSpPr>
        <p:spPr>
          <a:xfrm>
            <a:off x="8851170" y="1693405"/>
            <a:ext cx="0" cy="244679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3093FE6-61C7-B243-B39D-E907F54100E5}"/>
              </a:ext>
            </a:extLst>
          </p:cNvPr>
          <p:cNvSpPr/>
          <p:nvPr/>
        </p:nvSpPr>
        <p:spPr>
          <a:xfrm>
            <a:off x="7294308" y="4445708"/>
            <a:ext cx="1447671" cy="662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7456AD-957B-4D47-B8AF-812BC4443540}"/>
              </a:ext>
            </a:extLst>
          </p:cNvPr>
          <p:cNvSpPr/>
          <p:nvPr/>
        </p:nvSpPr>
        <p:spPr>
          <a:xfrm>
            <a:off x="5" y="5669280"/>
            <a:ext cx="12191995" cy="610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 camera-side overhead of AccMPEG is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lower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than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some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video codec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49B5B0-B517-A943-98CC-814879707DF8}"/>
              </a:ext>
            </a:extLst>
          </p:cNvPr>
          <p:cNvSpPr txBox="1"/>
          <p:nvPr/>
        </p:nvSpPr>
        <p:spPr>
          <a:xfrm>
            <a:off x="4440568" y="4445707"/>
            <a:ext cx="2567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(Two video codecs)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A6EF2-209F-1B46-96F0-4C156B003F1F}"/>
              </a:ext>
            </a:extLst>
          </p:cNvPr>
          <p:cNvSpPr txBox="1"/>
          <p:nvPr/>
        </p:nvSpPr>
        <p:spPr>
          <a:xfrm>
            <a:off x="7692276" y="4471575"/>
            <a:ext cx="1223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(Ours)</a:t>
            </a:r>
          </a:p>
        </p:txBody>
      </p:sp>
    </p:spTree>
    <p:extLst>
      <p:ext uri="{BB962C8B-B14F-4D97-AF65-F5344CB8AC3E}">
        <p14:creationId xmlns:p14="http://schemas.microsoft.com/office/powerpoint/2010/main" val="34013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191F0-295F-4D46-A02A-437ABAE2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E3788-2F91-F44C-858B-A32D9C31E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0" y="148056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AccMPEG: Enables </a:t>
            </a:r>
            <a:r>
              <a:rPr lang="en-US" b="1" dirty="0">
                <a:solidFill>
                  <a:srgbClr val="C55A11"/>
                </a:solidFill>
              </a:rPr>
              <a:t>accurate</a:t>
            </a:r>
            <a:r>
              <a:rPr lang="en-US" dirty="0"/>
              <a:t> video compression for </a:t>
            </a:r>
            <a:r>
              <a:rPr lang="en-US" b="1" dirty="0">
                <a:solidFill>
                  <a:srgbClr val="C55A11"/>
                </a:solidFill>
              </a:rPr>
              <a:t>cheap</a:t>
            </a:r>
            <a:r>
              <a:rPr lang="en-US" dirty="0"/>
              <a:t> cameras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dirty="0"/>
              <a:t>1. </a:t>
            </a:r>
            <a:r>
              <a:rPr lang="en-US" b="1" dirty="0">
                <a:solidFill>
                  <a:srgbClr val="C55A11"/>
                </a:solidFill>
              </a:rPr>
              <a:t>High analytic accuracy </a:t>
            </a:r>
            <a:r>
              <a:rPr lang="en-US" dirty="0"/>
              <a:t>with </a:t>
            </a:r>
            <a:r>
              <a:rPr lang="en-US" b="1" dirty="0">
                <a:solidFill>
                  <a:srgbClr val="C55A11"/>
                </a:solidFill>
              </a:rPr>
              <a:t>10-43%</a:t>
            </a:r>
            <a:r>
              <a:rPr lang="en-US" dirty="0">
                <a:solidFill>
                  <a:srgbClr val="C55A11"/>
                </a:solidFill>
              </a:rPr>
              <a:t> </a:t>
            </a:r>
            <a:r>
              <a:rPr lang="en-US" dirty="0"/>
              <a:t>delay reduction than the baselines</a:t>
            </a:r>
          </a:p>
          <a:p>
            <a:pPr lvl="1"/>
            <a:r>
              <a:rPr lang="en-US" dirty="0"/>
              <a:t>2. On </a:t>
            </a:r>
            <a:r>
              <a:rPr lang="en-US" b="1" dirty="0">
                <a:solidFill>
                  <a:srgbClr val="C55A11"/>
                </a:solidFill>
              </a:rPr>
              <a:t>CPU</a:t>
            </a:r>
            <a:r>
              <a:rPr lang="en-US" dirty="0"/>
              <a:t>, the camera-side overhead is even cheaper than an expensive video codec.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93F3C-E94C-014B-8115-E473E5CB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DBBCD-2075-17A3-5B7E-300F12AF3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847" y="5533637"/>
            <a:ext cx="1877526" cy="1315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41A1F2-F445-DDE1-8B68-96F0AB492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532" y="3118855"/>
            <a:ext cx="2601440" cy="24475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BA326C-A6F6-DE40-D51F-7876CB343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461" y="3118855"/>
            <a:ext cx="2601439" cy="253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8BF7CD-7FAA-6FA0-2A20-B5E898A4CEDC}"/>
              </a:ext>
            </a:extLst>
          </p:cNvPr>
          <p:cNvSpPr txBox="1"/>
          <p:nvPr/>
        </p:nvSpPr>
        <p:spPr>
          <a:xfrm>
            <a:off x="7883646" y="6402720"/>
            <a:ext cx="2325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My homepage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C8AE18-A7DB-2AE2-ED3C-7649CD088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1911" y="5579550"/>
            <a:ext cx="956889" cy="9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13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CAB56-2846-A043-A8F6-D281FB4E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training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80A7D-D5B6-CE41-B23F-4618F128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0EA1A71-918D-644F-A52F-BC4667308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255302"/>
              </p:ext>
            </p:extLst>
          </p:nvPr>
        </p:nvGraphicFramePr>
        <p:xfrm>
          <a:off x="2027382" y="2315844"/>
          <a:ext cx="8137236" cy="18881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95818">
                  <a:extLst>
                    <a:ext uri="{9D8B030D-6E8A-4147-A177-3AD203B41FA5}">
                      <a16:colId xmlns:a16="http://schemas.microsoft.com/office/drawing/2014/main" val="3216219549"/>
                    </a:ext>
                  </a:extLst>
                </a:gridCol>
                <a:gridCol w="2341418">
                  <a:extLst>
                    <a:ext uri="{9D8B030D-6E8A-4147-A177-3AD203B41FA5}">
                      <a16:colId xmlns:a16="http://schemas.microsoft.com/office/drawing/2014/main" val="3741404458"/>
                    </a:ext>
                  </a:extLst>
                </a:gridCol>
              </a:tblGrid>
              <a:tr h="598934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Training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Training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826516"/>
                  </a:ext>
                </a:extLst>
              </a:tr>
              <a:tr h="607253">
                <a:tc>
                  <a:txBody>
                    <a:bodyPr/>
                    <a:lstStyle/>
                    <a:p>
                      <a:r>
                        <a:rPr lang="en-US" sz="2400" dirty="0"/>
                        <a:t>Conventional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~8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955275"/>
                  </a:ext>
                </a:extLst>
              </a:tr>
              <a:tr h="681979">
                <a:tc>
                  <a:txBody>
                    <a:bodyPr/>
                    <a:lstStyle/>
                    <a:p>
                      <a:r>
                        <a:rPr lang="en-US" sz="2400" dirty="0" err="1"/>
                        <a:t>AccMPEG</a:t>
                      </a:r>
                      <a:r>
                        <a:rPr lang="en-US" sz="2400" dirty="0"/>
                        <a:t> (ours)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~8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571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230003C-E223-C947-A74A-D334FF22FA21}"/>
              </a:ext>
            </a:extLst>
          </p:cNvPr>
          <p:cNvSpPr txBox="1"/>
          <p:nvPr/>
        </p:nvSpPr>
        <p:spPr>
          <a:xfrm>
            <a:off x="838200" y="1690688"/>
            <a:ext cx="7547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dataset: the same with the server-side DNN model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ACE7AF-50B1-AA4E-9D35-21F6E77F5B2E}"/>
              </a:ext>
            </a:extLst>
          </p:cNvPr>
          <p:cNvSpPr/>
          <p:nvPr/>
        </p:nvSpPr>
        <p:spPr>
          <a:xfrm>
            <a:off x="-30478" y="5731181"/>
            <a:ext cx="1219199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Our training optimization saves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~60x </a:t>
            </a:r>
            <a:r>
              <a:rPr lang="en-US" sz="2800" dirty="0">
                <a:solidFill>
                  <a:schemeClr val="tx1"/>
                </a:solidFill>
              </a:rPr>
              <a:t>training time. The model can be trained within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8 minutes</a:t>
            </a:r>
            <a:r>
              <a:rPr lang="en-US" sz="2800" dirty="0">
                <a:solidFill>
                  <a:schemeClr val="tx1"/>
                </a:solidFill>
              </a:rPr>
              <a:t> on an 8-GPU server.</a:t>
            </a:r>
          </a:p>
        </p:txBody>
      </p:sp>
    </p:spTree>
    <p:extLst>
      <p:ext uri="{BB962C8B-B14F-4D97-AF65-F5344CB8AC3E}">
        <p14:creationId xmlns:p14="http://schemas.microsoft.com/office/powerpoint/2010/main" val="308546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5157-8962-6E40-A33A-1BA6398E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258"/>
            <a:ext cx="12192000" cy="12808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  <a:t>Videos need to be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" pitchFamily="2" charset="0"/>
              </a:rPr>
              <a:t>streamed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  <a:t> to the server for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" pitchFamily="2" charset="0"/>
              </a:rPr>
              <a:t>accurate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  <a:t> live video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3EE0C-9EED-934E-A331-682B4EEA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3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1B661E-9DEF-A341-96DB-78E8D6B00E37}"/>
              </a:ext>
            </a:extLst>
          </p:cNvPr>
          <p:cNvGrpSpPr/>
          <p:nvPr/>
        </p:nvGrpSpPr>
        <p:grpSpPr>
          <a:xfrm>
            <a:off x="135012" y="2637480"/>
            <a:ext cx="3380350" cy="461665"/>
            <a:chOff x="1023915" y="1417166"/>
            <a:chExt cx="3380350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BB3FC0-A9C5-DB44-97DF-BD8E00B4A4BB}"/>
                </a:ext>
              </a:extLst>
            </p:cNvPr>
            <p:cNvSpPr txBox="1"/>
            <p:nvPr/>
          </p:nvSpPr>
          <p:spPr>
            <a:xfrm>
              <a:off x="1284870" y="1417166"/>
              <a:ext cx="31193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detected objects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063437-55B2-8E4B-BFD4-E00882197EE3}"/>
                </a:ext>
              </a:extLst>
            </p:cNvPr>
            <p:cNvSpPr/>
            <p:nvPr/>
          </p:nvSpPr>
          <p:spPr>
            <a:xfrm>
              <a:off x="1023915" y="1543844"/>
              <a:ext cx="263963" cy="229935"/>
            </a:xfrm>
            <a:prstGeom prst="rect">
              <a:avLst/>
            </a:prstGeom>
            <a:noFill/>
            <a:ln w="50800">
              <a:solidFill>
                <a:srgbClr val="65C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164A81-231B-A74B-A546-50568939787C}"/>
              </a:ext>
            </a:extLst>
          </p:cNvPr>
          <p:cNvGrpSpPr/>
          <p:nvPr/>
        </p:nvGrpSpPr>
        <p:grpSpPr>
          <a:xfrm>
            <a:off x="7280563" y="990290"/>
            <a:ext cx="4845330" cy="3564937"/>
            <a:chOff x="6944616" y="1061781"/>
            <a:chExt cx="4845330" cy="356493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A5A677-D4E4-8340-97F2-C847F7A4A143}"/>
                </a:ext>
              </a:extLst>
            </p:cNvPr>
            <p:cNvSpPr txBox="1"/>
            <p:nvPr/>
          </p:nvSpPr>
          <p:spPr>
            <a:xfrm>
              <a:off x="6983309" y="4165053"/>
              <a:ext cx="480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55A11"/>
                  </a:solidFill>
                </a:rPr>
                <a:t>Compute-intensive</a:t>
              </a:r>
              <a:r>
                <a:rPr lang="en-US" sz="2400" dirty="0"/>
                <a:t> object detection</a:t>
              </a:r>
              <a:endParaRPr lang="en-US" sz="2400" i="1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7AF90F1-C496-4548-B843-9D3B4C3CEC80}"/>
                </a:ext>
              </a:extLst>
            </p:cNvPr>
            <p:cNvGrpSpPr/>
            <p:nvPr/>
          </p:nvGrpSpPr>
          <p:grpSpPr>
            <a:xfrm>
              <a:off x="7185957" y="1906155"/>
              <a:ext cx="4315637" cy="2329441"/>
              <a:chOff x="6380204" y="3099687"/>
              <a:chExt cx="5468810" cy="295188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0E311A0-D6EB-4C41-936C-A3D10152B7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80204" y="3099687"/>
                <a:ext cx="5468810" cy="2951887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9036BA1-DE04-134D-B14B-483A6A4497C9}"/>
                  </a:ext>
                </a:extLst>
              </p:cNvPr>
              <p:cNvSpPr/>
              <p:nvPr/>
            </p:nvSpPr>
            <p:spPr>
              <a:xfrm>
                <a:off x="7335672" y="3548418"/>
                <a:ext cx="1119116" cy="1153236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B572280-5BC2-D84F-AD36-680EE8909128}"/>
                  </a:ext>
                </a:extLst>
              </p:cNvPr>
              <p:cNvSpPr/>
              <p:nvPr/>
            </p:nvSpPr>
            <p:spPr>
              <a:xfrm>
                <a:off x="7010400" y="3919182"/>
                <a:ext cx="495869" cy="448102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464E974-6F99-1542-8845-64ABF05477C8}"/>
                  </a:ext>
                </a:extLst>
              </p:cNvPr>
              <p:cNvSpPr/>
              <p:nvPr/>
            </p:nvSpPr>
            <p:spPr>
              <a:xfrm>
                <a:off x="6380204" y="4669809"/>
                <a:ext cx="307199" cy="379863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60B26C1-E395-2F4C-8FDA-0A8049BBC15A}"/>
                  </a:ext>
                </a:extLst>
              </p:cNvPr>
              <p:cNvSpPr/>
              <p:nvPr/>
            </p:nvSpPr>
            <p:spPr>
              <a:xfrm>
                <a:off x="6437070" y="5552532"/>
                <a:ext cx="796243" cy="490384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7D29EBB-2CA2-2948-BB18-8A11EC7DE111}"/>
                  </a:ext>
                </a:extLst>
              </p:cNvPr>
              <p:cNvSpPr/>
              <p:nvPr/>
            </p:nvSpPr>
            <p:spPr>
              <a:xfrm>
                <a:off x="10670152" y="5002073"/>
                <a:ext cx="475368" cy="689044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D7C1B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1662C06-DB02-204D-8622-9D48676DF495}"/>
                  </a:ext>
                </a:extLst>
              </p:cNvPr>
              <p:cNvSpPr/>
              <p:nvPr/>
            </p:nvSpPr>
            <p:spPr>
              <a:xfrm>
                <a:off x="11389987" y="5045123"/>
                <a:ext cx="428974" cy="507409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D7C1B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297A335-CB8C-4340-8ED5-DF7573A34CE1}"/>
                  </a:ext>
                </a:extLst>
              </p:cNvPr>
              <p:cNvSpPr/>
              <p:nvPr/>
            </p:nvSpPr>
            <p:spPr>
              <a:xfrm>
                <a:off x="10734896" y="3969227"/>
                <a:ext cx="329344" cy="364013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D7C1B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5BA341E-7929-964C-8865-99A7D6DB1AB6}"/>
                  </a:ext>
                </a:extLst>
              </p:cNvPr>
              <p:cNvSpPr/>
              <p:nvPr/>
            </p:nvSpPr>
            <p:spPr>
              <a:xfrm>
                <a:off x="11270890" y="4005018"/>
                <a:ext cx="360734" cy="364014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D7C1B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ACBE1FB-0C6B-4941-BC44-D00ED8094988}"/>
                  </a:ext>
                </a:extLst>
              </p:cNvPr>
              <p:cNvSpPr/>
              <p:nvPr/>
            </p:nvSpPr>
            <p:spPr>
              <a:xfrm>
                <a:off x="11145520" y="3207567"/>
                <a:ext cx="208280" cy="221433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CC3287C-869C-7E47-A4FF-BA0F91942EB5}"/>
                  </a:ext>
                </a:extLst>
              </p:cNvPr>
              <p:cNvSpPr/>
              <p:nvPr/>
            </p:nvSpPr>
            <p:spPr>
              <a:xfrm>
                <a:off x="10803696" y="3212647"/>
                <a:ext cx="208280" cy="221433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320A28E-8436-084C-9F3C-AA1251E32642}"/>
                  </a:ext>
                </a:extLst>
              </p:cNvPr>
              <p:cNvSpPr/>
              <p:nvPr/>
            </p:nvSpPr>
            <p:spPr>
              <a:xfrm>
                <a:off x="10461872" y="3106502"/>
                <a:ext cx="208280" cy="221433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B0C3E6A-6864-0C48-BA3B-9FF2BB777A13}"/>
                  </a:ext>
                </a:extLst>
              </p:cNvPr>
              <p:cNvSpPr/>
              <p:nvPr/>
            </p:nvSpPr>
            <p:spPr>
              <a:xfrm>
                <a:off x="10052915" y="3109322"/>
                <a:ext cx="208280" cy="221433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E1D4084-33FA-E340-AF54-5CC1EBAB508F}"/>
                  </a:ext>
                </a:extLst>
              </p:cNvPr>
              <p:cNvSpPr/>
              <p:nvPr/>
            </p:nvSpPr>
            <p:spPr>
              <a:xfrm>
                <a:off x="9339174" y="3350622"/>
                <a:ext cx="295045" cy="342538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7A15C1B-058F-CE46-AFED-890BE352C339}"/>
                  </a:ext>
                </a:extLst>
              </p:cNvPr>
              <p:cNvSpPr/>
              <p:nvPr/>
            </p:nvSpPr>
            <p:spPr>
              <a:xfrm>
                <a:off x="9446992" y="3115181"/>
                <a:ext cx="227868" cy="184279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51566A9-6C44-DD4D-B16F-614A4218BAFF}"/>
                  </a:ext>
                </a:extLst>
              </p:cNvPr>
              <p:cNvSpPr/>
              <p:nvPr/>
            </p:nvSpPr>
            <p:spPr>
              <a:xfrm>
                <a:off x="8806234" y="3212647"/>
                <a:ext cx="365706" cy="307793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2F48ED9-62A5-9945-956B-726CA3B38013}"/>
                  </a:ext>
                </a:extLst>
              </p:cNvPr>
              <p:cNvSpPr/>
              <p:nvPr/>
            </p:nvSpPr>
            <p:spPr>
              <a:xfrm>
                <a:off x="9160702" y="3105533"/>
                <a:ext cx="245571" cy="145667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A3FB122-437B-7C47-AD51-2705C64AA111}"/>
                  </a:ext>
                </a:extLst>
              </p:cNvPr>
              <p:cNvSpPr/>
              <p:nvPr/>
            </p:nvSpPr>
            <p:spPr>
              <a:xfrm>
                <a:off x="8289412" y="3350622"/>
                <a:ext cx="383278" cy="307793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BE20FC8-7818-2549-880A-1A80ACD27C3F}"/>
                  </a:ext>
                </a:extLst>
              </p:cNvPr>
              <p:cNvSpPr/>
              <p:nvPr/>
            </p:nvSpPr>
            <p:spPr>
              <a:xfrm>
                <a:off x="8234923" y="3110917"/>
                <a:ext cx="296259" cy="124068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8ECD4C-2F23-FF47-AFFF-0DCD43EDAD8C}"/>
                  </a:ext>
                </a:extLst>
              </p:cNvPr>
              <p:cNvSpPr/>
              <p:nvPr/>
            </p:nvSpPr>
            <p:spPr>
              <a:xfrm>
                <a:off x="8591333" y="3103700"/>
                <a:ext cx="296259" cy="191745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82D661-5708-D04D-B131-6524DC2A1514}"/>
                </a:ext>
              </a:extLst>
            </p:cNvPr>
            <p:cNvSpPr/>
            <p:nvPr/>
          </p:nvSpPr>
          <p:spPr>
            <a:xfrm>
              <a:off x="6944616" y="1061781"/>
              <a:ext cx="31923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Analyzed by a </a:t>
              </a:r>
              <a:r>
                <a:rPr lang="en-US" sz="2400" b="1" dirty="0">
                  <a:solidFill>
                    <a:srgbClr val="C55A11"/>
                  </a:solidFill>
                </a:rPr>
                <a:t>powerful</a:t>
              </a:r>
              <a:r>
                <a:rPr lang="en-US" sz="2400" dirty="0"/>
                <a:t> 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5EC47AF-2DC3-9647-BF65-0B852F5FD92E}"/>
              </a:ext>
            </a:extLst>
          </p:cNvPr>
          <p:cNvGrpSpPr/>
          <p:nvPr/>
        </p:nvGrpSpPr>
        <p:grpSpPr>
          <a:xfrm>
            <a:off x="2853289" y="1001795"/>
            <a:ext cx="4343644" cy="3547190"/>
            <a:chOff x="2645203" y="1081582"/>
            <a:chExt cx="4343644" cy="354719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2F4B665-A6EF-AE4B-87F1-6C0DB40155F3}"/>
                </a:ext>
              </a:extLst>
            </p:cNvPr>
            <p:cNvSpPr txBox="1"/>
            <p:nvPr/>
          </p:nvSpPr>
          <p:spPr>
            <a:xfrm>
              <a:off x="3241344" y="4167107"/>
              <a:ext cx="3418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55A11"/>
                  </a:solidFill>
                </a:rPr>
                <a:t>Low-end</a:t>
              </a:r>
              <a:r>
                <a:rPr lang="en-US" sz="2400" dirty="0"/>
                <a:t> object detection</a:t>
              </a:r>
              <a:endParaRPr lang="en-US" sz="2400" i="1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463EBCB-DE63-3C4E-8BFE-62AE2CA769D7}"/>
                </a:ext>
              </a:extLst>
            </p:cNvPr>
            <p:cNvGrpSpPr/>
            <p:nvPr/>
          </p:nvGrpSpPr>
          <p:grpSpPr>
            <a:xfrm>
              <a:off x="2645203" y="1912719"/>
              <a:ext cx="4343644" cy="2344560"/>
              <a:chOff x="619912" y="2256596"/>
              <a:chExt cx="5468808" cy="2951884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A86CB866-5388-0E42-8773-36AB77067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912" y="2256596"/>
                <a:ext cx="5468808" cy="2951884"/>
              </a:xfrm>
              <a:prstGeom prst="rect">
                <a:avLst/>
              </a:prstGeom>
              <a:ln>
                <a:solidFill>
                  <a:srgbClr val="65C0BA"/>
                </a:solidFill>
              </a:ln>
            </p:spPr>
          </p:pic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3071307-A97A-134A-B45B-A69522466366}"/>
                  </a:ext>
                </a:extLst>
              </p:cNvPr>
              <p:cNvSpPr/>
              <p:nvPr/>
            </p:nvSpPr>
            <p:spPr>
              <a:xfrm>
                <a:off x="1453487" y="2569184"/>
                <a:ext cx="1277204" cy="1233874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2A056C3-CCA0-B34E-816E-ED08708B6923}"/>
                  </a:ext>
                </a:extLst>
              </p:cNvPr>
              <p:cNvSpPr/>
              <p:nvPr/>
            </p:nvSpPr>
            <p:spPr>
              <a:xfrm>
                <a:off x="4950784" y="3122827"/>
                <a:ext cx="302525" cy="409746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0283CE2-D96F-264A-8DCA-1A504E855FF4}"/>
                  </a:ext>
                </a:extLst>
              </p:cNvPr>
              <p:cNvSpPr/>
              <p:nvPr/>
            </p:nvSpPr>
            <p:spPr>
              <a:xfrm>
                <a:off x="5470047" y="3116871"/>
                <a:ext cx="409484" cy="351518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6CDBCA4-055F-FC4D-8307-FBAB45C1CF03}"/>
                  </a:ext>
                </a:extLst>
              </p:cNvPr>
              <p:cNvSpPr/>
              <p:nvPr/>
            </p:nvSpPr>
            <p:spPr>
              <a:xfrm>
                <a:off x="4898360" y="4138170"/>
                <a:ext cx="561527" cy="726437"/>
              </a:xfrm>
              <a:prstGeom prst="rect">
                <a:avLst/>
              </a:prstGeom>
              <a:noFill/>
              <a:ln w="50800">
                <a:solidFill>
                  <a:srgbClr val="65C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B543A08-6870-5243-B3C1-0C6B299D4BC0}"/>
                </a:ext>
              </a:extLst>
            </p:cNvPr>
            <p:cNvSpPr/>
            <p:nvPr/>
          </p:nvSpPr>
          <p:spPr>
            <a:xfrm>
              <a:off x="3085298" y="1081582"/>
              <a:ext cx="28266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Analyzed by a </a:t>
              </a:r>
              <a:r>
                <a:rPr lang="en-US" sz="2400" b="1" dirty="0">
                  <a:solidFill>
                    <a:srgbClr val="C55A11"/>
                  </a:solidFill>
                </a:rPr>
                <a:t>cheap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86081E80-D910-6A4D-9C21-9ED8D47F9B0E}"/>
              </a:ext>
            </a:extLst>
          </p:cNvPr>
          <p:cNvSpPr/>
          <p:nvPr/>
        </p:nvSpPr>
        <p:spPr>
          <a:xfrm>
            <a:off x="1" y="5146222"/>
            <a:ext cx="12191999" cy="1114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Limited by camera-side compute power, 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camera-side local inference</a:t>
            </a:r>
            <a:r>
              <a:rPr lang="en-US" sz="2700" dirty="0">
                <a:solidFill>
                  <a:schemeClr val="tx1"/>
                </a:solidFill>
              </a:rPr>
              <a:t> is 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inaccurate</a:t>
            </a:r>
            <a:r>
              <a:rPr lang="en-US" sz="27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2700" dirty="0">
                <a:solidFill>
                  <a:schemeClr val="tx1"/>
                </a:solidFill>
              </a:rPr>
              <a:t>We need to stream the video 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to the server </a:t>
            </a:r>
            <a:r>
              <a:rPr lang="en-US" sz="2700" dirty="0">
                <a:solidFill>
                  <a:schemeClr val="tx1"/>
                </a:solidFill>
              </a:rPr>
              <a:t>for accurate analytics.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8E658B-48B1-DCC9-5778-3365DEC999C6}"/>
              </a:ext>
            </a:extLst>
          </p:cNvPr>
          <p:cNvSpPr txBox="1"/>
          <p:nvPr/>
        </p:nvSpPr>
        <p:spPr>
          <a:xfrm>
            <a:off x="2590970" y="4480858"/>
            <a:ext cx="4806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Missing a lot of objects, </a:t>
            </a:r>
            <a:r>
              <a:rPr lang="en-US" sz="2400" b="1" dirty="0">
                <a:solidFill>
                  <a:srgbClr val="C55A11"/>
                </a:solidFill>
              </a:rPr>
              <a:t>low accuracy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651CA3-57FC-4E55-0A6B-3D1D35DC5A7E}"/>
              </a:ext>
            </a:extLst>
          </p:cNvPr>
          <p:cNvSpPr txBox="1"/>
          <p:nvPr/>
        </p:nvSpPr>
        <p:spPr>
          <a:xfrm>
            <a:off x="7566779" y="4483047"/>
            <a:ext cx="4498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objects detected, </a:t>
            </a:r>
            <a:r>
              <a:rPr lang="en-US" sz="2400" b="1" dirty="0">
                <a:solidFill>
                  <a:srgbClr val="C55A11"/>
                </a:solidFill>
              </a:rPr>
              <a:t>high accuracy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AE0A49-5AE6-49C8-FB35-091C02A568EE}"/>
              </a:ext>
            </a:extLst>
          </p:cNvPr>
          <p:cNvGrpSpPr/>
          <p:nvPr/>
        </p:nvGrpSpPr>
        <p:grpSpPr>
          <a:xfrm>
            <a:off x="5892921" y="661919"/>
            <a:ext cx="1107163" cy="1236073"/>
            <a:chOff x="5892921" y="661919"/>
            <a:chExt cx="1107163" cy="12360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D14D073-80C2-4313-3AE4-D494576CE80E}"/>
                </a:ext>
              </a:extLst>
            </p:cNvPr>
            <p:cNvSpPr/>
            <p:nvPr/>
          </p:nvSpPr>
          <p:spPr>
            <a:xfrm>
              <a:off x="5892921" y="1436327"/>
              <a:ext cx="11071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camera</a:t>
              </a:r>
            </a:p>
          </p:txBody>
        </p:sp>
        <p:pic>
          <p:nvPicPr>
            <p:cNvPr id="6" name="Graphic 5" descr="Video camera">
              <a:extLst>
                <a:ext uri="{FF2B5EF4-FFF2-40B4-BE49-F238E27FC236}">
                  <a16:creationId xmlns:a16="http://schemas.microsoft.com/office/drawing/2014/main" id="{34803E84-EBF2-77B3-43C2-46F4F6D9D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01441" y="661919"/>
              <a:ext cx="914400" cy="9144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8C62F51-F287-F9DC-05AE-46D935C0C1E6}"/>
              </a:ext>
            </a:extLst>
          </p:cNvPr>
          <p:cNvGrpSpPr/>
          <p:nvPr/>
        </p:nvGrpSpPr>
        <p:grpSpPr>
          <a:xfrm>
            <a:off x="9448800" y="633589"/>
            <a:ext cx="2870688" cy="1245252"/>
            <a:chOff x="9448800" y="633589"/>
            <a:chExt cx="2870688" cy="12452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39DC61A-EAC2-3481-25B0-BCF0162B0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44607" y="871468"/>
              <a:ext cx="721851" cy="591206"/>
            </a:xfrm>
            <a:prstGeom prst="rect">
              <a:avLst/>
            </a:prstGeom>
          </p:spPr>
        </p:pic>
        <p:pic>
          <p:nvPicPr>
            <p:cNvPr id="8" name="Graphic 7" descr="Server">
              <a:extLst>
                <a:ext uri="{FF2B5EF4-FFF2-40B4-BE49-F238E27FC236}">
                  <a16:creationId xmlns:a16="http://schemas.microsoft.com/office/drawing/2014/main" id="{C9E834A6-D4CD-6115-06C2-7CB5879B5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90099" y="633589"/>
              <a:ext cx="1141983" cy="9144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7D7635-9F75-5A2B-A8E4-4378B9BA657B}"/>
                </a:ext>
              </a:extLst>
            </p:cNvPr>
            <p:cNvSpPr/>
            <p:nvPr/>
          </p:nvSpPr>
          <p:spPr>
            <a:xfrm>
              <a:off x="9448800" y="1417176"/>
              <a:ext cx="2870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GPU-equipped 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303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3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9C4EB-C0B8-D244-956A-9E7C9E0A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1232"/>
            <a:ext cx="12192000" cy="12808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  <a:t>Key component for live video analytics: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  <a:t>Video compression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20B12F-50D0-2059-2EB3-7EBB3B364D50}"/>
              </a:ext>
            </a:extLst>
          </p:cNvPr>
          <p:cNvGrpSpPr/>
          <p:nvPr/>
        </p:nvGrpSpPr>
        <p:grpSpPr>
          <a:xfrm>
            <a:off x="2060287" y="4039803"/>
            <a:ext cx="8325961" cy="1629891"/>
            <a:chOff x="1991504" y="3583335"/>
            <a:chExt cx="8325961" cy="162989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8F85312-39F1-CA26-050B-7C99BDC7F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86440" y="3836521"/>
              <a:ext cx="577995" cy="591206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6DC7F9-7815-0949-8732-31FAA13A23B5}"/>
                </a:ext>
              </a:extLst>
            </p:cNvPr>
            <p:cNvGrpSpPr/>
            <p:nvPr/>
          </p:nvGrpSpPr>
          <p:grpSpPr>
            <a:xfrm>
              <a:off x="1991504" y="3583335"/>
              <a:ext cx="8325961" cy="1629891"/>
              <a:chOff x="2661764" y="1964849"/>
              <a:chExt cx="8325961" cy="1629891"/>
            </a:xfrm>
          </p:grpSpPr>
          <p:pic>
            <p:nvPicPr>
              <p:cNvPr id="5" name="Graphic 4" descr="Server">
                <a:extLst>
                  <a:ext uri="{FF2B5EF4-FFF2-40B4-BE49-F238E27FC236}">
                    <a16:creationId xmlns:a16="http://schemas.microsoft.com/office/drawing/2014/main" id="{6A4C272C-F2E0-954C-BDEF-A032AD76E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085919" y="1980156"/>
                <a:ext cx="914400" cy="91440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994E7D1-A7F4-AB48-A1DA-1F8C7D76BA40}"/>
                  </a:ext>
                </a:extLst>
              </p:cNvPr>
              <p:cNvSpPr/>
              <p:nvPr/>
            </p:nvSpPr>
            <p:spPr>
              <a:xfrm>
                <a:off x="8689129" y="2763743"/>
                <a:ext cx="229859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GPU-equipped server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C84FB9F-20F9-6347-BF24-23F22981B3FD}"/>
                  </a:ext>
                </a:extLst>
              </p:cNvPr>
              <p:cNvSpPr/>
              <p:nvPr/>
            </p:nvSpPr>
            <p:spPr>
              <a:xfrm>
                <a:off x="2661764" y="2658703"/>
                <a:ext cx="19647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Cheap camera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366AEBE-F4AE-E94B-8A4D-AE6EF590D1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6533" y="2458856"/>
                <a:ext cx="4086161" cy="0"/>
              </a:xfrm>
              <a:prstGeom prst="straightConnector1">
                <a:avLst/>
              </a:prstGeom>
              <a:ln w="50800">
                <a:solidFill>
                  <a:schemeClr val="bg1">
                    <a:lumMod val="65000"/>
                  </a:schemeClr>
                </a:solidFill>
                <a:prstDash val="sysDot"/>
                <a:headEnd type="none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06631DA-0EEB-7B41-AB5B-58E55CAA555D}"/>
                  </a:ext>
                </a:extLst>
              </p:cNvPr>
              <p:cNvSpPr/>
              <p:nvPr/>
            </p:nvSpPr>
            <p:spPr>
              <a:xfrm>
                <a:off x="4525539" y="2634749"/>
                <a:ext cx="42881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C55A11"/>
                    </a:solidFill>
                  </a:rPr>
                  <a:t>Bandwidth-constrained</a:t>
                </a:r>
                <a:r>
                  <a:rPr lang="en-US" sz="2400" dirty="0"/>
                  <a:t> network</a:t>
                </a:r>
              </a:p>
            </p:txBody>
          </p:sp>
          <p:pic>
            <p:nvPicPr>
              <p:cNvPr id="11" name="Graphic 10" descr="Cloud">
                <a:extLst>
                  <a:ext uri="{FF2B5EF4-FFF2-40B4-BE49-F238E27FC236}">
                    <a16:creationId xmlns:a16="http://schemas.microsoft.com/office/drawing/2014/main" id="{67E9E98A-3DFD-AD46-9FF2-98B057799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340271" y="196484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2" name="Graphic 11" descr="Video camera">
                <a:extLst>
                  <a:ext uri="{FF2B5EF4-FFF2-40B4-BE49-F238E27FC236}">
                    <a16:creationId xmlns:a16="http://schemas.microsoft.com/office/drawing/2014/main" id="{F6BADB8D-9379-374E-82FB-F86E64E830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168510" y="1964849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7EECDCB-5AB7-F549-B5DE-E6ACA005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4</a:t>
            </a:fld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C645A0-F47F-CB4C-A67B-B670AD7120BD}"/>
              </a:ext>
            </a:extLst>
          </p:cNvPr>
          <p:cNvSpPr/>
          <p:nvPr/>
        </p:nvSpPr>
        <p:spPr>
          <a:xfrm>
            <a:off x="1" y="5729016"/>
            <a:ext cx="12191999" cy="5900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We need to run </a:t>
            </a:r>
            <a:r>
              <a:rPr lang="en-US" sz="2700" b="1" dirty="0">
                <a:solidFill>
                  <a:srgbClr val="C55A11"/>
                </a:solidFill>
              </a:rPr>
              <a:t>video compression</a:t>
            </a:r>
            <a:r>
              <a:rPr lang="en-US" sz="2700" dirty="0">
                <a:solidFill>
                  <a:schemeClr val="tx1"/>
                </a:solidFill>
              </a:rPr>
              <a:t> in order to stream the video out to the server.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E44688-0DA2-B87F-A007-210F499A59FF}"/>
              </a:ext>
            </a:extLst>
          </p:cNvPr>
          <p:cNvGrpSpPr/>
          <p:nvPr/>
        </p:nvGrpSpPr>
        <p:grpSpPr>
          <a:xfrm>
            <a:off x="1067241" y="1582124"/>
            <a:ext cx="9575356" cy="2584033"/>
            <a:chOff x="1067241" y="1582124"/>
            <a:chExt cx="9575356" cy="258403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A0F89A1-F12F-9A44-B3D0-71BB61ADECAD}"/>
                </a:ext>
              </a:extLst>
            </p:cNvPr>
            <p:cNvGrpSpPr/>
            <p:nvPr/>
          </p:nvGrpSpPr>
          <p:grpSpPr>
            <a:xfrm>
              <a:off x="1155233" y="1582124"/>
              <a:ext cx="6810526" cy="2196664"/>
              <a:chOff x="-158518" y="1806090"/>
              <a:chExt cx="6810526" cy="2196664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30CBDE53-9700-7A4D-BFDC-4747870AC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872" y="1806090"/>
                <a:ext cx="2829755" cy="1809624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792F98-DE1B-9A4F-AC29-908651099A47}"/>
                  </a:ext>
                </a:extLst>
              </p:cNvPr>
              <p:cNvSpPr txBox="1"/>
              <p:nvPr/>
            </p:nvSpPr>
            <p:spPr>
              <a:xfrm>
                <a:off x="-158518" y="3541089"/>
                <a:ext cx="32565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Raw video, </a:t>
                </a:r>
                <a:r>
                  <a:rPr lang="en-US" sz="2400" b="1" dirty="0">
                    <a:solidFill>
                      <a:srgbClr val="C55A11"/>
                    </a:solidFill>
                  </a:rPr>
                  <a:t>large file size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826AE4CA-6C33-914E-9736-6347935EC0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6016" y="2697161"/>
                <a:ext cx="3442004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4EA337B-A6D6-104D-B13D-8F1E611EE41F}"/>
                  </a:ext>
                </a:extLst>
              </p:cNvPr>
              <p:cNvSpPr txBox="1"/>
              <p:nvPr/>
            </p:nvSpPr>
            <p:spPr>
              <a:xfrm>
                <a:off x="2856762" y="2144989"/>
                <a:ext cx="379524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solidFill>
                      <a:srgbClr val="C55A11"/>
                    </a:solidFill>
                  </a:rPr>
                  <a:t>Video compression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1566E0-F629-538D-94B2-49CACD8F9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41771" y="2098703"/>
              <a:ext cx="1442742" cy="92263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6AEB7F-D20A-F65E-40DD-6BAF1D4B13A4}"/>
                </a:ext>
              </a:extLst>
            </p:cNvPr>
            <p:cNvSpPr txBox="1"/>
            <p:nvPr/>
          </p:nvSpPr>
          <p:spPr>
            <a:xfrm>
              <a:off x="6326287" y="3276657"/>
              <a:ext cx="43163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Compressed video, </a:t>
              </a:r>
              <a:r>
                <a:rPr lang="en-US" sz="2400" b="1" dirty="0">
                  <a:solidFill>
                    <a:srgbClr val="C55A11"/>
                  </a:solidFill>
                </a:rPr>
                <a:t>small file size</a:t>
              </a:r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C9CB90FC-BD63-55D2-8E11-2CF07D23A2CB}"/>
                </a:ext>
              </a:extLst>
            </p:cNvPr>
            <p:cNvSpPr/>
            <p:nvPr/>
          </p:nvSpPr>
          <p:spPr>
            <a:xfrm rot="5400000">
              <a:off x="5614393" y="-862047"/>
              <a:ext cx="481052" cy="9575355"/>
            </a:xfrm>
            <a:prstGeom prst="rightBrace">
              <a:avLst>
                <a:gd name="adj1" fmla="val 8333"/>
                <a:gd name="adj2" fmla="val 80256"/>
              </a:avLst>
            </a:prstGeom>
            <a:ln w="508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606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35FE8-AF17-564C-BE9E-4AF0550A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3" y="150006"/>
            <a:ext cx="117475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  <a:t>Ideal video compression for live video analytics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" pitchFamily="2" charset="0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6F222050-2ADD-0B42-812E-A5202CEA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5</a:t>
            </a:fld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00D1C4-E82F-7916-DDE9-72225DFCC85F}"/>
              </a:ext>
            </a:extLst>
          </p:cNvPr>
          <p:cNvSpPr/>
          <p:nvPr/>
        </p:nvSpPr>
        <p:spPr>
          <a:xfrm>
            <a:off x="-131757" y="5909364"/>
            <a:ext cx="12455514" cy="54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Ideally, </a:t>
            </a:r>
            <a:r>
              <a:rPr lang="en-US" sz="2600" b="1" dirty="0">
                <a:solidFill>
                  <a:srgbClr val="C55A11"/>
                </a:solidFill>
              </a:rPr>
              <a:t>&gt;80%</a:t>
            </a:r>
            <a:r>
              <a:rPr lang="en-US" sz="1200" b="1" dirty="0">
                <a:solidFill>
                  <a:schemeClr val="bg2">
                    <a:lumMod val="75000"/>
                  </a:schemeClr>
                </a:solidFill>
              </a:rPr>
              <a:t>(DDS,SIGCOMM’20)</a:t>
            </a:r>
            <a:r>
              <a:rPr lang="en-US" sz="2600" dirty="0">
                <a:solidFill>
                  <a:schemeClr val="tx1"/>
                </a:solidFill>
              </a:rPr>
              <a:t> of the pixels can be compressed without hurting inference accuracy.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C53819-487D-8469-5AA4-6B0D594A659B}"/>
              </a:ext>
            </a:extLst>
          </p:cNvPr>
          <p:cNvGrpSpPr/>
          <p:nvPr/>
        </p:nvGrpSpPr>
        <p:grpSpPr>
          <a:xfrm>
            <a:off x="-78796" y="2644378"/>
            <a:ext cx="2943345" cy="2092714"/>
            <a:chOff x="-110482" y="2619465"/>
            <a:chExt cx="2943345" cy="20927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E0C0308-7B49-0A50-C30D-A24262DA6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898" y="2619465"/>
              <a:ext cx="2518587" cy="1610632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F8502AB-7A00-B993-68BF-723736984F4C}"/>
                </a:ext>
              </a:extLst>
            </p:cNvPr>
            <p:cNvSpPr/>
            <p:nvPr/>
          </p:nvSpPr>
          <p:spPr>
            <a:xfrm>
              <a:off x="-110482" y="4250514"/>
              <a:ext cx="29433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Raw video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9B83966-3F08-478B-5BAE-6D69C4A8FCB6}"/>
              </a:ext>
            </a:extLst>
          </p:cNvPr>
          <p:cNvGrpSpPr/>
          <p:nvPr/>
        </p:nvGrpSpPr>
        <p:grpSpPr>
          <a:xfrm>
            <a:off x="2524136" y="2658888"/>
            <a:ext cx="5485869" cy="2388100"/>
            <a:chOff x="2524136" y="2658888"/>
            <a:chExt cx="5485869" cy="238810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6EB6652-4E57-1138-8FAD-2B7AFD64A281}"/>
                </a:ext>
              </a:extLst>
            </p:cNvPr>
            <p:cNvGrpSpPr/>
            <p:nvPr/>
          </p:nvGrpSpPr>
          <p:grpSpPr>
            <a:xfrm>
              <a:off x="4460387" y="2658888"/>
              <a:ext cx="2495659" cy="1598790"/>
              <a:chOff x="7725109" y="1773196"/>
              <a:chExt cx="4200599" cy="2691022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AAD15FAC-5B8F-9901-24A2-69BCC7DFF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Blur radius="52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25109" y="1773196"/>
                <a:ext cx="4200599" cy="2686277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3058847D-FEEF-D894-23DF-FE98C0D9CC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2096" t="35525" r="59693" b="35418"/>
              <a:stretch/>
            </p:blipFill>
            <p:spPr>
              <a:xfrm>
                <a:off x="9072782" y="2779312"/>
                <a:ext cx="332667" cy="752799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A796752B-2A89-D2A2-C483-4C46C9CFF3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2867" t="64583" r="48175" b="3853"/>
              <a:stretch/>
            </p:blipFill>
            <p:spPr>
              <a:xfrm>
                <a:off x="8594800" y="3622462"/>
                <a:ext cx="1173178" cy="817771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EC66DCEE-0A3F-E784-6474-AEA11C8EEA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6639" t="64582"/>
              <a:stretch/>
            </p:blipFill>
            <p:spPr>
              <a:xfrm>
                <a:off x="10487621" y="3546607"/>
                <a:ext cx="1351529" cy="917611"/>
              </a:xfrm>
              <a:prstGeom prst="rect">
                <a:avLst/>
              </a:prstGeom>
            </p:spPr>
          </p:pic>
        </p:grp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C7B859A-7153-3122-E0D5-C0634194C2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171" y="3511631"/>
              <a:ext cx="1808216" cy="1424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52BC75F-C2FE-93DB-B7E5-D5BD885107BA}"/>
                </a:ext>
              </a:extLst>
            </p:cNvPr>
            <p:cNvSpPr/>
            <p:nvPr/>
          </p:nvSpPr>
          <p:spPr>
            <a:xfrm>
              <a:off x="2524136" y="3067243"/>
              <a:ext cx="192886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55A11"/>
                  </a:solidFill>
                </a:rPr>
                <a:t>Ideal compression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8D6D7E5-400C-BA32-C5A4-403674618C8A}"/>
                </a:ext>
              </a:extLst>
            </p:cNvPr>
            <p:cNvSpPr/>
            <p:nvPr/>
          </p:nvSpPr>
          <p:spPr>
            <a:xfrm>
              <a:off x="2709771" y="4215991"/>
              <a:ext cx="530023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Pixels </a:t>
              </a:r>
              <a:r>
                <a:rPr lang="en-US" sz="2400" b="1" dirty="0">
                  <a:solidFill>
                    <a:srgbClr val="C55A11"/>
                  </a:solidFill>
                </a:rPr>
                <a:t>related to</a:t>
              </a:r>
              <a:r>
                <a:rPr lang="en-US" sz="2400" dirty="0"/>
                <a:t>/</a:t>
              </a:r>
              <a:r>
                <a:rPr lang="en-US" sz="2400" b="1" dirty="0">
                  <a:solidFill>
                    <a:schemeClr val="bg2">
                      <a:lumMod val="75000"/>
                    </a:schemeClr>
                  </a:solidFill>
                </a:rPr>
                <a:t>not related to</a:t>
              </a:r>
              <a:r>
                <a:rPr lang="en-US" sz="2400" dirty="0">
                  <a:solidFill>
                    <a:schemeClr val="bg2">
                      <a:lumMod val="75000"/>
                    </a:schemeClr>
                  </a:solidFill>
                </a:rPr>
                <a:t> </a:t>
              </a:r>
              <a:r>
                <a:rPr lang="en-US" sz="2400" dirty="0"/>
                <a:t>detecting objects in </a:t>
              </a:r>
              <a:r>
                <a:rPr lang="en-US" sz="2400" b="1" dirty="0">
                  <a:solidFill>
                    <a:srgbClr val="C55A11"/>
                  </a:solidFill>
                </a:rPr>
                <a:t>high</a:t>
              </a:r>
              <a:r>
                <a:rPr lang="en-US" sz="2400" dirty="0"/>
                <a:t>/</a:t>
              </a:r>
              <a:r>
                <a:rPr lang="en-US" sz="2400" b="1" dirty="0">
                  <a:solidFill>
                    <a:schemeClr val="bg2">
                      <a:lumMod val="75000"/>
                    </a:schemeClr>
                  </a:solidFill>
                </a:rPr>
                <a:t>low</a:t>
              </a:r>
              <a:r>
                <a:rPr lang="en-US" sz="2400" dirty="0"/>
                <a:t> encoding quality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E6F7195-A6BB-762A-0AB7-CEAEC9FEE3F3}"/>
              </a:ext>
            </a:extLst>
          </p:cNvPr>
          <p:cNvGrpSpPr/>
          <p:nvPr/>
        </p:nvGrpSpPr>
        <p:grpSpPr>
          <a:xfrm>
            <a:off x="6956046" y="2536640"/>
            <a:ext cx="5352450" cy="2485454"/>
            <a:chOff x="6956046" y="2536640"/>
            <a:chExt cx="5352450" cy="24854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7853C71-8E39-4F6F-D67A-CD187DE3B716}"/>
                </a:ext>
              </a:extLst>
            </p:cNvPr>
            <p:cNvGrpSpPr/>
            <p:nvPr/>
          </p:nvGrpSpPr>
          <p:grpSpPr>
            <a:xfrm>
              <a:off x="7247062" y="2950282"/>
              <a:ext cx="2298596" cy="1579832"/>
              <a:chOff x="7939842" y="3598642"/>
              <a:chExt cx="2298596" cy="157983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ADB1E9A-911A-0B88-3A38-417D1D801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86440" y="3836521"/>
                <a:ext cx="577995" cy="591206"/>
              </a:xfrm>
              <a:prstGeom prst="rect">
                <a:avLst/>
              </a:prstGeom>
            </p:spPr>
          </p:pic>
          <p:pic>
            <p:nvPicPr>
              <p:cNvPr id="31" name="Graphic 30" descr="Server">
                <a:extLst>
                  <a:ext uri="{FF2B5EF4-FFF2-40B4-BE49-F238E27FC236}">
                    <a16:creationId xmlns:a16="http://schemas.microsoft.com/office/drawing/2014/main" id="{105FF452-663D-F78B-47FE-C56D291FC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415659" y="359864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CB6F467-ED23-F95D-E3FA-3DC9CFFF24AC}"/>
                  </a:ext>
                </a:extLst>
              </p:cNvPr>
              <p:cNvSpPr/>
              <p:nvPr/>
            </p:nvSpPr>
            <p:spPr>
              <a:xfrm>
                <a:off x="7939842" y="4347477"/>
                <a:ext cx="229859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GPU-equipped server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F6D74C-389B-E45A-23A3-ACD914D34AD4}"/>
                </a:ext>
              </a:extLst>
            </p:cNvPr>
            <p:cNvGrpSpPr/>
            <p:nvPr/>
          </p:nvGrpSpPr>
          <p:grpSpPr>
            <a:xfrm>
              <a:off x="8734056" y="2536640"/>
              <a:ext cx="3574440" cy="2485454"/>
              <a:chOff x="8446636" y="3621812"/>
              <a:chExt cx="3574440" cy="2485454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4DCA657-3CE4-0743-B47D-5E80012AE280}"/>
                  </a:ext>
                </a:extLst>
              </p:cNvPr>
              <p:cNvSpPr/>
              <p:nvPr/>
            </p:nvSpPr>
            <p:spPr>
              <a:xfrm>
                <a:off x="8446636" y="5153159"/>
                <a:ext cx="3574440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/>
                  <a:t>All objects detected</a:t>
                </a:r>
              </a:p>
              <a:p>
                <a:pPr algn="ctr"/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High</a:t>
                </a:r>
                <a:r>
                  <a:rPr lang="en-US" sz="2400" dirty="0"/>
                  <a:t> inference accuracy</a:t>
                </a:r>
                <a:r>
                  <a:rPr lang="en-US" sz="3200" b="1" i="0" dirty="0">
                    <a:solidFill>
                      <a:srgbClr val="333333"/>
                    </a:solidFill>
                    <a:effectLst/>
                    <a:latin typeface="none"/>
                  </a:rPr>
                  <a:t>🎯</a:t>
                </a:r>
                <a:endParaRPr lang="en-US" sz="3200" b="1" i="0" dirty="0">
                  <a:solidFill>
                    <a:srgbClr val="333333"/>
                  </a:solidFill>
                  <a:effectLst/>
                  <a:latin typeface="Proxima Nova Lt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8959AE05-65BE-62EB-7C54-1B56C50ADE9C}"/>
                  </a:ext>
                </a:extLst>
              </p:cNvPr>
              <p:cNvGrpSpPr/>
              <p:nvPr/>
            </p:nvGrpSpPr>
            <p:grpSpPr>
              <a:xfrm>
                <a:off x="9064621" y="3621812"/>
                <a:ext cx="2495659" cy="1598790"/>
                <a:chOff x="7896521" y="2073293"/>
                <a:chExt cx="3634905" cy="2328622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59E44B40-AD44-EC56-CD9C-48061A349B0C}"/>
                    </a:ext>
                  </a:extLst>
                </p:cNvPr>
                <p:cNvGrpSpPr/>
                <p:nvPr/>
              </p:nvGrpSpPr>
              <p:grpSpPr>
                <a:xfrm>
                  <a:off x="7896521" y="2073293"/>
                  <a:ext cx="3634905" cy="2328622"/>
                  <a:chOff x="7725109" y="1773196"/>
                  <a:chExt cx="4200599" cy="2691022"/>
                </a:xfrm>
              </p:grpSpPr>
              <p:pic>
                <p:nvPicPr>
                  <p:cNvPr id="67" name="Picture 66">
                    <a:extLst>
                      <a:ext uri="{FF2B5EF4-FFF2-40B4-BE49-F238E27FC236}">
                        <a16:creationId xmlns:a16="http://schemas.microsoft.com/office/drawing/2014/main" id="{F26745C3-1215-48AA-9F63-357383F614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artisticBlur radius="52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25109" y="1773196"/>
                    <a:ext cx="4200599" cy="2686277"/>
                  </a:xfrm>
                  <a:prstGeom prst="rect">
                    <a:avLst/>
                  </a:prstGeom>
                </p:spPr>
              </p:pic>
              <p:pic>
                <p:nvPicPr>
                  <p:cNvPr id="68" name="Picture 67">
                    <a:extLst>
                      <a:ext uri="{FF2B5EF4-FFF2-40B4-BE49-F238E27FC236}">
                        <a16:creationId xmlns:a16="http://schemas.microsoft.com/office/drawing/2014/main" id="{75FF59CC-748F-A7B2-AAB4-28370C2793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32096" t="35525" r="59693" b="35418"/>
                  <a:stretch/>
                </p:blipFill>
                <p:spPr>
                  <a:xfrm>
                    <a:off x="9072782" y="2779312"/>
                    <a:ext cx="332667" cy="752799"/>
                  </a:xfrm>
                  <a:prstGeom prst="rect">
                    <a:avLst/>
                  </a:prstGeom>
                </p:spPr>
              </p:pic>
              <p:pic>
                <p:nvPicPr>
                  <p:cNvPr id="69" name="Picture 68">
                    <a:extLst>
                      <a:ext uri="{FF2B5EF4-FFF2-40B4-BE49-F238E27FC236}">
                        <a16:creationId xmlns:a16="http://schemas.microsoft.com/office/drawing/2014/main" id="{FA5206ED-9455-6990-45A2-3980021C46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22867" t="64583" r="48175" b="3853"/>
                  <a:stretch/>
                </p:blipFill>
                <p:spPr>
                  <a:xfrm>
                    <a:off x="8594800" y="3622462"/>
                    <a:ext cx="1173178" cy="817771"/>
                  </a:xfrm>
                  <a:prstGeom prst="rect">
                    <a:avLst/>
                  </a:prstGeom>
                </p:spPr>
              </p:pic>
              <p:pic>
                <p:nvPicPr>
                  <p:cNvPr id="70" name="Picture 69">
                    <a:extLst>
                      <a:ext uri="{FF2B5EF4-FFF2-40B4-BE49-F238E27FC236}">
                        <a16:creationId xmlns:a16="http://schemas.microsoft.com/office/drawing/2014/main" id="{EC229113-5D9D-CE24-6B00-775AC62790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6639" t="64582"/>
                  <a:stretch/>
                </p:blipFill>
                <p:spPr>
                  <a:xfrm>
                    <a:off x="10487621" y="3546607"/>
                    <a:ext cx="1351529" cy="9176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4D62FD4-AEAA-5E9C-28CC-7668B6148F91}"/>
                    </a:ext>
                  </a:extLst>
                </p:cNvPr>
                <p:cNvSpPr/>
                <p:nvPr/>
              </p:nvSpPr>
              <p:spPr>
                <a:xfrm>
                  <a:off x="9009707" y="2947388"/>
                  <a:ext cx="321585" cy="620669"/>
                </a:xfrm>
                <a:prstGeom prst="rect">
                  <a:avLst/>
                </a:prstGeom>
                <a:noFill/>
                <a:ln w="5080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53134E20-FDEB-E0DA-CF8F-073EC287222A}"/>
                    </a:ext>
                  </a:extLst>
                </p:cNvPr>
                <p:cNvSpPr/>
                <p:nvPr/>
              </p:nvSpPr>
              <p:spPr>
                <a:xfrm>
                  <a:off x="8699044" y="3614369"/>
                  <a:ext cx="1100057" cy="718248"/>
                </a:xfrm>
                <a:prstGeom prst="rect">
                  <a:avLst/>
                </a:prstGeom>
                <a:noFill/>
                <a:ln w="508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BA3E1324-13D2-96EB-C37A-810C44698E5A}"/>
                    </a:ext>
                  </a:extLst>
                </p:cNvPr>
                <p:cNvSpPr/>
                <p:nvPr/>
              </p:nvSpPr>
              <p:spPr>
                <a:xfrm>
                  <a:off x="10239312" y="3697687"/>
                  <a:ext cx="966020" cy="634929"/>
                </a:xfrm>
                <a:prstGeom prst="rect">
                  <a:avLst/>
                </a:prstGeom>
                <a:noFill/>
                <a:ln w="508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A1BBB52-DC1C-3A71-77B6-4702A0BC9D72}"/>
                </a:ext>
              </a:extLst>
            </p:cNvPr>
            <p:cNvCxnSpPr>
              <a:cxnSpLocks/>
            </p:cNvCxnSpPr>
            <p:nvPr/>
          </p:nvCxnSpPr>
          <p:spPr>
            <a:xfrm>
              <a:off x="6956046" y="3440139"/>
              <a:ext cx="912419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61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9C4EB-C0B8-D244-956A-9E7C9E0A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06"/>
            <a:ext cx="11817927" cy="12808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  <a:t>Video compression for video analytics: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  <a:t>Three performance objectives.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A4CA27-B786-C648-AF2E-0ED6D094CECB}"/>
              </a:ext>
            </a:extLst>
          </p:cNvPr>
          <p:cNvSpPr txBox="1"/>
          <p:nvPr/>
        </p:nvSpPr>
        <p:spPr>
          <a:xfrm>
            <a:off x="490961" y="1641060"/>
            <a:ext cx="363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High inference accuracy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7EECDCB-5AB7-F549-B5DE-E6ACA005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6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1D7375B-0904-FB4F-8FBA-74B577923DA7}"/>
              </a:ext>
            </a:extLst>
          </p:cNvPr>
          <p:cNvGrpSpPr/>
          <p:nvPr/>
        </p:nvGrpSpPr>
        <p:grpSpPr>
          <a:xfrm>
            <a:off x="3426286" y="4437549"/>
            <a:ext cx="2487348" cy="1673683"/>
            <a:chOff x="2082288" y="3300724"/>
            <a:chExt cx="2487348" cy="167368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124541E-5D41-0E46-A786-AA6CAE3E724E}"/>
                </a:ext>
              </a:extLst>
            </p:cNvPr>
            <p:cNvGrpSpPr/>
            <p:nvPr/>
          </p:nvGrpSpPr>
          <p:grpSpPr>
            <a:xfrm>
              <a:off x="2379297" y="3300724"/>
              <a:ext cx="1893331" cy="1212921"/>
              <a:chOff x="7725109" y="1773196"/>
              <a:chExt cx="4200599" cy="269102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E65306C-5906-B94F-AE59-733D1A5B75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Blur radius="52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25109" y="1773196"/>
                <a:ext cx="4200599" cy="2686277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07DA038-790F-704D-8615-39BA981125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2096" t="35525" r="59693" b="35418"/>
              <a:stretch/>
            </p:blipFill>
            <p:spPr>
              <a:xfrm>
                <a:off x="9072782" y="2779312"/>
                <a:ext cx="332667" cy="752799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6C7EFB0-9F26-9546-A6AE-C2B84F7452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2867" t="64583" r="48175" b="3853"/>
              <a:stretch/>
            </p:blipFill>
            <p:spPr>
              <a:xfrm>
                <a:off x="8594800" y="3622462"/>
                <a:ext cx="1173178" cy="817771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6B7A476-FA6A-DC4F-B849-E815E3F625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6639" t="64582"/>
              <a:stretch/>
            </p:blipFill>
            <p:spPr>
              <a:xfrm>
                <a:off x="10487621" y="3546607"/>
                <a:ext cx="1351529" cy="917611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D7ADE8-2EB1-484E-BEA6-B72D95DC5F0C}"/>
                </a:ext>
              </a:extLst>
            </p:cNvPr>
            <p:cNvSpPr txBox="1"/>
            <p:nvPr/>
          </p:nvSpPr>
          <p:spPr>
            <a:xfrm>
              <a:off x="2082288" y="4512742"/>
              <a:ext cx="2487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Compressed video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225EB74-F03D-6246-B513-6EF00EB4DF37}"/>
              </a:ext>
            </a:extLst>
          </p:cNvPr>
          <p:cNvSpPr txBox="1"/>
          <p:nvPr/>
        </p:nvSpPr>
        <p:spPr>
          <a:xfrm>
            <a:off x="5913634" y="5657709"/>
            <a:ext cx="415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55A11"/>
                </a:solidFill>
              </a:rPr>
              <a:t>Still get three objects detected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5E1A11-59A8-3047-86AF-BA78F8C31B84}"/>
              </a:ext>
            </a:extLst>
          </p:cNvPr>
          <p:cNvGrpSpPr/>
          <p:nvPr/>
        </p:nvGrpSpPr>
        <p:grpSpPr>
          <a:xfrm>
            <a:off x="5115937" y="4250135"/>
            <a:ext cx="3787451" cy="1412904"/>
            <a:chOff x="8266003" y="2647597"/>
            <a:chExt cx="3787451" cy="141290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EFD6F86-228C-1D49-A388-CBA742C297F5}"/>
                </a:ext>
              </a:extLst>
            </p:cNvPr>
            <p:cNvGrpSpPr/>
            <p:nvPr/>
          </p:nvGrpSpPr>
          <p:grpSpPr>
            <a:xfrm>
              <a:off x="10144272" y="2837425"/>
              <a:ext cx="1909182" cy="1223076"/>
              <a:chOff x="7896521" y="2073293"/>
              <a:chExt cx="3634905" cy="2328622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CC1C56F-4B91-DB4E-B1DC-1EE71A3F1A47}"/>
                  </a:ext>
                </a:extLst>
              </p:cNvPr>
              <p:cNvGrpSpPr/>
              <p:nvPr/>
            </p:nvGrpSpPr>
            <p:grpSpPr>
              <a:xfrm>
                <a:off x="7896521" y="2073293"/>
                <a:ext cx="3634905" cy="2328622"/>
                <a:chOff x="7725109" y="1773196"/>
                <a:chExt cx="4200599" cy="2691022"/>
              </a:xfrm>
            </p:grpSpPr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399DF10E-2212-D048-BC32-0EB2581DC0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artisticBlur radius="52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25109" y="1773196"/>
                  <a:ext cx="4200599" cy="2686277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43628138-5E92-8347-A790-BE1053219B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32096" t="35525" r="59693" b="35418"/>
                <a:stretch/>
              </p:blipFill>
              <p:spPr>
                <a:xfrm>
                  <a:off x="9072782" y="2779312"/>
                  <a:ext cx="332667" cy="752799"/>
                </a:xfrm>
                <a:prstGeom prst="rect">
                  <a:avLst/>
                </a:prstGeom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46CBB82A-88AC-C748-B5E1-24CAFA7DDA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2867" t="64583" r="48175" b="3853"/>
                <a:stretch/>
              </p:blipFill>
              <p:spPr>
                <a:xfrm>
                  <a:off x="8594800" y="3622462"/>
                  <a:ext cx="1173178" cy="817771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2223C55C-5C0F-7D46-B9AB-1C24918727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639" t="64582"/>
                <a:stretch/>
              </p:blipFill>
              <p:spPr>
                <a:xfrm>
                  <a:off x="10487621" y="3546607"/>
                  <a:ext cx="1351529" cy="917611"/>
                </a:xfrm>
                <a:prstGeom prst="rect">
                  <a:avLst/>
                </a:prstGeom>
              </p:spPr>
            </p:pic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4D4CA2B-164F-6340-A36E-B1AF8F1021CB}"/>
                  </a:ext>
                </a:extLst>
              </p:cNvPr>
              <p:cNvSpPr/>
              <p:nvPr/>
            </p:nvSpPr>
            <p:spPr>
              <a:xfrm>
                <a:off x="9009707" y="2947388"/>
                <a:ext cx="321585" cy="620669"/>
              </a:xfrm>
              <a:prstGeom prst="rect">
                <a:avLst/>
              </a:prstGeom>
              <a:noFill/>
              <a:ln w="508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C6BE8B6-FBCD-0442-A450-ADF8DF2A4FC6}"/>
                  </a:ext>
                </a:extLst>
              </p:cNvPr>
              <p:cNvSpPr/>
              <p:nvPr/>
            </p:nvSpPr>
            <p:spPr>
              <a:xfrm>
                <a:off x="8699044" y="3614369"/>
                <a:ext cx="1100057" cy="718248"/>
              </a:xfrm>
              <a:prstGeom prst="rect">
                <a:avLst/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3C1E654-656F-3C4E-8D7F-53DBB404F900}"/>
                  </a:ext>
                </a:extLst>
              </p:cNvPr>
              <p:cNvSpPr/>
              <p:nvPr/>
            </p:nvSpPr>
            <p:spPr>
              <a:xfrm>
                <a:off x="10239312" y="3697687"/>
                <a:ext cx="966020" cy="634929"/>
              </a:xfrm>
              <a:prstGeom prst="rect">
                <a:avLst/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9FD643F-12F8-294E-99C1-672BAD34809C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8787176" y="3445503"/>
              <a:ext cx="1357096" cy="238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C7B74E3-05FC-D944-A52B-5D50473FC75C}"/>
                </a:ext>
              </a:extLst>
            </p:cNvPr>
            <p:cNvSpPr txBox="1"/>
            <p:nvPr/>
          </p:nvSpPr>
          <p:spPr>
            <a:xfrm>
              <a:off x="8266003" y="2647597"/>
              <a:ext cx="21569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DNN</a:t>
              </a:r>
            </a:p>
            <a:p>
              <a:pPr algn="ctr"/>
              <a:r>
                <a:rPr lang="en-US" sz="2400" dirty="0"/>
                <a:t>inference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19F5BA-5A28-6E43-911B-7674BF29F46B}"/>
              </a:ext>
            </a:extLst>
          </p:cNvPr>
          <p:cNvGrpSpPr/>
          <p:nvPr/>
        </p:nvGrpSpPr>
        <p:grpSpPr>
          <a:xfrm>
            <a:off x="3533047" y="2176428"/>
            <a:ext cx="5915753" cy="2099781"/>
            <a:chOff x="6734432" y="801735"/>
            <a:chExt cx="5915753" cy="209978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13A0015-0204-6948-859C-B572834827C3}"/>
                </a:ext>
              </a:extLst>
            </p:cNvPr>
            <p:cNvGrpSpPr/>
            <p:nvPr/>
          </p:nvGrpSpPr>
          <p:grpSpPr>
            <a:xfrm>
              <a:off x="6734432" y="963425"/>
              <a:ext cx="2207909" cy="1938091"/>
              <a:chOff x="7068317" y="1049785"/>
              <a:chExt cx="2207909" cy="1938091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0CB9BD78-C72D-844C-B49C-429B00E98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48050" y="1049785"/>
                <a:ext cx="1893331" cy="1210782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B2885F7-8D1A-A14F-AC78-222B53583540}"/>
                  </a:ext>
                </a:extLst>
              </p:cNvPr>
              <p:cNvSpPr txBox="1"/>
              <p:nvPr/>
            </p:nvSpPr>
            <p:spPr>
              <a:xfrm>
                <a:off x="7068317" y="2156879"/>
                <a:ext cx="22079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Uncompressed raw video</a:t>
                </a: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47A08BC-78CF-1E47-B2C1-A6947F6E2B87}"/>
                </a:ext>
              </a:extLst>
            </p:cNvPr>
            <p:cNvCxnSpPr>
              <a:cxnSpLocks/>
            </p:cNvCxnSpPr>
            <p:nvPr/>
          </p:nvCxnSpPr>
          <p:spPr>
            <a:xfrm>
              <a:off x="8707496" y="1660289"/>
              <a:ext cx="1357096" cy="238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145B559-FDAD-8B4D-941A-D5E07AD157EA}"/>
                </a:ext>
              </a:extLst>
            </p:cNvPr>
            <p:cNvSpPr txBox="1"/>
            <p:nvPr/>
          </p:nvSpPr>
          <p:spPr>
            <a:xfrm>
              <a:off x="8266003" y="801735"/>
              <a:ext cx="21569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DNN</a:t>
              </a:r>
            </a:p>
            <a:p>
              <a:pPr algn="ctr"/>
              <a:r>
                <a:rPr lang="en-US" sz="2400" dirty="0"/>
                <a:t>inference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19E3F4C-0680-F84E-B52A-737B6D6B9059}"/>
                </a:ext>
              </a:extLst>
            </p:cNvPr>
            <p:cNvGrpSpPr/>
            <p:nvPr/>
          </p:nvGrpSpPr>
          <p:grpSpPr>
            <a:xfrm>
              <a:off x="9587680" y="957267"/>
              <a:ext cx="3062505" cy="1684908"/>
              <a:chOff x="6687585" y="1049785"/>
              <a:chExt cx="3062505" cy="1684908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17D93044-8F68-A74C-9A5D-73928E96C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48050" y="1049785"/>
                <a:ext cx="1893331" cy="1210782"/>
              </a:xfrm>
              <a:prstGeom prst="rect">
                <a:avLst/>
              </a:prstGeom>
            </p:spPr>
          </p:pic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3AB4E9C-7A49-E04B-8AB2-2AB93AB06035}"/>
                  </a:ext>
                </a:extLst>
              </p:cNvPr>
              <p:cNvSpPr txBox="1"/>
              <p:nvPr/>
            </p:nvSpPr>
            <p:spPr>
              <a:xfrm>
                <a:off x="6687585" y="2273028"/>
                <a:ext cx="30625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55A11"/>
                    </a:solidFill>
                  </a:rPr>
                  <a:t>Three</a:t>
                </a:r>
                <a:r>
                  <a:rPr lang="en-US" sz="2400" dirty="0"/>
                  <a:t> objects detected</a:t>
                </a:r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9572638-92B6-EE48-B527-F719A64160CE}"/>
                </a:ext>
              </a:extLst>
            </p:cNvPr>
            <p:cNvSpPr/>
            <p:nvPr/>
          </p:nvSpPr>
          <p:spPr>
            <a:xfrm>
              <a:off x="10652755" y="1373946"/>
              <a:ext cx="168908" cy="325998"/>
            </a:xfrm>
            <a:prstGeom prst="rect">
              <a:avLst/>
            </a:prstGeom>
            <a:noFill/>
            <a:ln w="508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0B9D368-ACB4-DC4C-8A88-2E75F8654AC4}"/>
                </a:ext>
              </a:extLst>
            </p:cNvPr>
            <p:cNvSpPr/>
            <p:nvPr/>
          </p:nvSpPr>
          <p:spPr>
            <a:xfrm>
              <a:off x="10489584" y="1724269"/>
              <a:ext cx="577789" cy="377250"/>
            </a:xfrm>
            <a:prstGeom prst="rect">
              <a:avLst/>
            </a:prstGeom>
            <a:noFill/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99A0B43-A9AF-E74C-B792-7DA1D7895353}"/>
                </a:ext>
              </a:extLst>
            </p:cNvPr>
            <p:cNvSpPr/>
            <p:nvPr/>
          </p:nvSpPr>
          <p:spPr>
            <a:xfrm>
              <a:off x="11298588" y="1768030"/>
              <a:ext cx="507388" cy="333488"/>
            </a:xfrm>
            <a:prstGeom prst="rect">
              <a:avLst/>
            </a:prstGeom>
            <a:noFill/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750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9C4EB-C0B8-D244-956A-9E7C9E0A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0" y="11100"/>
            <a:ext cx="11817927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Video compression for video analytics:</a:t>
            </a:r>
            <a:br>
              <a:rPr lang="en-US" dirty="0"/>
            </a:br>
            <a:r>
              <a:rPr lang="en-US" dirty="0"/>
              <a:t>Three performance objectives.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6DC7F9-7815-0949-8732-31FAA13A23B5}"/>
              </a:ext>
            </a:extLst>
          </p:cNvPr>
          <p:cNvGrpSpPr/>
          <p:nvPr/>
        </p:nvGrpSpPr>
        <p:grpSpPr>
          <a:xfrm>
            <a:off x="1507902" y="4803118"/>
            <a:ext cx="6478931" cy="1394964"/>
            <a:chOff x="2233763" y="1968036"/>
            <a:chExt cx="6478931" cy="13949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84FB9F-20F9-6347-BF24-23F22981B3FD}"/>
                </a:ext>
              </a:extLst>
            </p:cNvPr>
            <p:cNvSpPr/>
            <p:nvPr/>
          </p:nvSpPr>
          <p:spPr>
            <a:xfrm>
              <a:off x="2233763" y="2901335"/>
              <a:ext cx="19647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Cheap camera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366AEBE-F4AE-E94B-8A4D-AE6EF590D192}"/>
                </a:ext>
              </a:extLst>
            </p:cNvPr>
            <p:cNvCxnSpPr>
              <a:cxnSpLocks/>
            </p:cNvCxnSpPr>
            <p:nvPr/>
          </p:nvCxnSpPr>
          <p:spPr>
            <a:xfrm>
              <a:off x="3838832" y="2458856"/>
              <a:ext cx="4873862" cy="0"/>
            </a:xfrm>
            <a:prstGeom prst="straightConnector1">
              <a:avLst/>
            </a:prstGeom>
            <a:ln w="50800">
              <a:solidFill>
                <a:schemeClr val="bg1">
                  <a:lumMod val="65000"/>
                </a:schemeClr>
              </a:solidFill>
              <a:prstDash val="sysDot"/>
              <a:headEnd type="none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6631DA-0EEB-7B41-AB5B-58E55CAA555D}"/>
                </a:ext>
              </a:extLst>
            </p:cNvPr>
            <p:cNvSpPr/>
            <p:nvPr/>
          </p:nvSpPr>
          <p:spPr>
            <a:xfrm>
              <a:off x="4072346" y="2625788"/>
              <a:ext cx="42121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Bandwidth-constrained network</a:t>
              </a:r>
            </a:p>
          </p:txBody>
        </p:sp>
        <p:pic>
          <p:nvPicPr>
            <p:cNvPr id="11" name="Graphic 10" descr="Cloud">
              <a:extLst>
                <a:ext uri="{FF2B5EF4-FFF2-40B4-BE49-F238E27FC236}">
                  <a16:creationId xmlns:a16="http://schemas.microsoft.com/office/drawing/2014/main" id="{67E9E98A-3DFD-AD46-9FF2-98B057799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31896" y="1968036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Video camera">
              <a:extLst>
                <a:ext uri="{FF2B5EF4-FFF2-40B4-BE49-F238E27FC236}">
                  <a16:creationId xmlns:a16="http://schemas.microsoft.com/office/drawing/2014/main" id="{F6BADB8D-9379-374E-82FB-F86E64E8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70939" y="2160140"/>
              <a:ext cx="914400" cy="9144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EA4CA27-B786-C648-AF2E-0ED6D094CECB}"/>
              </a:ext>
            </a:extLst>
          </p:cNvPr>
          <p:cNvSpPr txBox="1"/>
          <p:nvPr/>
        </p:nvSpPr>
        <p:spPr>
          <a:xfrm>
            <a:off x="490960" y="1266760"/>
            <a:ext cx="8319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High inference accuracy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Low end-to-end delay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i="1" dirty="0"/>
              <a:t>Encoding delay + streaming delay</a:t>
            </a:r>
            <a:endParaRPr lang="en-US" sz="24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7EECDCB-5AB7-F549-B5DE-E6ACA005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7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B10D857-AA26-0C4C-977C-E750AEA395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843" y="3520429"/>
            <a:ext cx="1377021" cy="88060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DBBCCC0-2A3B-C248-9F77-7FCD9CA30847}"/>
              </a:ext>
            </a:extLst>
          </p:cNvPr>
          <p:cNvSpPr/>
          <p:nvPr/>
        </p:nvSpPr>
        <p:spPr>
          <a:xfrm>
            <a:off x="106880" y="4424958"/>
            <a:ext cx="1472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Raw video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F3749F8-2A98-7340-BBDA-F8ED9330A885}"/>
              </a:ext>
            </a:extLst>
          </p:cNvPr>
          <p:cNvGrpSpPr/>
          <p:nvPr/>
        </p:nvGrpSpPr>
        <p:grpSpPr>
          <a:xfrm>
            <a:off x="3536007" y="3512654"/>
            <a:ext cx="2487348" cy="1332084"/>
            <a:chOff x="2601103" y="3516682"/>
            <a:chExt cx="2487348" cy="133208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05B3512-F15B-6247-B248-0F7E1FE7D7A8}"/>
                </a:ext>
              </a:extLst>
            </p:cNvPr>
            <p:cNvGrpSpPr/>
            <p:nvPr/>
          </p:nvGrpSpPr>
          <p:grpSpPr>
            <a:xfrm>
              <a:off x="3112971" y="3516682"/>
              <a:ext cx="1374592" cy="880603"/>
              <a:chOff x="7725109" y="1773196"/>
              <a:chExt cx="4200599" cy="2691022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37820F9C-4EDE-3347-ACD9-988B5E2593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Blur radius="52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25109" y="1773196"/>
                <a:ext cx="4200599" cy="2686277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B4799686-09F9-6D4E-86F9-35555218D6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2096" t="35525" r="59693" b="35418"/>
              <a:stretch/>
            </p:blipFill>
            <p:spPr>
              <a:xfrm>
                <a:off x="9072782" y="2779312"/>
                <a:ext cx="332667" cy="752799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7E7EED91-7BD2-A441-B0B4-B691CF2910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2867" t="64583" r="48175" b="3853"/>
              <a:stretch/>
            </p:blipFill>
            <p:spPr>
              <a:xfrm>
                <a:off x="8594800" y="3622462"/>
                <a:ext cx="1173178" cy="817771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AB3CC5C1-C161-BA46-9271-E3539D4145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66639" t="64582"/>
              <a:stretch/>
            </p:blipFill>
            <p:spPr>
              <a:xfrm>
                <a:off x="10487621" y="3546607"/>
                <a:ext cx="1351529" cy="917611"/>
              </a:xfrm>
              <a:prstGeom prst="rect">
                <a:avLst/>
              </a:prstGeom>
            </p:spPr>
          </p:pic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46399F2-FB17-3349-932E-74708DAA8F98}"/>
                </a:ext>
              </a:extLst>
            </p:cNvPr>
            <p:cNvSpPr/>
            <p:nvPr/>
          </p:nvSpPr>
          <p:spPr>
            <a:xfrm>
              <a:off x="2601103" y="4387101"/>
              <a:ext cx="24873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Compressed video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4D9CFAA-EFAA-5A49-86A7-F341470F9DBD}"/>
              </a:ext>
            </a:extLst>
          </p:cNvPr>
          <p:cNvGrpSpPr/>
          <p:nvPr/>
        </p:nvGrpSpPr>
        <p:grpSpPr>
          <a:xfrm>
            <a:off x="1597864" y="3631315"/>
            <a:ext cx="2398366" cy="487680"/>
            <a:chOff x="1597864" y="3631315"/>
            <a:chExt cx="2398366" cy="48768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6814531-73EE-724D-8468-06887A1051DB}"/>
                </a:ext>
              </a:extLst>
            </p:cNvPr>
            <p:cNvCxnSpPr>
              <a:cxnSpLocks/>
            </p:cNvCxnSpPr>
            <p:nvPr/>
          </p:nvCxnSpPr>
          <p:spPr>
            <a:xfrm>
              <a:off x="1597864" y="4118995"/>
              <a:ext cx="239836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21F220C-279E-354E-870D-871CA296BBE7}"/>
                </a:ext>
              </a:extLst>
            </p:cNvPr>
            <p:cNvSpPr/>
            <p:nvPr/>
          </p:nvSpPr>
          <p:spPr>
            <a:xfrm>
              <a:off x="1776305" y="3631315"/>
              <a:ext cx="20615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Encoding delay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C300E17-DB85-8747-A507-20A6C0023429}"/>
              </a:ext>
            </a:extLst>
          </p:cNvPr>
          <p:cNvGrpSpPr/>
          <p:nvPr/>
        </p:nvGrpSpPr>
        <p:grpSpPr>
          <a:xfrm>
            <a:off x="6580328" y="3463749"/>
            <a:ext cx="2487348" cy="1319558"/>
            <a:chOff x="5895549" y="3532955"/>
            <a:chExt cx="2487348" cy="131955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9D315C9-E299-AC4E-8329-199CC638CA56}"/>
                </a:ext>
              </a:extLst>
            </p:cNvPr>
            <p:cNvGrpSpPr/>
            <p:nvPr/>
          </p:nvGrpSpPr>
          <p:grpSpPr>
            <a:xfrm>
              <a:off x="6407417" y="3532955"/>
              <a:ext cx="1374592" cy="880603"/>
              <a:chOff x="7725109" y="1773196"/>
              <a:chExt cx="4200599" cy="2691022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75EEC65-968C-D34B-9A6A-A81E0760BB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Blur radius="52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25109" y="1773196"/>
                <a:ext cx="4200599" cy="2686277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FF698C75-BFE4-3149-B4B8-B71ECA2C93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2096" t="35525" r="59693" b="35418"/>
              <a:stretch/>
            </p:blipFill>
            <p:spPr>
              <a:xfrm>
                <a:off x="9072782" y="2779312"/>
                <a:ext cx="332667" cy="752799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EF4F8693-B7F8-A44E-9917-1EA6B459EE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2867" t="64583" r="48175" b="3853"/>
              <a:stretch/>
            </p:blipFill>
            <p:spPr>
              <a:xfrm>
                <a:off x="8594800" y="3622462"/>
                <a:ext cx="1173178" cy="817771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7438FB97-A357-6B4F-9901-E256CA6A7A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66639" t="64582"/>
              <a:stretch/>
            </p:blipFill>
            <p:spPr>
              <a:xfrm>
                <a:off x="10487621" y="3546607"/>
                <a:ext cx="1351529" cy="917611"/>
              </a:xfrm>
              <a:prstGeom prst="rect">
                <a:avLst/>
              </a:prstGeom>
            </p:spPr>
          </p:pic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778F39A-8ACB-E745-90D0-FE11474B8CE8}"/>
                </a:ext>
              </a:extLst>
            </p:cNvPr>
            <p:cNvSpPr/>
            <p:nvPr/>
          </p:nvSpPr>
          <p:spPr>
            <a:xfrm>
              <a:off x="5895549" y="4390848"/>
              <a:ext cx="24873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Compressed video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1E3EEAA-F65F-5D44-8493-0DED4A4776B5}"/>
              </a:ext>
            </a:extLst>
          </p:cNvPr>
          <p:cNvGrpSpPr/>
          <p:nvPr/>
        </p:nvGrpSpPr>
        <p:grpSpPr>
          <a:xfrm>
            <a:off x="5386197" y="3201712"/>
            <a:ext cx="1728961" cy="830997"/>
            <a:chOff x="4678456" y="3366918"/>
            <a:chExt cx="1728961" cy="830997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69EAC21-3936-BE45-8425-CDE90D6E58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8456" y="4113160"/>
              <a:ext cx="1728961" cy="1362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D6F5B26-8CEF-2E40-9FE6-3A6408787EE1}"/>
                </a:ext>
              </a:extLst>
            </p:cNvPr>
            <p:cNvSpPr/>
            <p:nvPr/>
          </p:nvSpPr>
          <p:spPr>
            <a:xfrm>
              <a:off x="4716233" y="3366918"/>
              <a:ext cx="145501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Streaming</a:t>
              </a:r>
            </a:p>
            <a:p>
              <a:pPr algn="ctr"/>
              <a:r>
                <a:rPr lang="en-US" sz="2400" dirty="0"/>
                <a:t>delay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4B6B8AA-49FA-8F44-B4C9-856344D9CD42}"/>
              </a:ext>
            </a:extLst>
          </p:cNvPr>
          <p:cNvGrpSpPr/>
          <p:nvPr/>
        </p:nvGrpSpPr>
        <p:grpSpPr>
          <a:xfrm>
            <a:off x="8278243" y="2792088"/>
            <a:ext cx="2288158" cy="1200329"/>
            <a:chOff x="7600606" y="2922308"/>
            <a:chExt cx="2288158" cy="1200329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0F72761-8CBC-5E41-A873-5CDD8135E9D7}"/>
                </a:ext>
              </a:extLst>
            </p:cNvPr>
            <p:cNvCxnSpPr>
              <a:cxnSpLocks/>
            </p:cNvCxnSpPr>
            <p:nvPr/>
          </p:nvCxnSpPr>
          <p:spPr>
            <a:xfrm>
              <a:off x="7782009" y="4113160"/>
              <a:ext cx="206858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7ED015F-CBC9-CF46-B0C4-E547C084AEA7}"/>
                </a:ext>
              </a:extLst>
            </p:cNvPr>
            <p:cNvSpPr txBox="1"/>
            <p:nvPr/>
          </p:nvSpPr>
          <p:spPr>
            <a:xfrm>
              <a:off x="7600606" y="2922308"/>
              <a:ext cx="22881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Decoding delay &amp; DNN inference</a:t>
              </a:r>
            </a:p>
            <a:p>
              <a:pPr algn="ctr"/>
              <a:r>
                <a:rPr lang="en-US" sz="2400" dirty="0"/>
                <a:t>delay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8EB6781-A50F-4F41-A7E3-7E27C349E2CD}"/>
              </a:ext>
            </a:extLst>
          </p:cNvPr>
          <p:cNvGrpSpPr/>
          <p:nvPr/>
        </p:nvGrpSpPr>
        <p:grpSpPr>
          <a:xfrm>
            <a:off x="9988138" y="3473168"/>
            <a:ext cx="2267031" cy="1310139"/>
            <a:chOff x="9924969" y="3520581"/>
            <a:chExt cx="2267031" cy="131013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2E448D0-3349-F441-8EC2-B94526D0DD5A}"/>
                </a:ext>
              </a:extLst>
            </p:cNvPr>
            <p:cNvGrpSpPr/>
            <p:nvPr/>
          </p:nvGrpSpPr>
          <p:grpSpPr>
            <a:xfrm>
              <a:off x="10429601" y="3520581"/>
              <a:ext cx="1392388" cy="892003"/>
              <a:chOff x="7896521" y="2073293"/>
              <a:chExt cx="3634905" cy="2328622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B9A78CB8-0EBB-EB41-9C82-BB038F53EF41}"/>
                  </a:ext>
                </a:extLst>
              </p:cNvPr>
              <p:cNvGrpSpPr/>
              <p:nvPr/>
            </p:nvGrpSpPr>
            <p:grpSpPr>
              <a:xfrm>
                <a:off x="7896521" y="2073293"/>
                <a:ext cx="3634905" cy="2328622"/>
                <a:chOff x="7725109" y="1773196"/>
                <a:chExt cx="4200599" cy="2691022"/>
              </a:xfrm>
            </p:grpSpPr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CA83A821-1032-DE40-8371-022BFBCA35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artisticBlur radius="52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25109" y="1773196"/>
                  <a:ext cx="4200599" cy="2686276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C6F4E93A-1B66-5340-A10F-67124FBA1C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32096" t="35525" r="59693" b="35418"/>
                <a:stretch/>
              </p:blipFill>
              <p:spPr>
                <a:xfrm>
                  <a:off x="9072782" y="2779312"/>
                  <a:ext cx="332667" cy="752799"/>
                </a:xfrm>
                <a:prstGeom prst="rect">
                  <a:avLst/>
                </a:prstGeom>
              </p:spPr>
            </p:pic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F383F5D4-A943-A44C-BAB5-A734F558CA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22867" t="64583" r="48175" b="3853"/>
                <a:stretch/>
              </p:blipFill>
              <p:spPr>
                <a:xfrm>
                  <a:off x="8594800" y="3622462"/>
                  <a:ext cx="1173178" cy="817771"/>
                </a:xfrm>
                <a:prstGeom prst="rect">
                  <a:avLst/>
                </a:prstGeom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743DEAF8-2D35-124E-BA00-19D57D507B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66639" t="64582"/>
                <a:stretch/>
              </p:blipFill>
              <p:spPr>
                <a:xfrm>
                  <a:off x="10487621" y="3546607"/>
                  <a:ext cx="1351529" cy="917611"/>
                </a:xfrm>
                <a:prstGeom prst="rect">
                  <a:avLst/>
                </a:prstGeom>
              </p:spPr>
            </p:pic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D872A6E-ECB7-434B-B5F9-088050D7E4C4}"/>
                  </a:ext>
                </a:extLst>
              </p:cNvPr>
              <p:cNvSpPr/>
              <p:nvPr/>
            </p:nvSpPr>
            <p:spPr>
              <a:xfrm>
                <a:off x="9009707" y="2947388"/>
                <a:ext cx="321585" cy="620669"/>
              </a:xfrm>
              <a:prstGeom prst="rect">
                <a:avLst/>
              </a:prstGeom>
              <a:noFill/>
              <a:ln w="508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6F4F4A3-85FF-7249-A53E-301E05E882CC}"/>
                  </a:ext>
                </a:extLst>
              </p:cNvPr>
              <p:cNvSpPr/>
              <p:nvPr/>
            </p:nvSpPr>
            <p:spPr>
              <a:xfrm>
                <a:off x="8699044" y="3614369"/>
                <a:ext cx="1100057" cy="718248"/>
              </a:xfrm>
              <a:prstGeom prst="rect">
                <a:avLst/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659B335-47BC-5849-9046-1B9FFAA894E2}"/>
                  </a:ext>
                </a:extLst>
              </p:cNvPr>
              <p:cNvSpPr/>
              <p:nvPr/>
            </p:nvSpPr>
            <p:spPr>
              <a:xfrm>
                <a:off x="10239312" y="3697687"/>
                <a:ext cx="966020" cy="634929"/>
              </a:xfrm>
              <a:prstGeom prst="rect">
                <a:avLst/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F6894B8-8FAD-7D41-9B7D-A6513974CBD4}"/>
                </a:ext>
              </a:extLst>
            </p:cNvPr>
            <p:cNvSpPr/>
            <p:nvPr/>
          </p:nvSpPr>
          <p:spPr>
            <a:xfrm>
              <a:off x="9924969" y="4369055"/>
              <a:ext cx="22670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Inference results</a:t>
              </a:r>
            </a:p>
          </p:txBody>
        </p:sp>
      </p:grpSp>
      <p:sp>
        <p:nvSpPr>
          <p:cNvPr id="90" name="Right Brace 89">
            <a:extLst>
              <a:ext uri="{FF2B5EF4-FFF2-40B4-BE49-F238E27FC236}">
                <a16:creationId xmlns:a16="http://schemas.microsoft.com/office/drawing/2014/main" id="{78AC4EF8-60FA-454E-89FA-F85661A5FB6F}"/>
              </a:ext>
            </a:extLst>
          </p:cNvPr>
          <p:cNvSpPr/>
          <p:nvPr/>
        </p:nvSpPr>
        <p:spPr>
          <a:xfrm rot="5400000">
            <a:off x="2808617" y="1928153"/>
            <a:ext cx="430753" cy="5834231"/>
          </a:xfrm>
          <a:prstGeom prst="rightBrace">
            <a:avLst>
              <a:gd name="adj1" fmla="val 8333"/>
              <a:gd name="adj2" fmla="val 60494"/>
            </a:avLst>
          </a:prstGeom>
          <a:ln w="508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Brace 90">
            <a:extLst>
              <a:ext uri="{FF2B5EF4-FFF2-40B4-BE49-F238E27FC236}">
                <a16:creationId xmlns:a16="http://schemas.microsoft.com/office/drawing/2014/main" id="{BB737769-F0CB-9940-870F-9F4B036578D9}"/>
              </a:ext>
            </a:extLst>
          </p:cNvPr>
          <p:cNvSpPr/>
          <p:nvPr/>
        </p:nvSpPr>
        <p:spPr>
          <a:xfrm rot="5400000">
            <a:off x="9272455" y="2178638"/>
            <a:ext cx="387985" cy="5451102"/>
          </a:xfrm>
          <a:prstGeom prst="rightBrace">
            <a:avLst>
              <a:gd name="adj1" fmla="val 8333"/>
              <a:gd name="adj2" fmla="val 54452"/>
            </a:avLst>
          </a:prstGeom>
          <a:ln w="508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081DD72-569D-5E11-C1D2-4AF5A1227317}"/>
              </a:ext>
            </a:extLst>
          </p:cNvPr>
          <p:cNvGrpSpPr/>
          <p:nvPr/>
        </p:nvGrpSpPr>
        <p:grpSpPr>
          <a:xfrm>
            <a:off x="7811332" y="4886623"/>
            <a:ext cx="2298596" cy="1614584"/>
            <a:chOff x="8018869" y="3598642"/>
            <a:chExt cx="2298596" cy="1614584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CA55053-0BEB-5B27-8831-8C0F9A75C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86440" y="3836521"/>
              <a:ext cx="577995" cy="591206"/>
            </a:xfrm>
            <a:prstGeom prst="rect">
              <a:avLst/>
            </a:prstGeom>
          </p:spPr>
        </p:pic>
        <p:pic>
          <p:nvPicPr>
            <p:cNvPr id="75" name="Graphic 74" descr="Server">
              <a:extLst>
                <a:ext uri="{FF2B5EF4-FFF2-40B4-BE49-F238E27FC236}">
                  <a16:creationId xmlns:a16="http://schemas.microsoft.com/office/drawing/2014/main" id="{060B9908-93DD-1D79-54F8-2914B88EC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415659" y="3598642"/>
              <a:ext cx="914400" cy="914400"/>
            </a:xfrm>
            <a:prstGeom prst="rect">
              <a:avLst/>
            </a:prstGeom>
          </p:spPr>
        </p:pic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2FC551A-BBB8-0452-E4FC-96C5BD44AAFB}"/>
                </a:ext>
              </a:extLst>
            </p:cNvPr>
            <p:cNvSpPr/>
            <p:nvPr/>
          </p:nvSpPr>
          <p:spPr>
            <a:xfrm>
              <a:off x="8018869" y="4382229"/>
              <a:ext cx="229859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GPU-equipped 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8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9C4EB-C0B8-D244-956A-9E7C9E0A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0" y="11100"/>
            <a:ext cx="11817927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Video compression for video analytics:</a:t>
            </a:r>
            <a:br>
              <a:rPr lang="en-US" dirty="0"/>
            </a:br>
            <a:r>
              <a:rPr lang="en-US" dirty="0"/>
              <a:t>Three performance objectives.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6DC7F9-7815-0949-8732-31FAA13A23B5}"/>
              </a:ext>
            </a:extLst>
          </p:cNvPr>
          <p:cNvGrpSpPr/>
          <p:nvPr/>
        </p:nvGrpSpPr>
        <p:grpSpPr>
          <a:xfrm>
            <a:off x="2474036" y="4629890"/>
            <a:ext cx="7366055" cy="1192182"/>
            <a:chOff x="-356064" y="1982854"/>
            <a:chExt cx="7366055" cy="11921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84FB9F-20F9-6347-BF24-23F22981B3FD}"/>
                </a:ext>
              </a:extLst>
            </p:cNvPr>
            <p:cNvSpPr/>
            <p:nvPr/>
          </p:nvSpPr>
          <p:spPr>
            <a:xfrm>
              <a:off x="-356064" y="2713371"/>
              <a:ext cx="73660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Cheap camera, w/ a CPU that can barely run video codecs</a:t>
              </a:r>
            </a:p>
          </p:txBody>
        </p:sp>
        <p:pic>
          <p:nvPicPr>
            <p:cNvPr id="12" name="Graphic 11" descr="Video camera">
              <a:extLst>
                <a:ext uri="{FF2B5EF4-FFF2-40B4-BE49-F238E27FC236}">
                  <a16:creationId xmlns:a16="http://schemas.microsoft.com/office/drawing/2014/main" id="{F6BADB8D-9379-374E-82FB-F86E64E8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4251" y="1982854"/>
              <a:ext cx="914400" cy="9144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EA4CA27-B786-C648-AF2E-0ED6D094CECB}"/>
              </a:ext>
            </a:extLst>
          </p:cNvPr>
          <p:cNvSpPr txBox="1"/>
          <p:nvPr/>
        </p:nvSpPr>
        <p:spPr>
          <a:xfrm>
            <a:off x="490960" y="1266760"/>
            <a:ext cx="11182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High inference accuracy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Low end-to-end delay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i="1" dirty="0"/>
              <a:t>Encoding delay + streaming delay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Low camera-side overhead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Encoding delay should be low even for a cheap camera with only CPU available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7EECDCB-5AB7-F549-B5DE-E6ACA005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8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B10D857-AA26-0C4C-977C-E750AEA39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6804" y="3332383"/>
            <a:ext cx="1377021" cy="88060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DBBCCC0-2A3B-C248-9F77-7FCD9CA30847}"/>
              </a:ext>
            </a:extLst>
          </p:cNvPr>
          <p:cNvSpPr/>
          <p:nvPr/>
        </p:nvSpPr>
        <p:spPr>
          <a:xfrm>
            <a:off x="3662841" y="4236912"/>
            <a:ext cx="1472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Raw video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F3749F8-2A98-7340-BBDA-F8ED9330A885}"/>
              </a:ext>
            </a:extLst>
          </p:cNvPr>
          <p:cNvGrpSpPr/>
          <p:nvPr/>
        </p:nvGrpSpPr>
        <p:grpSpPr>
          <a:xfrm>
            <a:off x="6157064" y="3328636"/>
            <a:ext cx="2487348" cy="1332084"/>
            <a:chOff x="2601103" y="3516682"/>
            <a:chExt cx="2487348" cy="133208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05B3512-F15B-6247-B248-0F7E1FE7D7A8}"/>
                </a:ext>
              </a:extLst>
            </p:cNvPr>
            <p:cNvGrpSpPr/>
            <p:nvPr/>
          </p:nvGrpSpPr>
          <p:grpSpPr>
            <a:xfrm>
              <a:off x="3112971" y="3516682"/>
              <a:ext cx="1374592" cy="880603"/>
              <a:chOff x="7725109" y="1773196"/>
              <a:chExt cx="4200599" cy="2691022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37820F9C-4EDE-3347-ACD9-988B5E2593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Blur radius="52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25109" y="1773196"/>
                <a:ext cx="4200599" cy="2686277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B4799686-09F9-6D4E-86F9-35555218D6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2096" t="35525" r="59693" b="35418"/>
              <a:stretch/>
            </p:blipFill>
            <p:spPr>
              <a:xfrm>
                <a:off x="9072782" y="2779312"/>
                <a:ext cx="332667" cy="752799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7E7EED91-7BD2-A441-B0B4-B691CF2910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2867" t="64583" r="48175" b="3853"/>
              <a:stretch/>
            </p:blipFill>
            <p:spPr>
              <a:xfrm>
                <a:off x="8594800" y="3622462"/>
                <a:ext cx="1173178" cy="817771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AB3CC5C1-C161-BA46-9271-E3539D4145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6639" t="64582"/>
              <a:stretch/>
            </p:blipFill>
            <p:spPr>
              <a:xfrm>
                <a:off x="10487621" y="3546607"/>
                <a:ext cx="1351529" cy="917611"/>
              </a:xfrm>
              <a:prstGeom prst="rect">
                <a:avLst/>
              </a:prstGeom>
            </p:spPr>
          </p:pic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46399F2-FB17-3349-932E-74708DAA8F98}"/>
                </a:ext>
              </a:extLst>
            </p:cNvPr>
            <p:cNvSpPr/>
            <p:nvPr/>
          </p:nvSpPr>
          <p:spPr>
            <a:xfrm>
              <a:off x="2601103" y="4387101"/>
              <a:ext cx="24873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Compressed video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4D9CFAA-EFAA-5A49-86A7-F341470F9DBD}"/>
              </a:ext>
            </a:extLst>
          </p:cNvPr>
          <p:cNvGrpSpPr/>
          <p:nvPr/>
        </p:nvGrpSpPr>
        <p:grpSpPr>
          <a:xfrm>
            <a:off x="5153825" y="3160325"/>
            <a:ext cx="1515107" cy="830997"/>
            <a:chOff x="1597864" y="3348371"/>
            <a:chExt cx="1515107" cy="830997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6814531-73EE-724D-8468-06887A1051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7864" y="4114471"/>
              <a:ext cx="1515107" cy="452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21F220C-279E-354E-870D-871CA296BBE7}"/>
                </a:ext>
              </a:extLst>
            </p:cNvPr>
            <p:cNvSpPr/>
            <p:nvPr/>
          </p:nvSpPr>
          <p:spPr>
            <a:xfrm>
              <a:off x="1612181" y="3348371"/>
              <a:ext cx="13250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Encoding</a:t>
              </a:r>
            </a:p>
            <a:p>
              <a:pPr algn="ctr"/>
              <a:r>
                <a:rPr lang="en-US" sz="2400" dirty="0"/>
                <a:t>delay</a:t>
              </a:r>
            </a:p>
          </p:txBody>
        </p:sp>
      </p:grpSp>
      <p:sp>
        <p:nvSpPr>
          <p:cNvPr id="90" name="Right Brace 89">
            <a:extLst>
              <a:ext uri="{FF2B5EF4-FFF2-40B4-BE49-F238E27FC236}">
                <a16:creationId xmlns:a16="http://schemas.microsoft.com/office/drawing/2014/main" id="{78AC4EF8-60FA-454E-89FA-F85661A5FB6F}"/>
              </a:ext>
            </a:extLst>
          </p:cNvPr>
          <p:cNvSpPr/>
          <p:nvPr/>
        </p:nvSpPr>
        <p:spPr>
          <a:xfrm rot="5400000">
            <a:off x="5906485" y="2198200"/>
            <a:ext cx="386574" cy="4873863"/>
          </a:xfrm>
          <a:prstGeom prst="rightBrace">
            <a:avLst>
              <a:gd name="adj1" fmla="val 8333"/>
              <a:gd name="adj2" fmla="val 54452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C392EA6-041C-914A-B6E5-F8093BD1A7C0}"/>
              </a:ext>
            </a:extLst>
          </p:cNvPr>
          <p:cNvSpPr/>
          <p:nvPr/>
        </p:nvSpPr>
        <p:spPr>
          <a:xfrm>
            <a:off x="-13598" y="5896812"/>
            <a:ext cx="12191995" cy="560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Let us see how</a:t>
            </a:r>
            <a:r>
              <a:rPr lang="en-US" sz="2800" b="1" dirty="0">
                <a:solidFill>
                  <a:srgbClr val="C55A11"/>
                </a:solidFill>
              </a:rPr>
              <a:t> previous work</a:t>
            </a:r>
            <a:r>
              <a:rPr lang="en-US" sz="2800" dirty="0">
                <a:solidFill>
                  <a:schemeClr val="tx1"/>
                </a:solidFill>
              </a:rPr>
              <a:t> performs in terms of these three objectives.</a:t>
            </a:r>
          </a:p>
        </p:txBody>
      </p:sp>
    </p:spTree>
    <p:extLst>
      <p:ext uri="{BB962C8B-B14F-4D97-AF65-F5344CB8AC3E}">
        <p14:creationId xmlns:p14="http://schemas.microsoft.com/office/powerpoint/2010/main" val="25448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06E8F-6920-1E43-A790-3D18F6F1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030" y="284646"/>
            <a:ext cx="12214025" cy="9205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  <a:t>Previous work: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" pitchFamily="2" charset="0"/>
              </a:rPr>
              <a:t>Hard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  <a:t> to achieve all three performance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907D55-9D7F-A64F-B231-C0E81B604C8B}"/>
              </a:ext>
            </a:extLst>
          </p:cNvPr>
          <p:cNvSpPr/>
          <p:nvPr/>
        </p:nvSpPr>
        <p:spPr>
          <a:xfrm>
            <a:off x="3428541" y="4765441"/>
            <a:ext cx="518597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Cheap camera-side heuristics</a:t>
            </a:r>
          </a:p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e.g., Vigil(MobiCom’15),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Reducto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(SIGCOMM’20)</a:t>
            </a:r>
          </a:p>
          <a:p>
            <a:pPr algn="ctr"/>
            <a:endParaRPr lang="en-US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F2141F-6B81-F74F-A97D-C1814AA1101B}"/>
              </a:ext>
            </a:extLst>
          </p:cNvPr>
          <p:cNvGrpSpPr/>
          <p:nvPr/>
        </p:nvGrpSpPr>
        <p:grpSpPr>
          <a:xfrm>
            <a:off x="3391080" y="1562544"/>
            <a:ext cx="5143320" cy="3175000"/>
            <a:chOff x="3975280" y="2159000"/>
            <a:chExt cx="4465376" cy="28829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5634BF8-BB40-2E4F-8653-F48C903116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75280" y="2159000"/>
              <a:ext cx="2006420" cy="28702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5F994B9-0A47-7F49-80F2-8805D24831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75280" y="5041900"/>
              <a:ext cx="446537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E0CDD9D-3B10-644A-ADA6-FF777E6EE6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81700" y="2159000"/>
              <a:ext cx="2458956" cy="28702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219CB88-E672-AA41-B19A-A794D1455148}"/>
              </a:ext>
            </a:extLst>
          </p:cNvPr>
          <p:cNvSpPr/>
          <p:nvPr/>
        </p:nvSpPr>
        <p:spPr>
          <a:xfrm>
            <a:off x="4123749" y="1289346"/>
            <a:ext cx="3665581" cy="560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High inference accuracy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2CC71D-4BF8-4946-B9E0-EBEBEE4016BF}"/>
              </a:ext>
            </a:extLst>
          </p:cNvPr>
          <p:cNvSpPr/>
          <p:nvPr/>
        </p:nvSpPr>
        <p:spPr>
          <a:xfrm>
            <a:off x="846931" y="4581268"/>
            <a:ext cx="3321767" cy="560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Low end-to-end delays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4069E4-4F46-1A46-9C3D-C536B8FBE94C}"/>
              </a:ext>
            </a:extLst>
          </p:cNvPr>
          <p:cNvSpPr/>
          <p:nvPr/>
        </p:nvSpPr>
        <p:spPr>
          <a:xfrm>
            <a:off x="7888965" y="4525828"/>
            <a:ext cx="4110270" cy="560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Low camera-side overhead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649D2A-C918-5B43-AF35-ABEBCD24D9A2}"/>
              </a:ext>
            </a:extLst>
          </p:cNvPr>
          <p:cNvSpPr/>
          <p:nvPr/>
        </p:nvSpPr>
        <p:spPr>
          <a:xfrm>
            <a:off x="4390130" y="5426135"/>
            <a:ext cx="3145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Low inference accuracy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FDDA4C-4AE6-CD4B-A146-1A3D4554CE20}"/>
              </a:ext>
            </a:extLst>
          </p:cNvPr>
          <p:cNvGrpSpPr/>
          <p:nvPr/>
        </p:nvGrpSpPr>
        <p:grpSpPr>
          <a:xfrm>
            <a:off x="162001" y="2721708"/>
            <a:ext cx="4369273" cy="1079111"/>
            <a:chOff x="262350" y="3509727"/>
            <a:chExt cx="4369273" cy="107911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16C7B8C-1ACD-0741-AAE6-1B661674AA2B}"/>
                </a:ext>
              </a:extLst>
            </p:cNvPr>
            <p:cNvSpPr/>
            <p:nvPr/>
          </p:nvSpPr>
          <p:spPr>
            <a:xfrm>
              <a:off x="262350" y="3509727"/>
              <a:ext cx="436927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Expensive camera-side heuristics</a:t>
              </a:r>
            </a:p>
            <a:p>
              <a:r>
                <a:rPr lang="en-US" sz="2000" dirty="0">
                  <a:solidFill>
                    <a:schemeClr val="bg2">
                      <a:lumMod val="50000"/>
                    </a:schemeClr>
                  </a:solidFill>
                </a:rPr>
                <a:t>e.g., run heavy object detection DNN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40570F-1482-0441-8496-4E57CF08989E}"/>
                </a:ext>
              </a:extLst>
            </p:cNvPr>
            <p:cNvSpPr/>
            <p:nvPr/>
          </p:nvSpPr>
          <p:spPr>
            <a:xfrm>
              <a:off x="558799" y="4127173"/>
              <a:ext cx="36652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</a:rPr>
                <a:t>High camera-side overhead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6DF960CA-5614-1342-87FE-40100DC0E642}"/>
              </a:ext>
            </a:extLst>
          </p:cNvPr>
          <p:cNvSpPr/>
          <p:nvPr/>
        </p:nvSpPr>
        <p:spPr>
          <a:xfrm>
            <a:off x="8194542" y="3235827"/>
            <a:ext cx="302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High end-to-end delay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74EBBE-011F-2648-BF2E-B31A78112FE5}"/>
              </a:ext>
            </a:extLst>
          </p:cNvPr>
          <p:cNvSpPr/>
          <p:nvPr/>
        </p:nvSpPr>
        <p:spPr>
          <a:xfrm>
            <a:off x="6929359" y="2569713"/>
            <a:ext cx="510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 Server-based compression</a:t>
            </a:r>
          </a:p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e.g., DDS(SIGCOMM’20), Edge(MobiCom’20)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7929E778-2124-C748-ACF2-80A0CE9FF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48C-2B0B-A148-B97E-490061EF11A1}" type="slidenum">
              <a:rPr lang="en-US" smtClean="0"/>
              <a:t>9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972B6F-7357-F941-B77F-6A5EA6148D38}"/>
              </a:ext>
            </a:extLst>
          </p:cNvPr>
          <p:cNvSpPr/>
          <p:nvPr/>
        </p:nvSpPr>
        <p:spPr>
          <a:xfrm>
            <a:off x="92" y="5909716"/>
            <a:ext cx="12191995" cy="560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How to achieve these 3 performance objectives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simultaneously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053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31" grpId="0"/>
      <p:bldP spid="33" grpId="0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23535</TotalTime>
  <Words>1640</Words>
  <Application>Microsoft Macintosh PowerPoint</Application>
  <PresentationFormat>Widescreen</PresentationFormat>
  <Paragraphs>277</Paragraphs>
  <Slides>22</Slides>
  <Notes>21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none</vt:lpstr>
      <vt:lpstr>Proxima Nova Lt</vt:lpstr>
      <vt:lpstr>Arial</vt:lpstr>
      <vt:lpstr>Calibri</vt:lpstr>
      <vt:lpstr>Calibri Light</vt:lpstr>
      <vt:lpstr>Cambria Math</vt:lpstr>
      <vt:lpstr>Times</vt:lpstr>
      <vt:lpstr>Office Theme</vt:lpstr>
      <vt:lpstr>AccMPEG: Optimizing Video Encoding for Accurate Video Analytics</vt:lpstr>
      <vt:lpstr>Live videos from cheap cameras need to be analyzed</vt:lpstr>
      <vt:lpstr>Videos need to be streamed to the server for accurate live video analytics</vt:lpstr>
      <vt:lpstr>Key component for live video analytics:  Video compression</vt:lpstr>
      <vt:lpstr>Ideal video compression for live video analytics</vt:lpstr>
      <vt:lpstr>Video compression for video analytics:  Three performance objectives.</vt:lpstr>
      <vt:lpstr>Video compression for video analytics: Three performance objectives.</vt:lpstr>
      <vt:lpstr>Video compression for video analytics: Three performance objectives.</vt:lpstr>
      <vt:lpstr>Previous work: Hard to achieve all three performance objectives</vt:lpstr>
      <vt:lpstr>AccMPEG: accurate camera-side video compression for cheap camera</vt:lpstr>
      <vt:lpstr>What does accurate mean?</vt:lpstr>
      <vt:lpstr>Requirements for running AccMPEG on cheap cameras</vt:lpstr>
      <vt:lpstr>PowerPoint Presentation</vt:lpstr>
      <vt:lpstr>Coarser granularity makes the quality assignment DNN less compute-intensive</vt:lpstr>
      <vt:lpstr>Error tolerance makes the quality assignment DNN cheaper</vt:lpstr>
      <vt:lpstr>Demo: AccMPEG provides huge gain by leveraging video codec properties</vt:lpstr>
      <vt:lpstr>More details in the paper</vt:lpstr>
      <vt:lpstr>Experiment setup</vt:lpstr>
      <vt:lpstr>Better delay-accuracy trade-off</vt:lpstr>
      <vt:lpstr>Low camera-side overhead (measured by camera-side delay)</vt:lpstr>
      <vt:lpstr>Conclusion</vt:lpstr>
      <vt:lpstr>Model training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AccMPEG: optimizing video encoding for accurate video analytics</dc:title>
  <dc:creator>Kuntai Du</dc:creator>
  <cp:lastModifiedBy>Kuntai Du</cp:lastModifiedBy>
  <cp:revision>171</cp:revision>
  <dcterms:created xsi:type="dcterms:W3CDTF">2022-03-07T01:20:10Z</dcterms:created>
  <dcterms:modified xsi:type="dcterms:W3CDTF">2022-08-31T21:18:33Z</dcterms:modified>
</cp:coreProperties>
</file>