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41"/>
  </p:notesMasterIdLst>
  <p:sldIdLst>
    <p:sldId id="256" r:id="rId2"/>
    <p:sldId id="257" r:id="rId3"/>
    <p:sldId id="333" r:id="rId4"/>
    <p:sldId id="336" r:id="rId5"/>
    <p:sldId id="259" r:id="rId6"/>
    <p:sldId id="298" r:id="rId7"/>
    <p:sldId id="322" r:id="rId8"/>
    <p:sldId id="323" r:id="rId9"/>
    <p:sldId id="261" r:id="rId10"/>
    <p:sldId id="262" r:id="rId11"/>
    <p:sldId id="284" r:id="rId12"/>
    <p:sldId id="264" r:id="rId13"/>
    <p:sldId id="265" r:id="rId14"/>
    <p:sldId id="270" r:id="rId15"/>
    <p:sldId id="334" r:id="rId16"/>
    <p:sldId id="328" r:id="rId17"/>
    <p:sldId id="329" r:id="rId18"/>
    <p:sldId id="330" r:id="rId19"/>
    <p:sldId id="331" r:id="rId20"/>
    <p:sldId id="297" r:id="rId21"/>
    <p:sldId id="273" r:id="rId22"/>
    <p:sldId id="275" r:id="rId23"/>
    <p:sldId id="335" r:id="rId24"/>
    <p:sldId id="300" r:id="rId25"/>
    <p:sldId id="303" r:id="rId26"/>
    <p:sldId id="305" r:id="rId27"/>
    <p:sldId id="307" r:id="rId28"/>
    <p:sldId id="309" r:id="rId29"/>
    <p:sldId id="312" r:id="rId30"/>
    <p:sldId id="313" r:id="rId31"/>
    <p:sldId id="320" r:id="rId32"/>
    <p:sldId id="311" r:id="rId33"/>
    <p:sldId id="314" r:id="rId34"/>
    <p:sldId id="317" r:id="rId35"/>
    <p:sldId id="283" r:id="rId36"/>
    <p:sldId id="324" r:id="rId37"/>
    <p:sldId id="327" r:id="rId38"/>
    <p:sldId id="293" r:id="rId39"/>
    <p:sldId id="33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69"/>
    <p:restoredTop sz="77709"/>
  </p:normalViewPr>
  <p:slideViewPr>
    <p:cSldViewPr snapToGrid="0" snapToObjects="1">
      <p:cViewPr>
        <p:scale>
          <a:sx n="74" d="100"/>
          <a:sy n="74" d="100"/>
        </p:scale>
        <p:origin x="176" y="6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258EC-841D-FC4E-B82D-C280FF5340E9}"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8ED3B-526D-1C42-B32B-39D5CB154138}" type="slidenum">
              <a:rPr lang="en-US" smtClean="0"/>
              <a:t>‹#›</a:t>
            </a:fld>
            <a:endParaRPr lang="en-US"/>
          </a:p>
        </p:txBody>
      </p:sp>
    </p:spTree>
    <p:extLst>
      <p:ext uri="{BB962C8B-B14F-4D97-AF65-F5344CB8AC3E}">
        <p14:creationId xmlns:p14="http://schemas.microsoft.com/office/powerpoint/2010/main" val="179121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about my accepted work in this year’s </a:t>
            </a:r>
            <a:r>
              <a:rPr lang="en-US" dirty="0" err="1"/>
              <a:t>MLSys</a:t>
            </a:r>
            <a:r>
              <a:rPr lang="en-US" dirty="0"/>
              <a:t>. The topic is about optimizing the video encoding for accurate video analytics. After this talk, you will learn about a cheap yet efficient video compressor for video analytics </a:t>
            </a:r>
          </a:p>
        </p:txBody>
      </p:sp>
      <p:sp>
        <p:nvSpPr>
          <p:cNvPr id="4" name="Slide Number Placeholder 3"/>
          <p:cNvSpPr>
            <a:spLocks noGrp="1"/>
          </p:cNvSpPr>
          <p:nvPr>
            <p:ph type="sldNum" sz="quarter" idx="5"/>
          </p:nvPr>
        </p:nvSpPr>
        <p:spPr/>
        <p:txBody>
          <a:bodyPr/>
          <a:lstStyle/>
          <a:p>
            <a:fld id="{8A18ED3B-526D-1C42-B32B-39D5CB154138}" type="slidenum">
              <a:rPr lang="en-US" smtClean="0"/>
              <a:t>1</a:t>
            </a:fld>
            <a:endParaRPr lang="en-US"/>
          </a:p>
        </p:txBody>
      </p:sp>
    </p:spTree>
    <p:extLst>
      <p:ext uri="{BB962C8B-B14F-4D97-AF65-F5344CB8AC3E}">
        <p14:creationId xmlns:p14="http://schemas.microsoft.com/office/powerpoint/2010/main" val="339463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type of previous work uses cheap camera-side heuristics to decide how to compress the video</a:t>
            </a:r>
          </a:p>
          <a:p>
            <a:endParaRPr lang="en-US" dirty="0"/>
          </a:p>
          <a:p>
            <a:r>
              <a:rPr lang="en-US" dirty="0"/>
              <a:t>$ Huh, cheap camera-side heuristics suffer from low accuracy. Then **maybe** we can improve the accuracy by using **expensive** heuristics.</a:t>
            </a:r>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10</a:t>
            </a:fld>
            <a:endParaRPr lang="en-US"/>
          </a:p>
        </p:txBody>
      </p:sp>
    </p:spTree>
    <p:extLst>
      <p:ext uri="{BB962C8B-B14F-4D97-AF65-F5344CB8AC3E}">
        <p14:creationId xmlns:p14="http://schemas.microsoft.com/office/powerpoint/2010/main" val="304318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leads us to a second type of previous work that uses expensive camera-side heuristics instead to decide how to compress the video</a:t>
            </a:r>
          </a:p>
          <a:p>
            <a:endParaRPr lang="en-US" dirty="0"/>
          </a:p>
          <a:p>
            <a:r>
              <a:rPr lang="en-US" dirty="0"/>
              <a:t>$ Looks like camera-side heuristics it just doesn’t work. What about asking for server’s help?</a:t>
            </a:r>
          </a:p>
        </p:txBody>
      </p:sp>
      <p:sp>
        <p:nvSpPr>
          <p:cNvPr id="4" name="Slide Number Placeholder 3"/>
          <p:cNvSpPr>
            <a:spLocks noGrp="1"/>
          </p:cNvSpPr>
          <p:nvPr>
            <p:ph type="sldNum" sz="quarter" idx="5"/>
          </p:nvPr>
        </p:nvSpPr>
        <p:spPr/>
        <p:txBody>
          <a:bodyPr/>
          <a:lstStyle/>
          <a:p>
            <a:fld id="{8A18ED3B-526D-1C42-B32B-39D5CB154138}" type="slidenum">
              <a:rPr lang="en-US" smtClean="0"/>
              <a:t>11</a:t>
            </a:fld>
            <a:endParaRPr lang="en-US"/>
          </a:p>
        </p:txBody>
      </p:sp>
    </p:spTree>
    <p:extLst>
      <p:ext uri="{BB962C8B-B14F-4D97-AF65-F5344CB8AC3E}">
        <p14:creationId xmlns:p14="http://schemas.microsoft.com/office/powerpoint/2010/main" val="98115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leads us to the third type of work: use server-side compute to decide how to compress the video. To better visualize the communication between the camera and the server, we draw a timeline figure here.</a:t>
            </a:r>
          </a:p>
          <a:p>
            <a:endParaRPr lang="en-US" dirty="0"/>
          </a:p>
          <a:p>
            <a:r>
              <a:rPr lang="en-US" dirty="0"/>
              <a:t>$ Now let’s summarize the previous work. </a:t>
            </a:r>
          </a:p>
        </p:txBody>
      </p:sp>
      <p:sp>
        <p:nvSpPr>
          <p:cNvPr id="4" name="Slide Number Placeholder 3"/>
          <p:cNvSpPr>
            <a:spLocks noGrp="1"/>
          </p:cNvSpPr>
          <p:nvPr>
            <p:ph type="sldNum" sz="quarter" idx="5"/>
          </p:nvPr>
        </p:nvSpPr>
        <p:spPr/>
        <p:txBody>
          <a:bodyPr/>
          <a:lstStyle/>
          <a:p>
            <a:fld id="{8A18ED3B-526D-1C42-B32B-39D5CB154138}" type="slidenum">
              <a:rPr lang="en-US" smtClean="0"/>
              <a:t>12</a:t>
            </a:fld>
            <a:endParaRPr lang="en-US"/>
          </a:p>
        </p:txBody>
      </p:sp>
    </p:spTree>
    <p:extLst>
      <p:ext uri="{BB962C8B-B14F-4D97-AF65-F5344CB8AC3E}">
        <p14:creationId xmlns:p14="http://schemas.microsoft.com/office/powerpoint/2010/main" val="75546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summarize, it is hard for previous work to achieve three performance objectives.</a:t>
            </a:r>
          </a:p>
          <a:p>
            <a:endParaRPr lang="en-US" dirty="0"/>
          </a:p>
          <a:p>
            <a:r>
              <a:rPr lang="en-US" dirty="0"/>
              <a:t>$ So how should we achieve these three requirements simultaneously? (Pause)</a:t>
            </a:r>
          </a:p>
        </p:txBody>
      </p:sp>
      <p:sp>
        <p:nvSpPr>
          <p:cNvPr id="4" name="Slide Number Placeholder 3"/>
          <p:cNvSpPr>
            <a:spLocks noGrp="1"/>
          </p:cNvSpPr>
          <p:nvPr>
            <p:ph type="sldNum" sz="quarter" idx="5"/>
          </p:nvPr>
        </p:nvSpPr>
        <p:spPr/>
        <p:txBody>
          <a:bodyPr/>
          <a:lstStyle/>
          <a:p>
            <a:fld id="{8A18ED3B-526D-1C42-B32B-39D5CB154138}" type="slidenum">
              <a:rPr lang="en-US" smtClean="0"/>
              <a:t>13</a:t>
            </a:fld>
            <a:endParaRPr lang="en-US"/>
          </a:p>
        </p:txBody>
      </p:sp>
    </p:spTree>
    <p:extLst>
      <p:ext uri="{BB962C8B-B14F-4D97-AF65-F5344CB8AC3E}">
        <p14:creationId xmlns:p14="http://schemas.microsoft.com/office/powerpoint/2010/main" val="25532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present our approach: </a:t>
            </a:r>
            <a:r>
              <a:rPr lang="en-US" dirty="0" err="1"/>
              <a:t>AccMPEG</a:t>
            </a:r>
            <a:r>
              <a:rPr lang="en-US" dirty="0"/>
              <a:t>, which is a near-ideal camera-side video compression algorithm.</a:t>
            </a:r>
          </a:p>
          <a:p>
            <a:endParaRPr lang="en-US" dirty="0"/>
          </a:p>
          <a:p>
            <a:r>
              <a:rPr lang="en-US" dirty="0"/>
              <a:t>$ You may ask wait what? Why do you claim such a simple pipeline near-ideal? You said your cheap camera-side heuristics doesn’t work right?</a:t>
            </a:r>
          </a:p>
        </p:txBody>
      </p:sp>
      <p:sp>
        <p:nvSpPr>
          <p:cNvPr id="4" name="Slide Number Placeholder 3"/>
          <p:cNvSpPr>
            <a:spLocks noGrp="1"/>
          </p:cNvSpPr>
          <p:nvPr>
            <p:ph type="sldNum" sz="quarter" idx="5"/>
          </p:nvPr>
        </p:nvSpPr>
        <p:spPr/>
        <p:txBody>
          <a:bodyPr/>
          <a:lstStyle/>
          <a:p>
            <a:fld id="{8A18ED3B-526D-1C42-B32B-39D5CB154138}" type="slidenum">
              <a:rPr lang="en-US" smtClean="0"/>
              <a:t>14</a:t>
            </a:fld>
            <a:endParaRPr lang="en-US"/>
          </a:p>
        </p:txBody>
      </p:sp>
    </p:spTree>
    <p:extLst>
      <p:ext uri="{BB962C8B-B14F-4D97-AF65-F5344CB8AC3E}">
        <p14:creationId xmlns:p14="http://schemas.microsoft.com/office/powerpoint/2010/main" val="291676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 me explain why. Though the pipeline looks simple, our design </a:t>
            </a:r>
            <a:r>
              <a:rPr lang="en-US" dirty="0" err="1"/>
              <a:t>AccMPEG</a:t>
            </a:r>
            <a:r>
              <a:rPr lang="en-US" dirty="0"/>
              <a:t> does satisfy three performance objectives.</a:t>
            </a:r>
          </a:p>
          <a:p>
            <a:endParaRPr lang="en-US" dirty="0"/>
          </a:p>
          <a:p>
            <a:r>
              <a:rPr lang="en-US" dirty="0"/>
              <a:t>$ So if the cheap quality selector model can estimate Accuracy Gradient pretty well, we can achieve all three performance objectives.</a:t>
            </a:r>
          </a:p>
          <a:p>
            <a:r>
              <a:rPr lang="en-US" dirty="0"/>
              <a:t>But why? Why can such a cheap quality selector learn such a powerful Accuracy Gradient?</a:t>
            </a:r>
          </a:p>
        </p:txBody>
      </p:sp>
      <p:sp>
        <p:nvSpPr>
          <p:cNvPr id="4" name="Slide Number Placeholder 3"/>
          <p:cNvSpPr>
            <a:spLocks noGrp="1"/>
          </p:cNvSpPr>
          <p:nvPr>
            <p:ph type="sldNum" sz="quarter" idx="5"/>
          </p:nvPr>
        </p:nvSpPr>
        <p:spPr/>
        <p:txBody>
          <a:bodyPr/>
          <a:lstStyle/>
          <a:p>
            <a:fld id="{8A18ED3B-526D-1C42-B32B-39D5CB154138}" type="slidenum">
              <a:rPr lang="en-US" smtClean="0"/>
              <a:t>15</a:t>
            </a:fld>
            <a:endParaRPr lang="en-US"/>
          </a:p>
        </p:txBody>
      </p:sp>
    </p:spTree>
    <p:extLst>
      <p:ext uri="{BB962C8B-B14F-4D97-AF65-F5344CB8AC3E}">
        <p14:creationId xmlns:p14="http://schemas.microsoft.com/office/powerpoint/2010/main" val="331484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think about this, let me make an </a:t>
            </a:r>
            <a:r>
              <a:rPr lang="en-US" dirty="0" err="1"/>
              <a:t>anology</a:t>
            </a:r>
            <a:r>
              <a:rPr lang="en-US" dirty="0"/>
              <a:t>. Functionally quality assignment is just like semantic segmentation. Here is an example.</a:t>
            </a:r>
          </a:p>
          <a:p>
            <a:endParaRPr lang="en-US" dirty="0"/>
          </a:p>
          <a:p>
            <a:r>
              <a:rPr lang="en-US" dirty="0"/>
              <a:t>$ Semantic segmentation is known to be pretty expensive. It typically takes hundreds of layers and millions of parameters to do segmentation well. But actually, the quality assignment is MUCH CHEAPER than semantic segmentation due to three reasons.</a:t>
            </a:r>
          </a:p>
        </p:txBody>
      </p:sp>
      <p:sp>
        <p:nvSpPr>
          <p:cNvPr id="4" name="Slide Number Placeholder 3"/>
          <p:cNvSpPr>
            <a:spLocks noGrp="1"/>
          </p:cNvSpPr>
          <p:nvPr>
            <p:ph type="sldNum" sz="quarter" idx="5"/>
          </p:nvPr>
        </p:nvSpPr>
        <p:spPr/>
        <p:txBody>
          <a:bodyPr/>
          <a:lstStyle/>
          <a:p>
            <a:fld id="{8A18ED3B-526D-1C42-B32B-39D5CB154138}" type="slidenum">
              <a:rPr lang="en-US" smtClean="0"/>
              <a:t>16</a:t>
            </a:fld>
            <a:endParaRPr lang="en-US"/>
          </a:p>
        </p:txBody>
      </p:sp>
    </p:spTree>
    <p:extLst>
      <p:ext uri="{BB962C8B-B14F-4D97-AF65-F5344CB8AC3E}">
        <p14:creationId xmlns:p14="http://schemas.microsoft.com/office/powerpoint/2010/main" val="54235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First, quality assignment problem is operating at a coarser granularity than semantic segmentation, which makes the quality assignment cheaper.</a:t>
            </a:r>
          </a:p>
          <a:p>
            <a:r>
              <a:rPr lang="en-US" dirty="0"/>
              <a:t>Let’s see a concrete example</a:t>
            </a:r>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17</a:t>
            </a:fld>
            <a:endParaRPr lang="en-US"/>
          </a:p>
        </p:txBody>
      </p:sp>
    </p:spTree>
    <p:extLst>
      <p:ext uri="{BB962C8B-B14F-4D97-AF65-F5344CB8AC3E}">
        <p14:creationId xmlns:p14="http://schemas.microsoft.com/office/powerpoint/2010/main" val="394310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second reason is that quality assignment is a binary segmentation problem, thus much cheaper than multi-class segmentation problem like semantic segmentation.</a:t>
            </a:r>
          </a:p>
          <a:p>
            <a:r>
              <a:rPr lang="en-US" dirty="0"/>
              <a:t>Here is a visualization on this.</a:t>
            </a:r>
          </a:p>
          <a:p>
            <a:endParaRPr lang="en-US" dirty="0"/>
          </a:p>
          <a:p>
            <a:r>
              <a:rPr lang="en-US" dirty="0"/>
              <a:t>$</a:t>
            </a:r>
          </a:p>
        </p:txBody>
      </p:sp>
      <p:sp>
        <p:nvSpPr>
          <p:cNvPr id="4" name="Slide Number Placeholder 3"/>
          <p:cNvSpPr>
            <a:spLocks noGrp="1"/>
          </p:cNvSpPr>
          <p:nvPr>
            <p:ph type="sldNum" sz="quarter" idx="5"/>
          </p:nvPr>
        </p:nvSpPr>
        <p:spPr/>
        <p:txBody>
          <a:bodyPr/>
          <a:lstStyle/>
          <a:p>
            <a:fld id="{8A18ED3B-526D-1C42-B32B-39D5CB154138}" type="slidenum">
              <a:rPr lang="en-US" smtClean="0"/>
              <a:t>18</a:t>
            </a:fld>
            <a:endParaRPr lang="en-US"/>
          </a:p>
        </p:txBody>
      </p:sp>
    </p:spTree>
    <p:extLst>
      <p:ext uri="{BB962C8B-B14F-4D97-AF65-F5344CB8AC3E}">
        <p14:creationId xmlns:p14="http://schemas.microsoft.com/office/powerpoint/2010/main" val="13978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Third, quality assignment has a much higher error tolerance than semantic segmentation, which means that a cheap model that is not that good for semantic segmentation is already good enough for quality assignment.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Hope that now you see why the quality selector can be so cheap. Now let me show how to actually get such a cheap quality selector</a:t>
            </a:r>
          </a:p>
          <a:p>
            <a:r>
              <a:rPr lang="en-US" dirty="0"/>
              <a:t> (Pause)</a:t>
            </a:r>
          </a:p>
        </p:txBody>
      </p:sp>
      <p:sp>
        <p:nvSpPr>
          <p:cNvPr id="4" name="Slide Number Placeholder 3"/>
          <p:cNvSpPr>
            <a:spLocks noGrp="1"/>
          </p:cNvSpPr>
          <p:nvPr>
            <p:ph type="sldNum" sz="quarter" idx="5"/>
          </p:nvPr>
        </p:nvSpPr>
        <p:spPr/>
        <p:txBody>
          <a:bodyPr/>
          <a:lstStyle/>
          <a:p>
            <a:fld id="{8A18ED3B-526D-1C42-B32B-39D5CB154138}" type="slidenum">
              <a:rPr lang="en-US" smtClean="0"/>
              <a:t>19</a:t>
            </a:fld>
            <a:endParaRPr lang="en-US"/>
          </a:p>
        </p:txBody>
      </p:sp>
    </p:spTree>
    <p:extLst>
      <p:ext uri="{BB962C8B-B14F-4D97-AF65-F5344CB8AC3E}">
        <p14:creationId xmlns:p14="http://schemas.microsoft.com/office/powerpoint/2010/main" val="243413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Nowadays, live video analytics are pervasive in our life.</a:t>
            </a:r>
          </a:p>
          <a:p>
            <a:r>
              <a:rPr lang="en-US" dirty="0"/>
              <a:t>Wild-life camera for animal protection</a:t>
            </a:r>
          </a:p>
          <a:p>
            <a:r>
              <a:rPr lang="en-US" dirty="0"/>
              <a:t>Traffic camera for traffic monitoring and incident detection</a:t>
            </a:r>
          </a:p>
          <a:p>
            <a:r>
              <a:rPr lang="en-US" dirty="0"/>
              <a:t>Drone camera for efficient vehicle counting</a:t>
            </a:r>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2</a:t>
            </a:fld>
            <a:endParaRPr lang="en-US"/>
          </a:p>
        </p:txBody>
      </p:sp>
    </p:spTree>
    <p:extLst>
      <p:ext uri="{BB962C8B-B14F-4D97-AF65-F5344CB8AC3E}">
        <p14:creationId xmlns:p14="http://schemas.microsoft.com/office/powerpoint/2010/main" val="226041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first use a cheap model architecture for a quality selector</a:t>
            </a:r>
          </a:p>
          <a:p>
            <a:endParaRPr lang="en-US" dirty="0"/>
          </a:p>
          <a:p>
            <a:r>
              <a:rPr lang="en-US" dirty="0"/>
              <a:t>^ To conclude, the compute cost of our model is only 12 GFLOPS, 3x cheaper than a cheap 18-layer neural network (ResNet18). We then train the quality selector based on the server-side DNN. </a:t>
            </a:r>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20</a:t>
            </a:fld>
            <a:endParaRPr lang="en-US"/>
          </a:p>
        </p:txBody>
      </p:sp>
    </p:spTree>
    <p:extLst>
      <p:ext uri="{BB962C8B-B14F-4D97-AF65-F5344CB8AC3E}">
        <p14:creationId xmlns:p14="http://schemas.microsoft.com/office/powerpoint/2010/main" val="384910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see a conventional wisdom of training a quality selector. This is a way that is wildly-adopted by computer vision community.</a:t>
            </a:r>
          </a:p>
          <a:p>
            <a:endParaRPr lang="en-US" dirty="0"/>
          </a:p>
          <a:p>
            <a:r>
              <a:rPr lang="en-US" dirty="0"/>
              <a:t>^ Overall, the training time may take several hours.</a:t>
            </a:r>
          </a:p>
          <a:p>
            <a:r>
              <a:rPr lang="en-US" dirty="0"/>
              <a:t>Is it possible to train the quality selector without running server-side DNN? (Pause)</a:t>
            </a:r>
          </a:p>
        </p:txBody>
      </p:sp>
      <p:sp>
        <p:nvSpPr>
          <p:cNvPr id="4" name="Slide Number Placeholder 3"/>
          <p:cNvSpPr>
            <a:spLocks noGrp="1"/>
          </p:cNvSpPr>
          <p:nvPr>
            <p:ph type="sldNum" sz="quarter" idx="5"/>
          </p:nvPr>
        </p:nvSpPr>
        <p:spPr/>
        <p:txBody>
          <a:bodyPr/>
          <a:lstStyle/>
          <a:p>
            <a:fld id="{8A18ED3B-526D-1C42-B32B-39D5CB154138}" type="slidenum">
              <a:rPr lang="en-US" smtClean="0"/>
              <a:t>21</a:t>
            </a:fld>
            <a:endParaRPr lang="en-US"/>
          </a:p>
        </p:txBody>
      </p:sp>
    </p:spTree>
    <p:extLst>
      <p:ext uri="{BB962C8B-B14F-4D97-AF65-F5344CB8AC3E}">
        <p14:creationId xmlns:p14="http://schemas.microsoft.com/office/powerpoint/2010/main" val="216214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answer is to use Accuracy Gradient as the ground truth label to train the quality selector.</a:t>
            </a:r>
          </a:p>
          <a:p>
            <a:endParaRPr lang="en-US" dirty="0"/>
          </a:p>
          <a:p>
            <a:r>
              <a:rPr lang="en-US" dirty="0"/>
              <a:t>^ After this optimization, the training time can be reduced to about one hour. I’d say it is still a big long. Is it possible to further reduce this training overhead?</a:t>
            </a:r>
          </a:p>
        </p:txBody>
      </p:sp>
      <p:sp>
        <p:nvSpPr>
          <p:cNvPr id="4" name="Slide Number Placeholder 3"/>
          <p:cNvSpPr>
            <a:spLocks noGrp="1"/>
          </p:cNvSpPr>
          <p:nvPr>
            <p:ph type="sldNum" sz="quarter" idx="5"/>
          </p:nvPr>
        </p:nvSpPr>
        <p:spPr/>
        <p:txBody>
          <a:bodyPr/>
          <a:lstStyle/>
          <a:p>
            <a:fld id="{8A18ED3B-526D-1C42-B32B-39D5CB154138}" type="slidenum">
              <a:rPr lang="en-US" smtClean="0"/>
              <a:t>22</a:t>
            </a:fld>
            <a:endParaRPr lang="en-US"/>
          </a:p>
        </p:txBody>
      </p:sp>
    </p:spTree>
    <p:extLst>
      <p:ext uri="{BB962C8B-B14F-4D97-AF65-F5344CB8AC3E}">
        <p14:creationId xmlns:p14="http://schemas.microsoft.com/office/powerpoint/2010/main" val="266811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can further speed up the training by doing dataset </a:t>
            </a:r>
            <a:r>
              <a:rPr lang="en-US" dirty="0" err="1"/>
              <a:t>downsampling</a:t>
            </a:r>
            <a:r>
              <a:rPr lang="en-US" dirty="0"/>
              <a:t>.</a:t>
            </a:r>
          </a:p>
          <a:p>
            <a:endParaRPr lang="en-US" dirty="0"/>
          </a:p>
          <a:p>
            <a:r>
              <a:rPr lang="en-US" dirty="0"/>
              <a:t>$ This is the last slides before the experiment result. Is there anything unclear? If not, I’ll introduce the experiment results.</a:t>
            </a:r>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23</a:t>
            </a:fld>
            <a:endParaRPr lang="en-US"/>
          </a:p>
        </p:txBody>
      </p:sp>
    </p:spTree>
    <p:extLst>
      <p:ext uri="{BB962C8B-B14F-4D97-AF65-F5344CB8AC3E}">
        <p14:creationId xmlns:p14="http://schemas.microsoft.com/office/powerpoint/2010/main" val="371938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26</a:t>
            </a:fld>
            <a:endParaRPr lang="en-US"/>
          </a:p>
        </p:txBody>
      </p:sp>
    </p:spTree>
    <p:extLst>
      <p:ext uri="{BB962C8B-B14F-4D97-AF65-F5344CB8AC3E}">
        <p14:creationId xmlns:p14="http://schemas.microsoft.com/office/powerpoint/2010/main" val="284632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28</a:t>
            </a:fld>
            <a:endParaRPr lang="en-US"/>
          </a:p>
        </p:txBody>
      </p:sp>
    </p:spTree>
    <p:extLst>
      <p:ext uri="{BB962C8B-B14F-4D97-AF65-F5344CB8AC3E}">
        <p14:creationId xmlns:p14="http://schemas.microsoft.com/office/powerpoint/2010/main" val="876298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First, let’s talk about what is an ideal video compression for video analytics</a:t>
            </a:r>
          </a:p>
          <a:p>
            <a:endParaRPr lang="en-US" dirty="0"/>
          </a:p>
          <a:p>
            <a:r>
              <a:rPr lang="en-US" dirty="0"/>
              <a:t>^ Now that we know what is ideal compression, what is the system-level objective of ideal video compression?</a:t>
            </a:r>
          </a:p>
        </p:txBody>
      </p:sp>
      <p:sp>
        <p:nvSpPr>
          <p:cNvPr id="4" name="Slide Number Placeholder 3"/>
          <p:cNvSpPr>
            <a:spLocks noGrp="1"/>
          </p:cNvSpPr>
          <p:nvPr>
            <p:ph type="sldNum" sz="quarter" idx="5"/>
          </p:nvPr>
        </p:nvSpPr>
        <p:spPr/>
        <p:txBody>
          <a:bodyPr/>
          <a:lstStyle/>
          <a:p>
            <a:fld id="{8A18ED3B-526D-1C42-B32B-39D5CB154138}" type="slidenum">
              <a:rPr lang="en-US" smtClean="0"/>
              <a:t>35</a:t>
            </a:fld>
            <a:endParaRPr lang="en-US"/>
          </a:p>
        </p:txBody>
      </p:sp>
    </p:spTree>
    <p:extLst>
      <p:ext uri="{BB962C8B-B14F-4D97-AF65-F5344CB8AC3E}">
        <p14:creationId xmlns:p14="http://schemas.microsoft.com/office/powerpoint/2010/main" val="251904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introduce two properties for the quality selector.</a:t>
            </a:r>
          </a:p>
          <a:p>
            <a:endParaRPr lang="en-US" dirty="0"/>
          </a:p>
          <a:p>
            <a:r>
              <a:rPr lang="en-US" dirty="0"/>
              <a:t>^ With these two properties, we can achieve all three system-level performance objectives.</a:t>
            </a:r>
          </a:p>
        </p:txBody>
      </p:sp>
      <p:sp>
        <p:nvSpPr>
          <p:cNvPr id="4" name="Slide Number Placeholder 3"/>
          <p:cNvSpPr>
            <a:spLocks noGrp="1"/>
          </p:cNvSpPr>
          <p:nvPr>
            <p:ph type="sldNum" sz="quarter" idx="5"/>
          </p:nvPr>
        </p:nvSpPr>
        <p:spPr/>
        <p:txBody>
          <a:bodyPr/>
          <a:lstStyle/>
          <a:p>
            <a:fld id="{8A18ED3B-526D-1C42-B32B-39D5CB154138}" type="slidenum">
              <a:rPr lang="en-US" smtClean="0"/>
              <a:t>36</a:t>
            </a:fld>
            <a:endParaRPr lang="en-US"/>
          </a:p>
        </p:txBody>
      </p:sp>
    </p:spTree>
    <p:extLst>
      <p:ext uri="{BB962C8B-B14F-4D97-AF65-F5344CB8AC3E}">
        <p14:creationId xmlns:p14="http://schemas.microsoft.com/office/powerpoint/2010/main" val="395257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 me explain why is that.</a:t>
            </a:r>
          </a:p>
          <a:p>
            <a:endParaRPr lang="en-US" dirty="0"/>
          </a:p>
          <a:p>
            <a:r>
              <a:rPr lang="en-US" dirty="0"/>
              <a:t>^ OK, now we know that these two properties can help us hit three performance objectives, how should we realize these properties? </a:t>
            </a:r>
          </a:p>
        </p:txBody>
      </p:sp>
      <p:sp>
        <p:nvSpPr>
          <p:cNvPr id="4" name="Slide Number Placeholder 3"/>
          <p:cNvSpPr>
            <a:spLocks noGrp="1"/>
          </p:cNvSpPr>
          <p:nvPr>
            <p:ph type="sldNum" sz="quarter" idx="5"/>
          </p:nvPr>
        </p:nvSpPr>
        <p:spPr/>
        <p:txBody>
          <a:bodyPr/>
          <a:lstStyle/>
          <a:p>
            <a:fld id="{8A18ED3B-526D-1C42-B32B-39D5CB154138}" type="slidenum">
              <a:rPr lang="en-US" smtClean="0"/>
              <a:t>37</a:t>
            </a:fld>
            <a:endParaRPr lang="en-US"/>
          </a:p>
        </p:txBody>
      </p:sp>
    </p:spTree>
    <p:extLst>
      <p:ext uri="{BB962C8B-B14F-4D97-AF65-F5344CB8AC3E}">
        <p14:creationId xmlns:p14="http://schemas.microsoft.com/office/powerpoint/2010/main" val="1592886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answer is to achieve near-ideal compression by training the quality selector through Accuracy Gradient. Let’s define Accuracy Gradient first.</a:t>
            </a:r>
          </a:p>
          <a:p>
            <a:endParaRPr lang="en-US" dirty="0"/>
          </a:p>
          <a:p>
            <a:r>
              <a:rPr lang="en-US" dirty="0"/>
              <a:t>$ Now we know the definition of Accuracy Gradient. But why is it so good that enables near-ideal compression?</a:t>
            </a:r>
          </a:p>
        </p:txBody>
      </p:sp>
      <p:sp>
        <p:nvSpPr>
          <p:cNvPr id="4" name="Slide Number Placeholder 3"/>
          <p:cNvSpPr>
            <a:spLocks noGrp="1"/>
          </p:cNvSpPr>
          <p:nvPr>
            <p:ph type="sldNum" sz="quarter" idx="5"/>
          </p:nvPr>
        </p:nvSpPr>
        <p:spPr/>
        <p:txBody>
          <a:bodyPr/>
          <a:lstStyle/>
          <a:p>
            <a:fld id="{8A18ED3B-526D-1C42-B32B-39D5CB154138}" type="slidenum">
              <a:rPr lang="en-US" smtClean="0"/>
              <a:t>38</a:t>
            </a:fld>
            <a:endParaRPr lang="en-US"/>
          </a:p>
        </p:txBody>
      </p:sp>
    </p:spTree>
    <p:extLst>
      <p:ext uri="{BB962C8B-B14F-4D97-AF65-F5344CB8AC3E}">
        <p14:creationId xmlns:p14="http://schemas.microsoft.com/office/powerpoint/2010/main" val="378741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live analytics scenario, the video need to be streamed to the server for accurate analytics.</a:t>
            </a:r>
          </a:p>
          <a:p>
            <a:r>
              <a:rPr lang="en-US" dirty="0"/>
              <a:t>Note that this is a bit uncommon requirement that is pretty</a:t>
            </a:r>
            <a:r>
              <a:rPr lang="zh-CN" altLang="en-US" dirty="0"/>
              <a:t> </a:t>
            </a:r>
            <a:r>
              <a:rPr lang="en-US" dirty="0"/>
              <a:t>unique to live video analytics. In some other settings, like video analytic database for example, the videos are already at the server and ready for analytics. </a:t>
            </a:r>
          </a:p>
          <a:p>
            <a:r>
              <a:rPr lang="en-US" dirty="0"/>
              <a:t>So we don’t need to stream the video to the server </a:t>
            </a:r>
            <a:r>
              <a:rPr lang="en-US" dirty="0" err="1"/>
              <a:t>cuz</a:t>
            </a:r>
            <a:r>
              <a:rPr lang="en-US" dirty="0"/>
              <a:t> it’s already there.</a:t>
            </a:r>
          </a:p>
          <a:p>
            <a:r>
              <a:rPr lang="en-US" dirty="0"/>
              <a:t>Let me explain why we need to stream the video to the server in our case.</a:t>
            </a:r>
          </a:p>
          <a:p>
            <a:endParaRPr lang="en-US" dirty="0"/>
          </a:p>
          <a:p>
            <a:r>
              <a:rPr lang="en-US" dirty="0"/>
              <a:t>(Start to look at the figure)</a:t>
            </a:r>
          </a:p>
          <a:p>
            <a:endParaRPr lang="en-US" dirty="0"/>
          </a:p>
          <a:p>
            <a:r>
              <a:rPr lang="en-US" dirty="0"/>
              <a:t>$ (Click to next slides)</a:t>
            </a:r>
          </a:p>
          <a:p>
            <a:endParaRPr lang="en-US" dirty="0"/>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3</a:t>
            </a:fld>
            <a:endParaRPr lang="en-US"/>
          </a:p>
        </p:txBody>
      </p:sp>
    </p:spTree>
    <p:extLst>
      <p:ext uri="{BB962C8B-B14F-4D97-AF65-F5344CB8AC3E}">
        <p14:creationId xmlns:p14="http://schemas.microsoft.com/office/powerpoint/2010/main" val="148954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that we need to stream the video to the server, the key component for live video analytics is therefore a video compression algorithm. This is because the network connection between the camera and the server-side DNN is typically bandwidth-constrained and cannot afford to stream the uncompressed video.</a:t>
            </a:r>
          </a:p>
          <a:p>
            <a:endParaRPr lang="en-US" dirty="0"/>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4</a:t>
            </a:fld>
            <a:endParaRPr lang="en-US"/>
          </a:p>
        </p:txBody>
      </p:sp>
    </p:spTree>
    <p:extLst>
      <p:ext uri="{BB962C8B-B14F-4D97-AF65-F5344CB8AC3E}">
        <p14:creationId xmlns:p14="http://schemas.microsoft.com/office/powerpoint/2010/main" val="324976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because traditional video codecs care about the  **visual quality,**  but video compression for video analytics cares about **inference accuracy**.</a:t>
            </a:r>
          </a:p>
          <a:p>
            <a:endParaRPr lang="en-US" dirty="0"/>
          </a:p>
          <a:p>
            <a:r>
              <a:rPr lang="en-US" dirty="0"/>
              <a:t>$ You may wonder, OK I know that they care about different metrics, but why does that difference matter?</a:t>
            </a:r>
          </a:p>
        </p:txBody>
      </p:sp>
      <p:sp>
        <p:nvSpPr>
          <p:cNvPr id="4" name="Slide Number Placeholder 3"/>
          <p:cNvSpPr>
            <a:spLocks noGrp="1"/>
          </p:cNvSpPr>
          <p:nvPr>
            <p:ph type="sldNum" sz="quarter" idx="5"/>
          </p:nvPr>
        </p:nvSpPr>
        <p:spPr/>
        <p:txBody>
          <a:bodyPr/>
          <a:lstStyle/>
          <a:p>
            <a:fld id="{8A18ED3B-526D-1C42-B32B-39D5CB154138}" type="slidenum">
              <a:rPr lang="en-US" smtClean="0"/>
              <a:t>5</a:t>
            </a:fld>
            <a:endParaRPr lang="en-US"/>
          </a:p>
        </p:txBody>
      </p:sp>
    </p:spTree>
    <p:extLst>
      <p:ext uri="{BB962C8B-B14F-4D97-AF65-F5344CB8AC3E}">
        <p14:creationId xmlns:p14="http://schemas.microsoft.com/office/powerpoint/2010/main" val="14811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matters a lot because inference accuracy allows us to compress the video **very aggressively**</a:t>
            </a:r>
          </a:p>
          <a:p>
            <a:endParaRPr lang="en-US" dirty="0"/>
          </a:p>
          <a:p>
            <a:r>
              <a:rPr lang="en-US" dirty="0"/>
              <a:t>$ Given such a high potential for improvement, let’s **design** an **ideal** video compression that can fully realize this potential.</a:t>
            </a:r>
          </a:p>
        </p:txBody>
      </p:sp>
      <p:sp>
        <p:nvSpPr>
          <p:cNvPr id="4" name="Slide Number Placeholder 3"/>
          <p:cNvSpPr>
            <a:spLocks noGrp="1"/>
          </p:cNvSpPr>
          <p:nvPr>
            <p:ph type="sldNum" sz="quarter" idx="5"/>
          </p:nvPr>
        </p:nvSpPr>
        <p:spPr/>
        <p:txBody>
          <a:bodyPr/>
          <a:lstStyle/>
          <a:p>
            <a:fld id="{8A18ED3B-526D-1C42-B32B-39D5CB154138}" type="slidenum">
              <a:rPr lang="en-US" smtClean="0"/>
              <a:t>6</a:t>
            </a:fld>
            <a:endParaRPr lang="en-US"/>
          </a:p>
        </p:txBody>
      </p:sp>
    </p:spTree>
    <p:extLst>
      <p:ext uri="{BB962C8B-B14F-4D97-AF65-F5344CB8AC3E}">
        <p14:creationId xmlns:p14="http://schemas.microsoft.com/office/powerpoint/2010/main" val="355192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design an idea video compression for video analytics, we find three system-level performance objectives is really crucial</a:t>
            </a:r>
          </a:p>
          <a:p>
            <a:endParaRPr lang="en-US" dirty="0"/>
          </a:p>
          <a:p>
            <a:endParaRPr lang="en-US" dirty="0"/>
          </a:p>
        </p:txBody>
      </p:sp>
      <p:sp>
        <p:nvSpPr>
          <p:cNvPr id="4" name="Slide Number Placeholder 3"/>
          <p:cNvSpPr>
            <a:spLocks noGrp="1"/>
          </p:cNvSpPr>
          <p:nvPr>
            <p:ph type="sldNum" sz="quarter" idx="5"/>
          </p:nvPr>
        </p:nvSpPr>
        <p:spPr/>
        <p:txBody>
          <a:bodyPr/>
          <a:lstStyle/>
          <a:p>
            <a:fld id="{8A18ED3B-526D-1C42-B32B-39D5CB154138}" type="slidenum">
              <a:rPr lang="en-US" smtClean="0"/>
              <a:t>7</a:t>
            </a:fld>
            <a:endParaRPr lang="en-US"/>
          </a:p>
        </p:txBody>
      </p:sp>
    </p:spTree>
    <p:extLst>
      <p:ext uri="{BB962C8B-B14F-4D97-AF65-F5344CB8AC3E}">
        <p14:creationId xmlns:p14="http://schemas.microsoft.com/office/powerpoint/2010/main" val="400527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However, we found that **none** of the previous work achieves all of the system-level objectives simultaneously! Why is it so difficult? (Pause)</a:t>
            </a:r>
          </a:p>
        </p:txBody>
      </p:sp>
      <p:sp>
        <p:nvSpPr>
          <p:cNvPr id="4" name="Slide Number Placeholder 3"/>
          <p:cNvSpPr>
            <a:spLocks noGrp="1"/>
          </p:cNvSpPr>
          <p:nvPr>
            <p:ph type="sldNum" sz="quarter" idx="5"/>
          </p:nvPr>
        </p:nvSpPr>
        <p:spPr/>
        <p:txBody>
          <a:bodyPr/>
          <a:lstStyle/>
          <a:p>
            <a:fld id="{8A18ED3B-526D-1C42-B32B-39D5CB154138}" type="slidenum">
              <a:rPr lang="en-US" smtClean="0"/>
              <a:t>8</a:t>
            </a:fld>
            <a:endParaRPr lang="en-US"/>
          </a:p>
        </p:txBody>
      </p:sp>
    </p:spTree>
    <p:extLst>
      <p:ext uri="{BB962C8B-B14F-4D97-AF65-F5344CB8AC3E}">
        <p14:creationId xmlns:p14="http://schemas.microsoft.com/office/powerpoint/2010/main" val="275102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difficulty behind this ideal video compression is a functionality placement problem. Concretely, it’s really hard to decide **where** should we determine how the video should be compressed. </a:t>
            </a:r>
          </a:p>
          <a:p>
            <a:endParaRPr lang="en-US" dirty="0"/>
          </a:p>
          <a:p>
            <a:endParaRPr lang="en-US" dirty="0"/>
          </a:p>
          <a:p>
            <a:endParaRPr lang="en-US" dirty="0"/>
          </a:p>
          <a:p>
            <a:r>
              <a:rPr lang="en-US" dirty="0"/>
              <a:t>^ If we compress the video by the camera, we need to guess what the server-side DNN need with such limited compute on the camera. If we ask for the server’s help, we need to go through the bandwidth-constrained network multiple times to talk to the server. Ah, it’s really difficult to choose. Let’s see some example designs from previous work.</a:t>
            </a:r>
          </a:p>
        </p:txBody>
      </p:sp>
      <p:sp>
        <p:nvSpPr>
          <p:cNvPr id="4" name="Slide Number Placeholder 3"/>
          <p:cNvSpPr>
            <a:spLocks noGrp="1"/>
          </p:cNvSpPr>
          <p:nvPr>
            <p:ph type="sldNum" sz="quarter" idx="5"/>
          </p:nvPr>
        </p:nvSpPr>
        <p:spPr/>
        <p:txBody>
          <a:bodyPr/>
          <a:lstStyle/>
          <a:p>
            <a:fld id="{8A18ED3B-526D-1C42-B32B-39D5CB154138}" type="slidenum">
              <a:rPr lang="en-US" smtClean="0"/>
              <a:t>9</a:t>
            </a:fld>
            <a:endParaRPr lang="en-US"/>
          </a:p>
        </p:txBody>
      </p:sp>
    </p:spTree>
    <p:extLst>
      <p:ext uri="{BB962C8B-B14F-4D97-AF65-F5344CB8AC3E}">
        <p14:creationId xmlns:p14="http://schemas.microsoft.com/office/powerpoint/2010/main" val="136051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6093-BF24-B54D-92CC-CE64B2EF1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6A763-5B15-C24E-9CF6-896D97A7F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8BC5DE-A11A-254C-809F-325DBD6D7BA9}"/>
              </a:ext>
            </a:extLst>
          </p:cNvPr>
          <p:cNvSpPr>
            <a:spLocks noGrp="1"/>
          </p:cNvSpPr>
          <p:nvPr>
            <p:ph type="dt" sz="half" idx="10"/>
          </p:nvPr>
        </p:nvSpPr>
        <p:spPr/>
        <p:txBody>
          <a:bodyPr/>
          <a:lstStyle/>
          <a:p>
            <a:fld id="{A0AD12F3-5C8A-1E47-80DA-D0164A9FFD74}" type="datetime1">
              <a:rPr lang="en-US" smtClean="0"/>
              <a:t>3/8/22</a:t>
            </a:fld>
            <a:endParaRPr lang="en-US"/>
          </a:p>
        </p:txBody>
      </p:sp>
      <p:sp>
        <p:nvSpPr>
          <p:cNvPr id="5" name="Footer Placeholder 4">
            <a:extLst>
              <a:ext uri="{FF2B5EF4-FFF2-40B4-BE49-F238E27FC236}">
                <a16:creationId xmlns:a16="http://schemas.microsoft.com/office/drawing/2014/main" id="{B957250C-3A1B-AD48-8D81-678887B1C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588C3-2BF2-6047-B00B-686F8FF6FBF9}"/>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27046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D83D-6DFA-484B-8D83-32EA9E6D70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906FD-7505-7A4D-B459-826AFD71A5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2DC58-4C0F-FA4D-8587-1F26CF1BEB1B}"/>
              </a:ext>
            </a:extLst>
          </p:cNvPr>
          <p:cNvSpPr>
            <a:spLocks noGrp="1"/>
          </p:cNvSpPr>
          <p:nvPr>
            <p:ph type="dt" sz="half" idx="10"/>
          </p:nvPr>
        </p:nvSpPr>
        <p:spPr/>
        <p:txBody>
          <a:bodyPr/>
          <a:lstStyle/>
          <a:p>
            <a:fld id="{669DDEB5-CD71-2342-9DE4-1958CEC70C12}" type="datetime1">
              <a:rPr lang="en-US" smtClean="0"/>
              <a:t>3/8/22</a:t>
            </a:fld>
            <a:endParaRPr lang="en-US"/>
          </a:p>
        </p:txBody>
      </p:sp>
      <p:sp>
        <p:nvSpPr>
          <p:cNvPr id="5" name="Footer Placeholder 4">
            <a:extLst>
              <a:ext uri="{FF2B5EF4-FFF2-40B4-BE49-F238E27FC236}">
                <a16:creationId xmlns:a16="http://schemas.microsoft.com/office/drawing/2014/main" id="{CF4055A2-4099-7A47-ADED-14190D004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63DB5-32D4-2845-B1DD-4577B8A37F2E}"/>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63793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93382-1206-254F-875E-72FABEEAD3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6DDFE-4B8C-A54C-B11B-9937603C3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7C9E-1892-D84A-B650-84C261D484AF}"/>
              </a:ext>
            </a:extLst>
          </p:cNvPr>
          <p:cNvSpPr>
            <a:spLocks noGrp="1"/>
          </p:cNvSpPr>
          <p:nvPr>
            <p:ph type="dt" sz="half" idx="10"/>
          </p:nvPr>
        </p:nvSpPr>
        <p:spPr/>
        <p:txBody>
          <a:bodyPr/>
          <a:lstStyle/>
          <a:p>
            <a:fld id="{E6748831-8809-9647-9567-D2BBB8A12458}" type="datetime1">
              <a:rPr lang="en-US" smtClean="0"/>
              <a:t>3/8/22</a:t>
            </a:fld>
            <a:endParaRPr lang="en-US"/>
          </a:p>
        </p:txBody>
      </p:sp>
      <p:sp>
        <p:nvSpPr>
          <p:cNvPr id="5" name="Footer Placeholder 4">
            <a:extLst>
              <a:ext uri="{FF2B5EF4-FFF2-40B4-BE49-F238E27FC236}">
                <a16:creationId xmlns:a16="http://schemas.microsoft.com/office/drawing/2014/main" id="{DB265843-4281-6244-BCA7-D3650D479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F90BD-4B0A-544F-9F85-AD909A20E310}"/>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136103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2D15-55B2-D441-8F4B-305F5CD7B007}"/>
              </a:ext>
            </a:extLst>
          </p:cNvPr>
          <p:cNvSpPr>
            <a:spLocks noGrp="1"/>
          </p:cNvSpPr>
          <p:nvPr>
            <p:ph type="title"/>
          </p:nvPr>
        </p:nvSpPr>
        <p:spPr>
          <a:xfrm>
            <a:off x="341376" y="164559"/>
            <a:ext cx="11448288" cy="920529"/>
          </a:xfrm>
        </p:spPr>
        <p:txBody>
          <a:bodyPr/>
          <a:lstStyle>
            <a:lvl1pPr>
              <a:defRPr>
                <a:solidFill>
                  <a:schemeClr val="accent6">
                    <a:lumMod val="75000"/>
                  </a:schemeClr>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9FC170-4768-954A-B426-464079221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67D0B-9236-4648-9870-D1B3650C5111}"/>
              </a:ext>
            </a:extLst>
          </p:cNvPr>
          <p:cNvSpPr>
            <a:spLocks noGrp="1"/>
          </p:cNvSpPr>
          <p:nvPr>
            <p:ph type="dt" sz="half" idx="10"/>
          </p:nvPr>
        </p:nvSpPr>
        <p:spPr/>
        <p:txBody>
          <a:bodyPr/>
          <a:lstStyle/>
          <a:p>
            <a:fld id="{60D8D1DD-55A3-004C-AC2D-730A262BC6E2}" type="datetime1">
              <a:rPr lang="en-US" smtClean="0"/>
              <a:t>3/8/22</a:t>
            </a:fld>
            <a:endParaRPr lang="en-US"/>
          </a:p>
        </p:txBody>
      </p:sp>
      <p:sp>
        <p:nvSpPr>
          <p:cNvPr id="5" name="Footer Placeholder 4">
            <a:extLst>
              <a:ext uri="{FF2B5EF4-FFF2-40B4-BE49-F238E27FC236}">
                <a16:creationId xmlns:a16="http://schemas.microsoft.com/office/drawing/2014/main" id="{060A3CDB-6067-6440-AE1A-03B06E17A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69B29-76E0-AA4B-B20A-18A666E2B7C9}"/>
              </a:ext>
            </a:extLst>
          </p:cNvPr>
          <p:cNvSpPr>
            <a:spLocks noGrp="1"/>
          </p:cNvSpPr>
          <p:nvPr>
            <p:ph type="sldNum" sz="quarter" idx="12"/>
          </p:nvPr>
        </p:nvSpPr>
        <p:spPr>
          <a:xfrm>
            <a:off x="9448800" y="6492875"/>
            <a:ext cx="2743200" cy="365125"/>
          </a:xfrm>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354808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7B50-0A77-4244-9C8A-90D30E23C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897D8-06B1-874F-82CF-D8F82AEF5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49BA7-0268-5844-96A9-D6D8D5CC29F5}"/>
              </a:ext>
            </a:extLst>
          </p:cNvPr>
          <p:cNvSpPr>
            <a:spLocks noGrp="1"/>
          </p:cNvSpPr>
          <p:nvPr>
            <p:ph type="dt" sz="half" idx="10"/>
          </p:nvPr>
        </p:nvSpPr>
        <p:spPr/>
        <p:txBody>
          <a:bodyPr/>
          <a:lstStyle/>
          <a:p>
            <a:fld id="{ABCDFADE-A07D-384A-90AC-37F7AB7ED9D6}" type="datetime1">
              <a:rPr lang="en-US" smtClean="0"/>
              <a:t>3/8/22</a:t>
            </a:fld>
            <a:endParaRPr lang="en-US"/>
          </a:p>
        </p:txBody>
      </p:sp>
      <p:sp>
        <p:nvSpPr>
          <p:cNvPr id="5" name="Footer Placeholder 4">
            <a:extLst>
              <a:ext uri="{FF2B5EF4-FFF2-40B4-BE49-F238E27FC236}">
                <a16:creationId xmlns:a16="http://schemas.microsoft.com/office/drawing/2014/main" id="{783808B3-96B3-B045-A71F-8E041220F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93658-D13D-F84C-90F4-CC595759CA75}"/>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129860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2EBF-726A-614C-B5FA-34481A70B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D4BB4-D090-5044-9498-7F8B001827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D18D59-9760-474B-8A81-423BF8769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F79E8-3C4B-D246-9175-B6B19A7E1DB0}"/>
              </a:ext>
            </a:extLst>
          </p:cNvPr>
          <p:cNvSpPr>
            <a:spLocks noGrp="1"/>
          </p:cNvSpPr>
          <p:nvPr>
            <p:ph type="dt" sz="half" idx="10"/>
          </p:nvPr>
        </p:nvSpPr>
        <p:spPr/>
        <p:txBody>
          <a:bodyPr/>
          <a:lstStyle/>
          <a:p>
            <a:fld id="{37A8A8B2-F0C0-5642-A169-35993477EFF3}" type="datetime1">
              <a:rPr lang="en-US" smtClean="0"/>
              <a:t>3/8/22</a:t>
            </a:fld>
            <a:endParaRPr lang="en-US"/>
          </a:p>
        </p:txBody>
      </p:sp>
      <p:sp>
        <p:nvSpPr>
          <p:cNvPr id="6" name="Footer Placeholder 5">
            <a:extLst>
              <a:ext uri="{FF2B5EF4-FFF2-40B4-BE49-F238E27FC236}">
                <a16:creationId xmlns:a16="http://schemas.microsoft.com/office/drawing/2014/main" id="{A9053D4C-B6F2-CC46-8232-76DE0D052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F6A46-7F9D-AB42-82B6-193D31F21027}"/>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289167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047C-517F-8A42-84A6-3C222C735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7F350-51E1-DC41-85D4-28006C9E1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2CA5F-19FF-6E47-B8A3-1BBDD1536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069FA-1D6E-0C42-817B-48C7C15FC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B4E15-1362-CE4B-9EAC-D2B8AD7C8D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253E3D-F497-564B-A5E0-AE0120E19D57}"/>
              </a:ext>
            </a:extLst>
          </p:cNvPr>
          <p:cNvSpPr>
            <a:spLocks noGrp="1"/>
          </p:cNvSpPr>
          <p:nvPr>
            <p:ph type="dt" sz="half" idx="10"/>
          </p:nvPr>
        </p:nvSpPr>
        <p:spPr/>
        <p:txBody>
          <a:bodyPr/>
          <a:lstStyle/>
          <a:p>
            <a:fld id="{158B7F14-3CDC-1E46-9C03-CB6C8132A152}" type="datetime1">
              <a:rPr lang="en-US" smtClean="0"/>
              <a:t>3/8/22</a:t>
            </a:fld>
            <a:endParaRPr lang="en-US"/>
          </a:p>
        </p:txBody>
      </p:sp>
      <p:sp>
        <p:nvSpPr>
          <p:cNvPr id="8" name="Footer Placeholder 7">
            <a:extLst>
              <a:ext uri="{FF2B5EF4-FFF2-40B4-BE49-F238E27FC236}">
                <a16:creationId xmlns:a16="http://schemas.microsoft.com/office/drawing/2014/main" id="{39D2575F-F581-EB46-A87B-E7E365451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8AC910-051B-1144-AC0C-5AF2895FEBE9}"/>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55230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B04B-1B1E-E142-9B0D-259C8B1B8E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D90EA6-1F76-064B-BD06-E30C8B833317}"/>
              </a:ext>
            </a:extLst>
          </p:cNvPr>
          <p:cNvSpPr>
            <a:spLocks noGrp="1"/>
          </p:cNvSpPr>
          <p:nvPr>
            <p:ph type="dt" sz="half" idx="10"/>
          </p:nvPr>
        </p:nvSpPr>
        <p:spPr/>
        <p:txBody>
          <a:bodyPr/>
          <a:lstStyle/>
          <a:p>
            <a:fld id="{024BC315-A7D1-C547-8774-F4ECACE4A32E}" type="datetime1">
              <a:rPr lang="en-US" smtClean="0"/>
              <a:t>3/8/22</a:t>
            </a:fld>
            <a:endParaRPr lang="en-US"/>
          </a:p>
        </p:txBody>
      </p:sp>
      <p:sp>
        <p:nvSpPr>
          <p:cNvPr id="4" name="Footer Placeholder 3">
            <a:extLst>
              <a:ext uri="{FF2B5EF4-FFF2-40B4-BE49-F238E27FC236}">
                <a16:creationId xmlns:a16="http://schemas.microsoft.com/office/drawing/2014/main" id="{9738ACD6-D924-364D-B473-C613D16D5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1EC33B-1BAC-CA46-A7D3-EFCE76F40AD2}"/>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422273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10775-8DB4-7846-9DE8-AC2501E2C844}"/>
              </a:ext>
            </a:extLst>
          </p:cNvPr>
          <p:cNvSpPr>
            <a:spLocks noGrp="1"/>
          </p:cNvSpPr>
          <p:nvPr>
            <p:ph type="dt" sz="half" idx="10"/>
          </p:nvPr>
        </p:nvSpPr>
        <p:spPr/>
        <p:txBody>
          <a:bodyPr/>
          <a:lstStyle/>
          <a:p>
            <a:fld id="{05625D1D-AF27-5341-8BBE-E9165FF7D7F9}" type="datetime1">
              <a:rPr lang="en-US" smtClean="0"/>
              <a:t>3/8/22</a:t>
            </a:fld>
            <a:endParaRPr lang="en-US"/>
          </a:p>
        </p:txBody>
      </p:sp>
      <p:sp>
        <p:nvSpPr>
          <p:cNvPr id="3" name="Footer Placeholder 2">
            <a:extLst>
              <a:ext uri="{FF2B5EF4-FFF2-40B4-BE49-F238E27FC236}">
                <a16:creationId xmlns:a16="http://schemas.microsoft.com/office/drawing/2014/main" id="{3635AD72-C732-C24C-90EE-4BFB0B471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14C04-D61F-8040-B16A-E2795450FAD4}"/>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223622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409B-B59C-6744-B81E-DBF45D6C8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A6857-6D1B-9D49-8258-E493B1269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05F18-31FE-044F-9326-FB88A18C6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AF1F-C037-F54E-A881-205C28643BDD}"/>
              </a:ext>
            </a:extLst>
          </p:cNvPr>
          <p:cNvSpPr>
            <a:spLocks noGrp="1"/>
          </p:cNvSpPr>
          <p:nvPr>
            <p:ph type="dt" sz="half" idx="10"/>
          </p:nvPr>
        </p:nvSpPr>
        <p:spPr/>
        <p:txBody>
          <a:bodyPr/>
          <a:lstStyle/>
          <a:p>
            <a:fld id="{8F12ACE2-1DFE-C547-AD58-A2BA5FAA07C8}" type="datetime1">
              <a:rPr lang="en-US" smtClean="0"/>
              <a:t>3/8/22</a:t>
            </a:fld>
            <a:endParaRPr lang="en-US"/>
          </a:p>
        </p:txBody>
      </p:sp>
      <p:sp>
        <p:nvSpPr>
          <p:cNvPr id="6" name="Footer Placeholder 5">
            <a:extLst>
              <a:ext uri="{FF2B5EF4-FFF2-40B4-BE49-F238E27FC236}">
                <a16:creationId xmlns:a16="http://schemas.microsoft.com/office/drawing/2014/main" id="{BADFDB93-7E9A-1641-9F37-C97FC1753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D6B31-D165-444C-8502-0F9313750EB2}"/>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4203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0531-A439-7144-80C8-84F0847A6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9DAE42-5DB0-F549-A2BE-224F36A5D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7784F1-73FB-D447-92BE-E146AC53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75A01-E52D-2A4D-99E9-D9912A3475C4}"/>
              </a:ext>
            </a:extLst>
          </p:cNvPr>
          <p:cNvSpPr>
            <a:spLocks noGrp="1"/>
          </p:cNvSpPr>
          <p:nvPr>
            <p:ph type="dt" sz="half" idx="10"/>
          </p:nvPr>
        </p:nvSpPr>
        <p:spPr/>
        <p:txBody>
          <a:bodyPr/>
          <a:lstStyle/>
          <a:p>
            <a:fld id="{CEEF9CEA-FAD1-7045-9D18-E1BB6A723F80}" type="datetime1">
              <a:rPr lang="en-US" smtClean="0"/>
              <a:t>3/8/22</a:t>
            </a:fld>
            <a:endParaRPr lang="en-US"/>
          </a:p>
        </p:txBody>
      </p:sp>
      <p:sp>
        <p:nvSpPr>
          <p:cNvPr id="6" name="Footer Placeholder 5">
            <a:extLst>
              <a:ext uri="{FF2B5EF4-FFF2-40B4-BE49-F238E27FC236}">
                <a16:creationId xmlns:a16="http://schemas.microsoft.com/office/drawing/2014/main" id="{6252BC57-2389-D049-ACC9-604ECA5406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C7D927-EA6E-DA45-A9D5-AFA128B4298A}"/>
              </a:ext>
            </a:extLst>
          </p:cNvPr>
          <p:cNvSpPr>
            <a:spLocks noGrp="1"/>
          </p:cNvSpPr>
          <p:nvPr>
            <p:ph type="sldNum" sz="quarter" idx="12"/>
          </p:nvPr>
        </p:nvSpPr>
        <p:spPr/>
        <p:txBody>
          <a:bodyPr/>
          <a:lstStyle/>
          <a:p>
            <a:fld id="{52EED48C-2B0B-A148-B97E-490061EF11A1}" type="slidenum">
              <a:rPr lang="en-US" smtClean="0"/>
              <a:t>‹#›</a:t>
            </a:fld>
            <a:endParaRPr lang="en-US"/>
          </a:p>
        </p:txBody>
      </p:sp>
    </p:spTree>
    <p:extLst>
      <p:ext uri="{BB962C8B-B14F-4D97-AF65-F5344CB8AC3E}">
        <p14:creationId xmlns:p14="http://schemas.microsoft.com/office/powerpoint/2010/main" val="383593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24E78-560D-C848-B56B-6249C4DC6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FCCC0-C14A-DB47-A297-6963C5F53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F91C-392C-BC47-B468-C15C49F50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6B0F-EFB1-B44C-99DA-EEF5EC4EEDBD}" type="datetime1">
              <a:rPr lang="en-US" smtClean="0"/>
              <a:t>3/8/22</a:t>
            </a:fld>
            <a:endParaRPr lang="en-US"/>
          </a:p>
        </p:txBody>
      </p:sp>
      <p:sp>
        <p:nvSpPr>
          <p:cNvPr id="5" name="Footer Placeholder 4">
            <a:extLst>
              <a:ext uri="{FF2B5EF4-FFF2-40B4-BE49-F238E27FC236}">
                <a16:creationId xmlns:a16="http://schemas.microsoft.com/office/drawing/2014/main" id="{BE27D2A2-58F3-884F-AA64-2A9F749CD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AF569-C330-1D4E-BC7C-68366C065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ED48C-2B0B-A148-B97E-490061EF11A1}" type="slidenum">
              <a:rPr lang="en-US" smtClean="0"/>
              <a:t>‹#›</a:t>
            </a:fld>
            <a:endParaRPr lang="en-US"/>
          </a:p>
        </p:txBody>
      </p:sp>
    </p:spTree>
    <p:extLst>
      <p:ext uri="{BB962C8B-B14F-4D97-AF65-F5344CB8AC3E}">
        <p14:creationId xmlns:p14="http://schemas.microsoft.com/office/powerpoint/2010/main" val="258157957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12" Type="http://schemas.microsoft.com/office/2007/relationships/hdphoto" Target="../media/hdphoto9.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11" Type="http://schemas.microsoft.com/office/2007/relationships/hdphoto" Target="../media/hdphoto8.wdp"/><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11.wdp"/><Relationship Id="rId4" Type="http://schemas.openxmlformats.org/officeDocument/2006/relationships/image" Target="../media/image9.svg"/><Relationship Id="rId9" Type="http://schemas.microsoft.com/office/2007/relationships/hdphoto" Target="../media/hdphoto10.wdp"/></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7.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9.sv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2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18.svg"/><Relationship Id="rId5" Type="http://schemas.openxmlformats.org/officeDocument/2006/relationships/image" Target="../media/image37.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20.svg"/></Relationships>
</file>

<file path=ppt/slides/_rels/slide38.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23.png"/><Relationship Id="rId3" Type="http://schemas.openxmlformats.org/officeDocument/2006/relationships/image" Target="../media/image260.png"/><Relationship Id="rId7" Type="http://schemas.openxmlformats.org/officeDocument/2006/relationships/image" Target="../media/image27.png"/><Relationship Id="rId12"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40.png"/><Relationship Id="rId5" Type="http://schemas.openxmlformats.org/officeDocument/2006/relationships/image" Target="../media/image15.png"/><Relationship Id="rId10" Type="http://schemas.openxmlformats.org/officeDocument/2006/relationships/image" Target="../media/image39.png"/><Relationship Id="rId4" Type="http://schemas.openxmlformats.org/officeDocument/2006/relationships/image" Target="../media/image10.png"/><Relationship Id="rId9" Type="http://schemas.openxmlformats.org/officeDocument/2006/relationships/image" Target="../media/image290.pn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11"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7.svg"/><Relationship Id="rId12"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12" Type="http://schemas.microsoft.com/office/2007/relationships/hdphoto" Target="../media/hdphoto7.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8FA1-902A-8849-9465-9E1717334BD7}"/>
              </a:ext>
            </a:extLst>
          </p:cNvPr>
          <p:cNvSpPr>
            <a:spLocks noGrp="1"/>
          </p:cNvSpPr>
          <p:nvPr>
            <p:ph type="ctrTitle"/>
          </p:nvPr>
        </p:nvSpPr>
        <p:spPr>
          <a:xfrm>
            <a:off x="660400" y="2386744"/>
            <a:ext cx="11036300" cy="1645920"/>
          </a:xfrm>
        </p:spPr>
        <p:txBody>
          <a:bodyPr>
            <a:normAutofit fontScale="90000"/>
          </a:bodyPr>
          <a:lstStyle/>
          <a:p>
            <a:r>
              <a:rPr lang="en-US" dirty="0" err="1">
                <a:solidFill>
                  <a:schemeClr val="accent6">
                    <a:lumMod val="75000"/>
                  </a:schemeClr>
                </a:solidFill>
                <a:latin typeface="Times" pitchFamily="2" charset="0"/>
              </a:rPr>
              <a:t>AccMPEG</a:t>
            </a:r>
            <a:r>
              <a:rPr lang="en-US" dirty="0">
                <a:solidFill>
                  <a:schemeClr val="accent6">
                    <a:lumMod val="75000"/>
                  </a:schemeClr>
                </a:solidFill>
                <a:latin typeface="Times" pitchFamily="2" charset="0"/>
              </a:rPr>
              <a:t>: Optimizing Video Encoding for Accurate Video Analytics</a:t>
            </a:r>
          </a:p>
        </p:txBody>
      </p:sp>
      <p:sp>
        <p:nvSpPr>
          <p:cNvPr id="3" name="Subtitle 2">
            <a:extLst>
              <a:ext uri="{FF2B5EF4-FFF2-40B4-BE49-F238E27FC236}">
                <a16:creationId xmlns:a16="http://schemas.microsoft.com/office/drawing/2014/main" id="{378EA1CB-1312-BE43-94C4-36640FFE4944}"/>
              </a:ext>
            </a:extLst>
          </p:cNvPr>
          <p:cNvSpPr>
            <a:spLocks noGrp="1"/>
          </p:cNvSpPr>
          <p:nvPr>
            <p:ph type="subTitle" idx="1"/>
          </p:nvPr>
        </p:nvSpPr>
        <p:spPr>
          <a:xfrm>
            <a:off x="1524000" y="4325938"/>
            <a:ext cx="9144000" cy="1655762"/>
          </a:xfrm>
        </p:spPr>
        <p:txBody>
          <a:bodyPr/>
          <a:lstStyle/>
          <a:p>
            <a:r>
              <a:rPr lang="en-US" dirty="0"/>
              <a:t>Kuntai Du</a:t>
            </a:r>
          </a:p>
          <a:p>
            <a:r>
              <a:rPr lang="en-US" dirty="0"/>
              <a:t>Mar. 8, 2022</a:t>
            </a:r>
          </a:p>
        </p:txBody>
      </p:sp>
      <p:sp>
        <p:nvSpPr>
          <p:cNvPr id="4" name="Slide Number Placeholder 3">
            <a:extLst>
              <a:ext uri="{FF2B5EF4-FFF2-40B4-BE49-F238E27FC236}">
                <a16:creationId xmlns:a16="http://schemas.microsoft.com/office/drawing/2014/main" id="{CA0DFE49-1077-F044-AE79-93BDBD72BDB1}"/>
              </a:ext>
            </a:extLst>
          </p:cNvPr>
          <p:cNvSpPr>
            <a:spLocks noGrp="1"/>
          </p:cNvSpPr>
          <p:nvPr>
            <p:ph type="sldNum" sz="quarter" idx="12"/>
          </p:nvPr>
        </p:nvSpPr>
        <p:spPr/>
        <p:txBody>
          <a:bodyPr/>
          <a:lstStyle/>
          <a:p>
            <a:fld id="{52EED48C-2B0B-A148-B97E-490061EF11A1}" type="slidenum">
              <a:rPr lang="en-US" smtClean="0"/>
              <a:t>1</a:t>
            </a:fld>
            <a:endParaRPr lang="en-US"/>
          </a:p>
        </p:txBody>
      </p:sp>
    </p:spTree>
    <p:extLst>
      <p:ext uri="{BB962C8B-B14F-4D97-AF65-F5344CB8AC3E}">
        <p14:creationId xmlns:p14="http://schemas.microsoft.com/office/powerpoint/2010/main" val="291682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8D4B-EFBC-3545-9F9F-E857C89BBEA7}"/>
              </a:ext>
            </a:extLst>
          </p:cNvPr>
          <p:cNvSpPr>
            <a:spLocks noGrp="1"/>
          </p:cNvSpPr>
          <p:nvPr>
            <p:ph type="title"/>
          </p:nvPr>
        </p:nvSpPr>
        <p:spPr>
          <a:xfrm>
            <a:off x="13361" y="494902"/>
            <a:ext cx="12191994" cy="920529"/>
          </a:xfrm>
        </p:spPr>
        <p:txBody>
          <a:bodyPr>
            <a:normAutofit fontScale="90000"/>
          </a:bodyPr>
          <a:lstStyle/>
          <a:p>
            <a:r>
              <a:rPr lang="en-US" dirty="0">
                <a:solidFill>
                  <a:schemeClr val="accent6">
                    <a:lumMod val="75000"/>
                  </a:schemeClr>
                </a:solidFill>
                <a:latin typeface="Times" pitchFamily="2" charset="0"/>
              </a:rPr>
              <a:t>Previous work type 1:</a:t>
            </a:r>
            <a:br>
              <a:rPr lang="en-US" dirty="0">
                <a:solidFill>
                  <a:schemeClr val="accent6">
                    <a:lumMod val="75000"/>
                  </a:schemeClr>
                </a:solidFill>
                <a:latin typeface="Times" pitchFamily="2" charset="0"/>
              </a:rPr>
            </a:br>
            <a:r>
              <a:rPr lang="en-US" dirty="0">
                <a:solidFill>
                  <a:schemeClr val="accent6">
                    <a:lumMod val="75000"/>
                  </a:schemeClr>
                </a:solidFill>
                <a:latin typeface="Times" pitchFamily="2" charset="0"/>
              </a:rPr>
              <a:t>Use </a:t>
            </a:r>
            <a:r>
              <a:rPr lang="en-US" b="1" dirty="0">
                <a:solidFill>
                  <a:schemeClr val="accent2">
                    <a:lumMod val="75000"/>
                  </a:schemeClr>
                </a:solidFill>
                <a:latin typeface="Times" pitchFamily="2" charset="0"/>
              </a:rPr>
              <a:t>cheap</a:t>
            </a:r>
            <a:r>
              <a:rPr lang="en-US" b="1" i="1" dirty="0">
                <a:solidFill>
                  <a:schemeClr val="accent2">
                    <a:lumMod val="75000"/>
                  </a:schemeClr>
                </a:solidFill>
                <a:latin typeface="Times" pitchFamily="2" charset="0"/>
              </a:rPr>
              <a:t> </a:t>
            </a:r>
            <a:r>
              <a:rPr lang="en-US" dirty="0">
                <a:solidFill>
                  <a:schemeClr val="accent2">
                    <a:lumMod val="75000"/>
                  </a:schemeClr>
                </a:solidFill>
                <a:latin typeface="Times" pitchFamily="2" charset="0"/>
              </a:rPr>
              <a:t>camera-side heuristics </a:t>
            </a:r>
            <a:r>
              <a:rPr lang="en-US" dirty="0">
                <a:solidFill>
                  <a:schemeClr val="accent6">
                    <a:lumMod val="75000"/>
                  </a:schemeClr>
                </a:solidFill>
                <a:latin typeface="Times" pitchFamily="2" charset="0"/>
              </a:rPr>
              <a:t>to decide how to compress the video</a:t>
            </a:r>
          </a:p>
        </p:txBody>
      </p:sp>
      <p:grpSp>
        <p:nvGrpSpPr>
          <p:cNvPr id="4" name="Group 3">
            <a:extLst>
              <a:ext uri="{FF2B5EF4-FFF2-40B4-BE49-F238E27FC236}">
                <a16:creationId xmlns:a16="http://schemas.microsoft.com/office/drawing/2014/main" id="{B6BE93FB-C982-1547-8612-88A8304C7368}"/>
              </a:ext>
            </a:extLst>
          </p:cNvPr>
          <p:cNvGrpSpPr/>
          <p:nvPr/>
        </p:nvGrpSpPr>
        <p:grpSpPr>
          <a:xfrm>
            <a:off x="2543348" y="4872427"/>
            <a:ext cx="1143390" cy="1236073"/>
            <a:chOff x="1364558" y="4000500"/>
            <a:chExt cx="1143390" cy="1236073"/>
          </a:xfrm>
        </p:grpSpPr>
        <p:sp>
          <p:nvSpPr>
            <p:cNvPr id="5" name="Rectangle 4">
              <a:extLst>
                <a:ext uri="{FF2B5EF4-FFF2-40B4-BE49-F238E27FC236}">
                  <a16:creationId xmlns:a16="http://schemas.microsoft.com/office/drawing/2014/main" id="{17904514-F007-8C43-BE5B-31E7546FA9AA}"/>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6" name="Graphic 5" descr="Video camera">
              <a:extLst>
                <a:ext uri="{FF2B5EF4-FFF2-40B4-BE49-F238E27FC236}">
                  <a16:creationId xmlns:a16="http://schemas.microsoft.com/office/drawing/2014/main" id="{05381D39-32CB-E64F-B34F-566BD9540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sp>
        <p:nvSpPr>
          <p:cNvPr id="9" name="Rectangle 8">
            <a:extLst>
              <a:ext uri="{FF2B5EF4-FFF2-40B4-BE49-F238E27FC236}">
                <a16:creationId xmlns:a16="http://schemas.microsoft.com/office/drawing/2014/main" id="{3C013544-31F4-FC4A-83F9-1F55A3FF95F8}"/>
              </a:ext>
            </a:extLst>
          </p:cNvPr>
          <p:cNvSpPr/>
          <p:nvPr/>
        </p:nvSpPr>
        <p:spPr>
          <a:xfrm>
            <a:off x="231499" y="3330815"/>
            <a:ext cx="1939505" cy="461665"/>
          </a:xfrm>
          <a:prstGeom prst="rect">
            <a:avLst/>
          </a:prstGeom>
        </p:spPr>
        <p:txBody>
          <a:bodyPr wrap="none">
            <a:spAutoFit/>
          </a:bodyPr>
          <a:lstStyle/>
          <a:p>
            <a:r>
              <a:rPr lang="en-US" sz="2400" dirty="0"/>
              <a:t>Video content</a:t>
            </a:r>
          </a:p>
        </p:txBody>
      </p:sp>
      <p:sp>
        <p:nvSpPr>
          <p:cNvPr id="23" name="Right Brace 22">
            <a:extLst>
              <a:ext uri="{FF2B5EF4-FFF2-40B4-BE49-F238E27FC236}">
                <a16:creationId xmlns:a16="http://schemas.microsoft.com/office/drawing/2014/main" id="{A6BC17EA-E1C7-1045-B095-5B1F66E36C14}"/>
              </a:ext>
            </a:extLst>
          </p:cNvPr>
          <p:cNvSpPr/>
          <p:nvPr/>
        </p:nvSpPr>
        <p:spPr>
          <a:xfrm rot="5400000">
            <a:off x="2891817" y="2195498"/>
            <a:ext cx="386574" cy="5307907"/>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2585642C-65A0-E34D-8D10-0CA8AA8D0D2A}"/>
              </a:ext>
            </a:extLst>
          </p:cNvPr>
          <p:cNvGrpSpPr/>
          <p:nvPr/>
        </p:nvGrpSpPr>
        <p:grpSpPr>
          <a:xfrm>
            <a:off x="9526918" y="4858837"/>
            <a:ext cx="987643" cy="1236073"/>
            <a:chOff x="7930458" y="4000499"/>
            <a:chExt cx="987643" cy="1236073"/>
          </a:xfrm>
        </p:grpSpPr>
        <p:pic>
          <p:nvPicPr>
            <p:cNvPr id="25" name="Graphic 24" descr="Server">
              <a:extLst>
                <a:ext uri="{FF2B5EF4-FFF2-40B4-BE49-F238E27FC236}">
                  <a16:creationId xmlns:a16="http://schemas.microsoft.com/office/drawing/2014/main" id="{B5B0A070-60A4-5A44-9AB1-01CDAC4F44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753" y="4000499"/>
              <a:ext cx="914400" cy="914400"/>
            </a:xfrm>
            <a:prstGeom prst="rect">
              <a:avLst/>
            </a:prstGeom>
          </p:spPr>
        </p:pic>
        <p:sp>
          <p:nvSpPr>
            <p:cNvPr id="26" name="Rectangle 25">
              <a:extLst>
                <a:ext uri="{FF2B5EF4-FFF2-40B4-BE49-F238E27FC236}">
                  <a16:creationId xmlns:a16="http://schemas.microsoft.com/office/drawing/2014/main" id="{8C44802D-A737-5D47-9007-879A729BDAD0}"/>
                </a:ext>
              </a:extLst>
            </p:cNvPr>
            <p:cNvSpPr/>
            <p:nvPr/>
          </p:nvSpPr>
          <p:spPr>
            <a:xfrm>
              <a:off x="7930458" y="4774907"/>
              <a:ext cx="987643" cy="461665"/>
            </a:xfrm>
            <a:prstGeom prst="rect">
              <a:avLst/>
            </a:prstGeom>
          </p:spPr>
          <p:txBody>
            <a:bodyPr wrap="none">
              <a:spAutoFit/>
            </a:bodyPr>
            <a:lstStyle/>
            <a:p>
              <a:r>
                <a:rPr lang="en-US" sz="2400" dirty="0"/>
                <a:t>Server</a:t>
              </a:r>
            </a:p>
          </p:txBody>
        </p:sp>
      </p:grpSp>
      <p:grpSp>
        <p:nvGrpSpPr>
          <p:cNvPr id="19" name="Group 18">
            <a:extLst>
              <a:ext uri="{FF2B5EF4-FFF2-40B4-BE49-F238E27FC236}">
                <a16:creationId xmlns:a16="http://schemas.microsoft.com/office/drawing/2014/main" id="{C1CE949F-C326-7249-AEA0-7DD10C2F8709}"/>
              </a:ext>
            </a:extLst>
          </p:cNvPr>
          <p:cNvGrpSpPr/>
          <p:nvPr/>
        </p:nvGrpSpPr>
        <p:grpSpPr>
          <a:xfrm>
            <a:off x="6110920" y="2474706"/>
            <a:ext cx="1803400" cy="1080502"/>
            <a:chOff x="6110920" y="2773641"/>
            <a:chExt cx="1803400" cy="1080502"/>
          </a:xfrm>
        </p:grpSpPr>
        <p:cxnSp>
          <p:nvCxnSpPr>
            <p:cNvPr id="27" name="Straight Arrow Connector 26">
              <a:extLst>
                <a:ext uri="{FF2B5EF4-FFF2-40B4-BE49-F238E27FC236}">
                  <a16:creationId xmlns:a16="http://schemas.microsoft.com/office/drawing/2014/main" id="{C9D98553-A43D-2E47-8442-EE34B13BAB82}"/>
                </a:ext>
              </a:extLst>
            </p:cNvPr>
            <p:cNvCxnSpPr>
              <a:cxnSpLocks/>
            </p:cNvCxnSpPr>
            <p:nvPr/>
          </p:nvCxnSpPr>
          <p:spPr>
            <a:xfrm>
              <a:off x="6110920" y="3230841"/>
              <a:ext cx="1803400" cy="15244"/>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FED678A3-C795-AA42-B44D-BA544265172B}"/>
                </a:ext>
              </a:extLst>
            </p:cNvPr>
            <p:cNvSpPr/>
            <p:nvPr/>
          </p:nvSpPr>
          <p:spPr>
            <a:xfrm>
              <a:off x="6347677" y="3392478"/>
              <a:ext cx="1263744" cy="461665"/>
            </a:xfrm>
            <a:prstGeom prst="rect">
              <a:avLst/>
            </a:prstGeom>
          </p:spPr>
          <p:txBody>
            <a:bodyPr wrap="square">
              <a:spAutoFit/>
            </a:bodyPr>
            <a:lstStyle/>
            <a:p>
              <a:r>
                <a:rPr lang="en-US" sz="2400" dirty="0"/>
                <a:t>Network</a:t>
              </a:r>
            </a:p>
          </p:txBody>
        </p:sp>
        <p:pic>
          <p:nvPicPr>
            <p:cNvPr id="29" name="Graphic 28" descr="Cloud">
              <a:extLst>
                <a:ext uri="{FF2B5EF4-FFF2-40B4-BE49-F238E27FC236}">
                  <a16:creationId xmlns:a16="http://schemas.microsoft.com/office/drawing/2014/main" id="{B1FA4B4F-2078-D94D-A37A-E0C695547C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2788" y="2773641"/>
              <a:ext cx="914400" cy="914400"/>
            </a:xfrm>
            <a:prstGeom prst="rect">
              <a:avLst/>
            </a:prstGeom>
          </p:spPr>
        </p:pic>
      </p:grpSp>
      <p:sp>
        <p:nvSpPr>
          <p:cNvPr id="34" name="Right Brace 33">
            <a:extLst>
              <a:ext uri="{FF2B5EF4-FFF2-40B4-BE49-F238E27FC236}">
                <a16:creationId xmlns:a16="http://schemas.microsoft.com/office/drawing/2014/main" id="{13A87505-D6A2-494D-8CEF-632EAB02D83E}"/>
              </a:ext>
            </a:extLst>
          </p:cNvPr>
          <p:cNvSpPr/>
          <p:nvPr/>
        </p:nvSpPr>
        <p:spPr>
          <a:xfrm rot="5400000">
            <a:off x="9900041" y="2726211"/>
            <a:ext cx="386574" cy="4116331"/>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3D65C254-64D9-EB4F-98F5-9CF4987F9A62}"/>
              </a:ext>
            </a:extLst>
          </p:cNvPr>
          <p:cNvCxnSpPr>
            <a:cxnSpLocks/>
          </p:cNvCxnSpPr>
          <p:nvPr/>
        </p:nvCxnSpPr>
        <p:spPr>
          <a:xfrm>
            <a:off x="8035162" y="2900127"/>
            <a:ext cx="1728770"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38" name="Slide Number Placeholder 37">
            <a:extLst>
              <a:ext uri="{FF2B5EF4-FFF2-40B4-BE49-F238E27FC236}">
                <a16:creationId xmlns:a16="http://schemas.microsoft.com/office/drawing/2014/main" id="{45CF6B90-CB86-C64B-AF9F-5183E0C75D61}"/>
              </a:ext>
            </a:extLst>
          </p:cNvPr>
          <p:cNvSpPr>
            <a:spLocks noGrp="1"/>
          </p:cNvSpPr>
          <p:nvPr>
            <p:ph type="sldNum" sz="quarter" idx="12"/>
          </p:nvPr>
        </p:nvSpPr>
        <p:spPr/>
        <p:txBody>
          <a:bodyPr/>
          <a:lstStyle/>
          <a:p>
            <a:fld id="{52EED48C-2B0B-A148-B97E-490061EF11A1}" type="slidenum">
              <a:rPr lang="en-US" smtClean="0"/>
              <a:t>10</a:t>
            </a:fld>
            <a:endParaRPr lang="en-US" dirty="0"/>
          </a:p>
        </p:txBody>
      </p:sp>
      <p:pic>
        <p:nvPicPr>
          <p:cNvPr id="89" name="Picture 88">
            <a:extLst>
              <a:ext uri="{FF2B5EF4-FFF2-40B4-BE49-F238E27FC236}">
                <a16:creationId xmlns:a16="http://schemas.microsoft.com/office/drawing/2014/main" id="{A200B210-90CD-F14E-B60B-7FC8816F06B9}"/>
              </a:ext>
            </a:extLst>
          </p:cNvPr>
          <p:cNvPicPr>
            <a:picLocks noChangeAspect="1"/>
          </p:cNvPicPr>
          <p:nvPr/>
        </p:nvPicPr>
        <p:blipFill>
          <a:blip r:embed="rId9"/>
          <a:stretch>
            <a:fillRect/>
          </a:stretch>
        </p:blipFill>
        <p:spPr>
          <a:xfrm>
            <a:off x="143136" y="2067408"/>
            <a:ext cx="2092205" cy="1337962"/>
          </a:xfrm>
          <a:prstGeom prst="rect">
            <a:avLst/>
          </a:prstGeom>
        </p:spPr>
      </p:pic>
      <p:grpSp>
        <p:nvGrpSpPr>
          <p:cNvPr id="18" name="Group 17">
            <a:extLst>
              <a:ext uri="{FF2B5EF4-FFF2-40B4-BE49-F238E27FC236}">
                <a16:creationId xmlns:a16="http://schemas.microsoft.com/office/drawing/2014/main" id="{A55814FB-FF96-924A-A612-2E84FF8600DF}"/>
              </a:ext>
            </a:extLst>
          </p:cNvPr>
          <p:cNvGrpSpPr/>
          <p:nvPr/>
        </p:nvGrpSpPr>
        <p:grpSpPr>
          <a:xfrm>
            <a:off x="2209678" y="2015753"/>
            <a:ext cx="3961554" cy="1918279"/>
            <a:chOff x="2209678" y="2314688"/>
            <a:chExt cx="3961554" cy="1918279"/>
          </a:xfrm>
        </p:grpSpPr>
        <p:cxnSp>
          <p:nvCxnSpPr>
            <p:cNvPr id="10" name="Straight Arrow Connector 9">
              <a:extLst>
                <a:ext uri="{FF2B5EF4-FFF2-40B4-BE49-F238E27FC236}">
                  <a16:creationId xmlns:a16="http://schemas.microsoft.com/office/drawing/2014/main" id="{30A16824-0287-4C43-8647-3CA9930BFE4D}"/>
                </a:ext>
              </a:extLst>
            </p:cNvPr>
            <p:cNvCxnSpPr>
              <a:cxnSpLocks/>
            </p:cNvCxnSpPr>
            <p:nvPr/>
          </p:nvCxnSpPr>
          <p:spPr>
            <a:xfrm>
              <a:off x="2209678" y="3076567"/>
              <a:ext cx="1707143"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CEFE810-F71D-5F45-A504-81E4C0C95975}"/>
                </a:ext>
              </a:extLst>
            </p:cNvPr>
            <p:cNvSpPr/>
            <p:nvPr/>
          </p:nvSpPr>
          <p:spPr>
            <a:xfrm>
              <a:off x="2318198" y="2314688"/>
              <a:ext cx="1380250" cy="830997"/>
            </a:xfrm>
            <a:prstGeom prst="rect">
              <a:avLst/>
            </a:prstGeom>
          </p:spPr>
          <p:txBody>
            <a:bodyPr wrap="none">
              <a:spAutoFit/>
            </a:bodyPr>
            <a:lstStyle/>
            <a:p>
              <a:pPr algn="ctr"/>
              <a:r>
                <a:rPr lang="en-US" sz="2400" b="1" dirty="0">
                  <a:solidFill>
                    <a:schemeClr val="accent2">
                      <a:lumMod val="75000"/>
                    </a:schemeClr>
                  </a:solidFill>
                </a:rPr>
                <a:t>Cheap</a:t>
              </a:r>
            </a:p>
            <a:p>
              <a:pPr algn="ctr"/>
              <a:r>
                <a:rPr lang="en-US" sz="2400" dirty="0"/>
                <a:t>heuristics</a:t>
              </a:r>
            </a:p>
          </p:txBody>
        </p:sp>
        <p:grpSp>
          <p:nvGrpSpPr>
            <p:cNvPr id="7" name="Group 6">
              <a:extLst>
                <a:ext uri="{FF2B5EF4-FFF2-40B4-BE49-F238E27FC236}">
                  <a16:creationId xmlns:a16="http://schemas.microsoft.com/office/drawing/2014/main" id="{0B34358D-D4E7-4247-9EA0-7D2C67E830FF}"/>
                </a:ext>
              </a:extLst>
            </p:cNvPr>
            <p:cNvGrpSpPr/>
            <p:nvPr/>
          </p:nvGrpSpPr>
          <p:grpSpPr>
            <a:xfrm>
              <a:off x="3882129" y="2380499"/>
              <a:ext cx="2090859" cy="1436095"/>
              <a:chOff x="4813142" y="2607658"/>
              <a:chExt cx="2738045" cy="1504932"/>
            </a:xfrm>
          </p:grpSpPr>
          <p:pic>
            <p:nvPicPr>
              <p:cNvPr id="94" name="Picture 93">
                <a:extLst>
                  <a:ext uri="{FF2B5EF4-FFF2-40B4-BE49-F238E27FC236}">
                    <a16:creationId xmlns:a16="http://schemas.microsoft.com/office/drawing/2014/main" id="{F786E830-6774-B54F-AE65-B5E90860DC73}"/>
                  </a:ext>
                </a:extLst>
              </p:cNvPr>
              <p:cNvPicPr>
                <a:picLocks noChangeAspect="1"/>
              </p:cNvPicPr>
              <p:nvPr/>
            </p:nvPicPr>
            <p:blipFill>
              <a:blip r:embed="rId10">
                <a:extLst>
                  <a:ext uri="{BEBA8EAE-BF5A-486C-A8C5-ECC9F3942E4B}">
                    <a14:imgProps xmlns:a14="http://schemas.microsoft.com/office/drawing/2010/main">
                      <a14:imgLayer r:embed="rId11">
                        <a14:imgEffect>
                          <a14:artisticBlur radius="52"/>
                        </a14:imgEffect>
                      </a14:imgLayer>
                    </a14:imgProps>
                  </a:ext>
                </a:extLst>
              </a:blip>
              <a:stretch>
                <a:fillRect/>
              </a:stretch>
            </p:blipFill>
            <p:spPr>
              <a:xfrm>
                <a:off x="4813142" y="2607658"/>
                <a:ext cx="2738045" cy="1502278"/>
              </a:xfrm>
              <a:prstGeom prst="rect">
                <a:avLst/>
              </a:prstGeom>
            </p:spPr>
          </p:pic>
          <p:pic>
            <p:nvPicPr>
              <p:cNvPr id="96" name="Picture 95">
                <a:extLst>
                  <a:ext uri="{FF2B5EF4-FFF2-40B4-BE49-F238E27FC236}">
                    <a16:creationId xmlns:a16="http://schemas.microsoft.com/office/drawing/2014/main" id="{78C186CF-7289-D64E-8929-BB12C15EACEF}"/>
                  </a:ext>
                </a:extLst>
              </p:cNvPr>
              <p:cNvPicPr>
                <a:picLocks noChangeAspect="1"/>
              </p:cNvPicPr>
              <p:nvPr/>
            </p:nvPicPr>
            <p:blipFill rotWithShape="1">
              <a:blip r:embed="rId9"/>
              <a:srcRect l="22867" t="64583" r="48175" b="3853"/>
              <a:stretch/>
            </p:blipFill>
            <p:spPr>
              <a:xfrm>
                <a:off x="5380026" y="3641845"/>
                <a:ext cx="764704" cy="457332"/>
              </a:xfrm>
              <a:prstGeom prst="rect">
                <a:avLst/>
              </a:prstGeom>
            </p:spPr>
          </p:pic>
          <p:pic>
            <p:nvPicPr>
              <p:cNvPr id="97" name="Picture 96">
                <a:extLst>
                  <a:ext uri="{FF2B5EF4-FFF2-40B4-BE49-F238E27FC236}">
                    <a16:creationId xmlns:a16="http://schemas.microsoft.com/office/drawing/2014/main" id="{C7AF73DE-445D-F649-AD1F-4200268C8A09}"/>
                  </a:ext>
                </a:extLst>
              </p:cNvPr>
              <p:cNvPicPr>
                <a:picLocks noChangeAspect="1"/>
              </p:cNvPicPr>
              <p:nvPr/>
            </p:nvPicPr>
            <p:blipFill rotWithShape="1">
              <a:blip r:embed="rId9"/>
              <a:srcRect l="66639" t="64582"/>
              <a:stretch/>
            </p:blipFill>
            <p:spPr>
              <a:xfrm>
                <a:off x="6613810" y="3599424"/>
                <a:ext cx="880957" cy="513166"/>
              </a:xfrm>
              <a:prstGeom prst="rect">
                <a:avLst/>
              </a:prstGeom>
            </p:spPr>
          </p:pic>
        </p:grpSp>
        <p:sp>
          <p:nvSpPr>
            <p:cNvPr id="98" name="Rectangle 97">
              <a:extLst>
                <a:ext uri="{FF2B5EF4-FFF2-40B4-BE49-F238E27FC236}">
                  <a16:creationId xmlns:a16="http://schemas.microsoft.com/office/drawing/2014/main" id="{738BDF24-153E-0041-B309-A62E671493EB}"/>
                </a:ext>
              </a:extLst>
            </p:cNvPr>
            <p:cNvSpPr/>
            <p:nvPr/>
          </p:nvSpPr>
          <p:spPr>
            <a:xfrm>
              <a:off x="3683884" y="3771302"/>
              <a:ext cx="2487348" cy="461665"/>
            </a:xfrm>
            <a:prstGeom prst="rect">
              <a:avLst/>
            </a:prstGeom>
          </p:spPr>
          <p:txBody>
            <a:bodyPr wrap="none">
              <a:spAutoFit/>
            </a:bodyPr>
            <a:lstStyle/>
            <a:p>
              <a:r>
                <a:rPr lang="en-US" sz="2400" dirty="0"/>
                <a:t>Compressed video</a:t>
              </a:r>
            </a:p>
          </p:txBody>
        </p:sp>
      </p:grpSp>
      <p:sp>
        <p:nvSpPr>
          <p:cNvPr id="99" name="Rectangle 98">
            <a:extLst>
              <a:ext uri="{FF2B5EF4-FFF2-40B4-BE49-F238E27FC236}">
                <a16:creationId xmlns:a16="http://schemas.microsoft.com/office/drawing/2014/main" id="{A92B95AA-CD37-4446-A0A8-D08E7DFD4EF7}"/>
              </a:ext>
            </a:extLst>
          </p:cNvPr>
          <p:cNvSpPr/>
          <p:nvPr/>
        </p:nvSpPr>
        <p:spPr>
          <a:xfrm>
            <a:off x="770750" y="2500768"/>
            <a:ext cx="226080" cy="39668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E9EF120-2753-1C46-9F95-0F2CC4AC6392}"/>
              </a:ext>
            </a:extLst>
          </p:cNvPr>
          <p:cNvCxnSpPr>
            <a:cxnSpLocks/>
            <a:stCxn id="12" idx="2"/>
          </p:cNvCxnSpPr>
          <p:nvPr/>
        </p:nvCxnSpPr>
        <p:spPr>
          <a:xfrm>
            <a:off x="3008323" y="2846750"/>
            <a:ext cx="0" cy="1087282"/>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D611C75-B833-5443-8E62-192B91934638}"/>
              </a:ext>
            </a:extLst>
          </p:cNvPr>
          <p:cNvSpPr/>
          <p:nvPr/>
        </p:nvSpPr>
        <p:spPr>
          <a:xfrm>
            <a:off x="-31781" y="3849771"/>
            <a:ext cx="6875261" cy="830997"/>
          </a:xfrm>
          <a:prstGeom prst="rect">
            <a:avLst/>
          </a:prstGeom>
        </p:spPr>
        <p:txBody>
          <a:bodyPr wrap="square">
            <a:spAutoFit/>
          </a:bodyPr>
          <a:lstStyle/>
          <a:p>
            <a:r>
              <a:rPr lang="en-US" sz="2400" dirty="0"/>
              <a:t>Cheap heuristics does not have enough compute to identify small objects, like </a:t>
            </a:r>
            <a:r>
              <a:rPr lang="en-US" sz="2400" b="1" dirty="0"/>
              <a:t>the human </a:t>
            </a:r>
            <a:r>
              <a:rPr lang="en-US" sz="2400" dirty="0"/>
              <a:t>in the </a:t>
            </a:r>
            <a:r>
              <a:rPr lang="en-US" sz="2400" b="1" dirty="0">
                <a:solidFill>
                  <a:srgbClr val="C00000"/>
                </a:solidFill>
              </a:rPr>
              <a:t>red</a:t>
            </a:r>
            <a:r>
              <a:rPr lang="en-US" sz="2400" dirty="0"/>
              <a:t> box </a:t>
            </a:r>
          </a:p>
        </p:txBody>
      </p:sp>
      <p:sp>
        <p:nvSpPr>
          <p:cNvPr id="101" name="Rectangle 100">
            <a:extLst>
              <a:ext uri="{FF2B5EF4-FFF2-40B4-BE49-F238E27FC236}">
                <a16:creationId xmlns:a16="http://schemas.microsoft.com/office/drawing/2014/main" id="{CE5677CE-A196-2C4F-8AD5-D250D1431C50}"/>
              </a:ext>
            </a:extLst>
          </p:cNvPr>
          <p:cNvSpPr/>
          <p:nvPr/>
        </p:nvSpPr>
        <p:spPr>
          <a:xfrm>
            <a:off x="8467336" y="3425792"/>
            <a:ext cx="3724664" cy="1292662"/>
          </a:xfrm>
          <a:prstGeom prst="rect">
            <a:avLst/>
          </a:prstGeom>
        </p:spPr>
        <p:txBody>
          <a:bodyPr wrap="square">
            <a:spAutoFit/>
          </a:bodyPr>
          <a:lstStyle/>
          <a:p>
            <a:pPr algn="ctr"/>
            <a:r>
              <a:rPr lang="en-US" sz="2400" dirty="0"/>
              <a:t>Inference results</a:t>
            </a:r>
          </a:p>
          <a:p>
            <a:pPr algn="ctr"/>
            <a:r>
              <a:rPr lang="en-US" sz="2400" dirty="0"/>
              <a:t>One person is </a:t>
            </a:r>
            <a:r>
              <a:rPr lang="en-US" sz="2400" b="1" dirty="0">
                <a:solidFill>
                  <a:srgbClr val="C00000"/>
                </a:solidFill>
              </a:rPr>
              <a:t>not detected</a:t>
            </a:r>
            <a:r>
              <a:rPr lang="en-US" dirty="0"/>
              <a:t>,</a:t>
            </a:r>
          </a:p>
          <a:p>
            <a:pPr algn="ctr"/>
            <a:r>
              <a:rPr lang="en-US" sz="2000" dirty="0"/>
              <a:t> </a:t>
            </a:r>
            <a:r>
              <a:rPr lang="en-US" sz="3000" b="1" dirty="0">
                <a:solidFill>
                  <a:schemeClr val="accent2">
                    <a:lumMod val="75000"/>
                  </a:schemeClr>
                </a:solidFill>
              </a:rPr>
              <a:t>low accuracy </a:t>
            </a:r>
          </a:p>
        </p:txBody>
      </p:sp>
      <p:sp>
        <p:nvSpPr>
          <p:cNvPr id="102" name="Rectangle 101">
            <a:extLst>
              <a:ext uri="{FF2B5EF4-FFF2-40B4-BE49-F238E27FC236}">
                <a16:creationId xmlns:a16="http://schemas.microsoft.com/office/drawing/2014/main" id="{63E6A182-B8B1-FC4A-BFF7-8D550E91353F}"/>
              </a:ext>
            </a:extLst>
          </p:cNvPr>
          <p:cNvSpPr/>
          <p:nvPr/>
        </p:nvSpPr>
        <p:spPr>
          <a:xfrm>
            <a:off x="7889034" y="2149074"/>
            <a:ext cx="1637884" cy="830997"/>
          </a:xfrm>
          <a:prstGeom prst="rect">
            <a:avLst/>
          </a:prstGeom>
        </p:spPr>
        <p:txBody>
          <a:bodyPr wrap="none">
            <a:spAutoFit/>
          </a:bodyPr>
          <a:lstStyle/>
          <a:p>
            <a:pPr algn="ctr"/>
            <a:r>
              <a:rPr lang="en-US" sz="2400" dirty="0"/>
              <a:t>Decode</a:t>
            </a:r>
          </a:p>
          <a:p>
            <a:pPr algn="ctr"/>
            <a:r>
              <a:rPr lang="en-US" sz="2400" dirty="0"/>
              <a:t>&amp; inference</a:t>
            </a:r>
          </a:p>
        </p:txBody>
      </p:sp>
      <p:grpSp>
        <p:nvGrpSpPr>
          <p:cNvPr id="16" name="Group 15">
            <a:extLst>
              <a:ext uri="{FF2B5EF4-FFF2-40B4-BE49-F238E27FC236}">
                <a16:creationId xmlns:a16="http://schemas.microsoft.com/office/drawing/2014/main" id="{CC450448-0811-9C4A-8D69-AAA4B173F064}"/>
              </a:ext>
            </a:extLst>
          </p:cNvPr>
          <p:cNvGrpSpPr/>
          <p:nvPr/>
        </p:nvGrpSpPr>
        <p:grpSpPr>
          <a:xfrm>
            <a:off x="9767824" y="2085813"/>
            <a:ext cx="2090859" cy="1433562"/>
            <a:chOff x="7896521" y="2073293"/>
            <a:chExt cx="3634905" cy="2328622"/>
          </a:xfrm>
        </p:grpSpPr>
        <p:grpSp>
          <p:nvGrpSpPr>
            <p:cNvPr id="104" name="Group 103">
              <a:extLst>
                <a:ext uri="{FF2B5EF4-FFF2-40B4-BE49-F238E27FC236}">
                  <a16:creationId xmlns:a16="http://schemas.microsoft.com/office/drawing/2014/main" id="{275BB173-2FBF-354B-8FF7-F1F6D05692CF}"/>
                </a:ext>
              </a:extLst>
            </p:cNvPr>
            <p:cNvGrpSpPr/>
            <p:nvPr/>
          </p:nvGrpSpPr>
          <p:grpSpPr>
            <a:xfrm>
              <a:off x="7896521" y="2073293"/>
              <a:ext cx="3634905" cy="2328622"/>
              <a:chOff x="7725109" y="1773196"/>
              <a:chExt cx="4200599" cy="2691022"/>
            </a:xfrm>
          </p:grpSpPr>
          <p:pic>
            <p:nvPicPr>
              <p:cNvPr id="105" name="Picture 104">
                <a:extLst>
                  <a:ext uri="{FF2B5EF4-FFF2-40B4-BE49-F238E27FC236}">
                    <a16:creationId xmlns:a16="http://schemas.microsoft.com/office/drawing/2014/main" id="{4E273C9D-5630-5648-B85D-2E6A98723F3B}"/>
                  </a:ext>
                </a:extLst>
              </p:cNvPr>
              <p:cNvPicPr>
                <a:picLocks noChangeAspect="1"/>
              </p:cNvPicPr>
              <p:nvPr/>
            </p:nvPicPr>
            <p:blipFill>
              <a:blip r:embed="rId10">
                <a:extLst>
                  <a:ext uri="{BEBA8EAE-BF5A-486C-A8C5-ECC9F3942E4B}">
                    <a14:imgProps xmlns:a14="http://schemas.microsoft.com/office/drawing/2010/main">
                      <a14:imgLayer r:embed="rId12">
                        <a14:imgEffect>
                          <a14:artisticBlur radius="52"/>
                        </a14:imgEffect>
                      </a14:imgLayer>
                    </a14:imgProps>
                  </a:ext>
                </a:extLst>
              </a:blip>
              <a:stretch>
                <a:fillRect/>
              </a:stretch>
            </p:blipFill>
            <p:spPr>
              <a:xfrm>
                <a:off x="7725109" y="1773196"/>
                <a:ext cx="4200599" cy="2686277"/>
              </a:xfrm>
              <a:prstGeom prst="rect">
                <a:avLst/>
              </a:prstGeom>
            </p:spPr>
          </p:pic>
          <p:pic>
            <p:nvPicPr>
              <p:cNvPr id="107" name="Picture 106">
                <a:extLst>
                  <a:ext uri="{FF2B5EF4-FFF2-40B4-BE49-F238E27FC236}">
                    <a16:creationId xmlns:a16="http://schemas.microsoft.com/office/drawing/2014/main" id="{C7B4D4DF-25AF-3E46-8345-DB3FD33E8D43}"/>
                  </a:ext>
                </a:extLst>
              </p:cNvPr>
              <p:cNvPicPr>
                <a:picLocks noChangeAspect="1"/>
              </p:cNvPicPr>
              <p:nvPr/>
            </p:nvPicPr>
            <p:blipFill rotWithShape="1">
              <a:blip r:embed="rId9"/>
              <a:srcRect l="22867" t="64583" r="48175" b="3853"/>
              <a:stretch/>
            </p:blipFill>
            <p:spPr>
              <a:xfrm>
                <a:off x="8594800" y="3622462"/>
                <a:ext cx="1173178" cy="817771"/>
              </a:xfrm>
              <a:prstGeom prst="rect">
                <a:avLst/>
              </a:prstGeom>
            </p:spPr>
          </p:pic>
          <p:pic>
            <p:nvPicPr>
              <p:cNvPr id="108" name="Picture 107">
                <a:extLst>
                  <a:ext uri="{FF2B5EF4-FFF2-40B4-BE49-F238E27FC236}">
                    <a16:creationId xmlns:a16="http://schemas.microsoft.com/office/drawing/2014/main" id="{CE3650A8-658C-6345-B034-F84C68A3475C}"/>
                  </a:ext>
                </a:extLst>
              </p:cNvPr>
              <p:cNvPicPr>
                <a:picLocks noChangeAspect="1"/>
              </p:cNvPicPr>
              <p:nvPr/>
            </p:nvPicPr>
            <p:blipFill rotWithShape="1">
              <a:blip r:embed="rId9"/>
              <a:srcRect l="66639" t="64582"/>
              <a:stretch/>
            </p:blipFill>
            <p:spPr>
              <a:xfrm>
                <a:off x="10487621" y="3546607"/>
                <a:ext cx="1351529" cy="917611"/>
              </a:xfrm>
              <a:prstGeom prst="rect">
                <a:avLst/>
              </a:prstGeom>
            </p:spPr>
          </p:pic>
        </p:grpSp>
        <p:sp>
          <p:nvSpPr>
            <p:cNvPr id="110" name="Rectangle 109">
              <a:extLst>
                <a:ext uri="{FF2B5EF4-FFF2-40B4-BE49-F238E27FC236}">
                  <a16:creationId xmlns:a16="http://schemas.microsoft.com/office/drawing/2014/main" id="{77E3C792-C1BE-0041-B7CC-02FB482A02FC}"/>
                </a:ext>
              </a:extLst>
            </p:cNvPr>
            <p:cNvSpPr/>
            <p:nvPr/>
          </p:nvSpPr>
          <p:spPr>
            <a:xfrm>
              <a:off x="8699044" y="3614369"/>
              <a:ext cx="1100057" cy="71824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7F7516E-0632-9B46-AEAF-A6A4E822E608}"/>
                </a:ext>
              </a:extLst>
            </p:cNvPr>
            <p:cNvSpPr/>
            <p:nvPr/>
          </p:nvSpPr>
          <p:spPr>
            <a:xfrm>
              <a:off x="10239312" y="3697687"/>
              <a:ext cx="966020" cy="63492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66598D0F-10ED-6448-919A-D11C14A0FAB7}"/>
              </a:ext>
            </a:extLst>
          </p:cNvPr>
          <p:cNvSpPr/>
          <p:nvPr/>
        </p:nvSpPr>
        <p:spPr>
          <a:xfrm>
            <a:off x="10379651" y="2500768"/>
            <a:ext cx="226080" cy="39668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9CA3A053-CC5E-CE43-A07C-207C23696C72}"/>
              </a:ext>
            </a:extLst>
          </p:cNvPr>
          <p:cNvSpPr/>
          <p:nvPr/>
        </p:nvSpPr>
        <p:spPr>
          <a:xfrm>
            <a:off x="14922" y="6010116"/>
            <a:ext cx="12191995" cy="5822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Cheap</a:t>
            </a:r>
            <a:r>
              <a:rPr lang="en-US" sz="2800" dirty="0">
                <a:solidFill>
                  <a:schemeClr val="tx1"/>
                </a:solidFill>
              </a:rPr>
              <a:t> camera-side heuristics </a:t>
            </a:r>
            <a:r>
              <a:rPr lang="en-US" sz="2800" dirty="0">
                <a:solidFill>
                  <a:schemeClr val="tx1"/>
                </a:solidFill>
                <a:sym typeface="Wingdings" pitchFamily="2" charset="2"/>
              </a:rPr>
              <a:t> </a:t>
            </a:r>
            <a:r>
              <a:rPr lang="en-US" sz="2800" b="1" dirty="0">
                <a:solidFill>
                  <a:schemeClr val="accent2">
                    <a:lumMod val="75000"/>
                  </a:schemeClr>
                </a:solidFill>
                <a:sym typeface="Wingdings" pitchFamily="2" charset="2"/>
              </a:rPr>
              <a:t>low accuracy</a:t>
            </a:r>
            <a:r>
              <a:rPr lang="en-US" sz="2800" dirty="0">
                <a:solidFill>
                  <a:schemeClr val="tx1"/>
                </a:solidFill>
                <a:sym typeface="Wingdings" pitchFamily="2" charset="2"/>
              </a:rPr>
              <a:t>.</a:t>
            </a:r>
            <a:endParaRPr lang="en-US" sz="2800" dirty="0">
              <a:solidFill>
                <a:schemeClr val="tx1"/>
              </a:solidFill>
            </a:endParaRPr>
          </a:p>
        </p:txBody>
      </p:sp>
    </p:spTree>
    <p:extLst>
      <p:ext uri="{BB962C8B-B14F-4D97-AF65-F5344CB8AC3E}">
        <p14:creationId xmlns:p14="http://schemas.microsoft.com/office/powerpoint/2010/main" val="1870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p:bldP spid="101" grpId="0"/>
      <p:bldP spid="102" grpId="0"/>
      <p:bldP spid="112" grpId="0" animBg="1"/>
      <p:bldP spid="1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8D4B-EFBC-3545-9F9F-E857C89BBEA7}"/>
              </a:ext>
            </a:extLst>
          </p:cNvPr>
          <p:cNvSpPr>
            <a:spLocks noGrp="1"/>
          </p:cNvSpPr>
          <p:nvPr>
            <p:ph type="title"/>
          </p:nvPr>
        </p:nvSpPr>
        <p:spPr>
          <a:xfrm>
            <a:off x="0" y="391391"/>
            <a:ext cx="12192000" cy="920529"/>
          </a:xfrm>
        </p:spPr>
        <p:txBody>
          <a:bodyPr>
            <a:normAutofit fontScale="90000"/>
          </a:bodyPr>
          <a:lstStyle/>
          <a:p>
            <a:r>
              <a:rPr lang="en-US" dirty="0">
                <a:solidFill>
                  <a:schemeClr val="accent6">
                    <a:lumMod val="75000"/>
                  </a:schemeClr>
                </a:solidFill>
                <a:latin typeface="Times" pitchFamily="2" charset="0"/>
              </a:rPr>
              <a:t>Previous work type 2:</a:t>
            </a:r>
            <a:br>
              <a:rPr lang="en-US" dirty="0">
                <a:solidFill>
                  <a:schemeClr val="accent6">
                    <a:lumMod val="75000"/>
                  </a:schemeClr>
                </a:solidFill>
                <a:latin typeface="Times" pitchFamily="2" charset="0"/>
              </a:rPr>
            </a:br>
            <a:r>
              <a:rPr lang="en-US" dirty="0">
                <a:solidFill>
                  <a:schemeClr val="accent6">
                    <a:lumMod val="75000"/>
                  </a:schemeClr>
                </a:solidFill>
                <a:latin typeface="Times" pitchFamily="2" charset="0"/>
              </a:rPr>
              <a:t>Use </a:t>
            </a:r>
            <a:r>
              <a:rPr lang="en-US" b="1" dirty="0">
                <a:solidFill>
                  <a:schemeClr val="accent2">
                    <a:lumMod val="75000"/>
                  </a:schemeClr>
                </a:solidFill>
                <a:latin typeface="Times" pitchFamily="2" charset="0"/>
              </a:rPr>
              <a:t>expensive </a:t>
            </a:r>
            <a:r>
              <a:rPr lang="en-US" dirty="0">
                <a:solidFill>
                  <a:schemeClr val="accent2">
                    <a:lumMod val="75000"/>
                  </a:schemeClr>
                </a:solidFill>
                <a:latin typeface="Times" pitchFamily="2" charset="0"/>
              </a:rPr>
              <a:t>camera-side heuristics </a:t>
            </a:r>
            <a:r>
              <a:rPr lang="en-US" dirty="0">
                <a:solidFill>
                  <a:schemeClr val="accent6">
                    <a:lumMod val="75000"/>
                  </a:schemeClr>
                </a:solidFill>
                <a:latin typeface="Times" pitchFamily="2" charset="0"/>
              </a:rPr>
              <a:t>to decide how to compress the video</a:t>
            </a:r>
          </a:p>
        </p:txBody>
      </p:sp>
      <p:grpSp>
        <p:nvGrpSpPr>
          <p:cNvPr id="4" name="Group 3">
            <a:extLst>
              <a:ext uri="{FF2B5EF4-FFF2-40B4-BE49-F238E27FC236}">
                <a16:creationId xmlns:a16="http://schemas.microsoft.com/office/drawing/2014/main" id="{B6BE93FB-C982-1547-8612-88A8304C7368}"/>
              </a:ext>
            </a:extLst>
          </p:cNvPr>
          <p:cNvGrpSpPr/>
          <p:nvPr/>
        </p:nvGrpSpPr>
        <p:grpSpPr>
          <a:xfrm>
            <a:off x="2521492" y="4731692"/>
            <a:ext cx="1143390" cy="1236073"/>
            <a:chOff x="1364558" y="4000500"/>
            <a:chExt cx="1143390" cy="1236073"/>
          </a:xfrm>
        </p:grpSpPr>
        <p:sp>
          <p:nvSpPr>
            <p:cNvPr id="5" name="Rectangle 4">
              <a:extLst>
                <a:ext uri="{FF2B5EF4-FFF2-40B4-BE49-F238E27FC236}">
                  <a16:creationId xmlns:a16="http://schemas.microsoft.com/office/drawing/2014/main" id="{17904514-F007-8C43-BE5B-31E7546FA9AA}"/>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6" name="Graphic 5" descr="Video camera">
              <a:extLst>
                <a:ext uri="{FF2B5EF4-FFF2-40B4-BE49-F238E27FC236}">
                  <a16:creationId xmlns:a16="http://schemas.microsoft.com/office/drawing/2014/main" id="{05381D39-32CB-E64F-B34F-566BD9540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sp>
        <p:nvSpPr>
          <p:cNvPr id="9" name="Rectangle 8">
            <a:extLst>
              <a:ext uri="{FF2B5EF4-FFF2-40B4-BE49-F238E27FC236}">
                <a16:creationId xmlns:a16="http://schemas.microsoft.com/office/drawing/2014/main" id="{3C013544-31F4-FC4A-83F9-1F55A3FF95F8}"/>
              </a:ext>
            </a:extLst>
          </p:cNvPr>
          <p:cNvSpPr/>
          <p:nvPr/>
        </p:nvSpPr>
        <p:spPr>
          <a:xfrm>
            <a:off x="295836" y="3613977"/>
            <a:ext cx="1939505" cy="461665"/>
          </a:xfrm>
          <a:prstGeom prst="rect">
            <a:avLst/>
          </a:prstGeom>
        </p:spPr>
        <p:txBody>
          <a:bodyPr wrap="none">
            <a:spAutoFit/>
          </a:bodyPr>
          <a:lstStyle/>
          <a:p>
            <a:r>
              <a:rPr lang="en-US" sz="2400" dirty="0"/>
              <a:t>Video content</a:t>
            </a:r>
          </a:p>
        </p:txBody>
      </p:sp>
      <p:sp>
        <p:nvSpPr>
          <p:cNvPr id="23" name="Right Brace 22">
            <a:extLst>
              <a:ext uri="{FF2B5EF4-FFF2-40B4-BE49-F238E27FC236}">
                <a16:creationId xmlns:a16="http://schemas.microsoft.com/office/drawing/2014/main" id="{A6BC17EA-E1C7-1045-B095-5B1F66E36C14}"/>
              </a:ext>
            </a:extLst>
          </p:cNvPr>
          <p:cNvSpPr/>
          <p:nvPr/>
        </p:nvSpPr>
        <p:spPr>
          <a:xfrm rot="5400000">
            <a:off x="2869961" y="2054759"/>
            <a:ext cx="386574" cy="5307907"/>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2585642C-65A0-E34D-8D10-0CA8AA8D0D2A}"/>
              </a:ext>
            </a:extLst>
          </p:cNvPr>
          <p:cNvGrpSpPr/>
          <p:nvPr/>
        </p:nvGrpSpPr>
        <p:grpSpPr>
          <a:xfrm>
            <a:off x="9526918" y="4700562"/>
            <a:ext cx="987643" cy="1236073"/>
            <a:chOff x="7930458" y="4000499"/>
            <a:chExt cx="987643" cy="1236073"/>
          </a:xfrm>
        </p:grpSpPr>
        <p:pic>
          <p:nvPicPr>
            <p:cNvPr id="25" name="Graphic 24" descr="Server">
              <a:extLst>
                <a:ext uri="{FF2B5EF4-FFF2-40B4-BE49-F238E27FC236}">
                  <a16:creationId xmlns:a16="http://schemas.microsoft.com/office/drawing/2014/main" id="{B5B0A070-60A4-5A44-9AB1-01CDAC4F44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753" y="4000499"/>
              <a:ext cx="914400" cy="914400"/>
            </a:xfrm>
            <a:prstGeom prst="rect">
              <a:avLst/>
            </a:prstGeom>
          </p:spPr>
        </p:pic>
        <p:sp>
          <p:nvSpPr>
            <p:cNvPr id="26" name="Rectangle 25">
              <a:extLst>
                <a:ext uri="{FF2B5EF4-FFF2-40B4-BE49-F238E27FC236}">
                  <a16:creationId xmlns:a16="http://schemas.microsoft.com/office/drawing/2014/main" id="{8C44802D-A737-5D47-9007-879A729BDAD0}"/>
                </a:ext>
              </a:extLst>
            </p:cNvPr>
            <p:cNvSpPr/>
            <p:nvPr/>
          </p:nvSpPr>
          <p:spPr>
            <a:xfrm>
              <a:off x="7930458" y="4774907"/>
              <a:ext cx="987643" cy="461665"/>
            </a:xfrm>
            <a:prstGeom prst="rect">
              <a:avLst/>
            </a:prstGeom>
          </p:spPr>
          <p:txBody>
            <a:bodyPr wrap="none">
              <a:spAutoFit/>
            </a:bodyPr>
            <a:lstStyle/>
            <a:p>
              <a:r>
                <a:rPr lang="en-US" sz="2400" dirty="0"/>
                <a:t>Server</a:t>
              </a:r>
            </a:p>
          </p:txBody>
        </p:sp>
      </p:grpSp>
      <p:sp>
        <p:nvSpPr>
          <p:cNvPr id="34" name="Right Brace 33">
            <a:extLst>
              <a:ext uri="{FF2B5EF4-FFF2-40B4-BE49-F238E27FC236}">
                <a16:creationId xmlns:a16="http://schemas.microsoft.com/office/drawing/2014/main" id="{13A87505-D6A2-494D-8CEF-632EAB02D83E}"/>
              </a:ext>
            </a:extLst>
          </p:cNvPr>
          <p:cNvSpPr/>
          <p:nvPr/>
        </p:nvSpPr>
        <p:spPr>
          <a:xfrm rot="5400000">
            <a:off x="9900041" y="2603106"/>
            <a:ext cx="386574" cy="4116331"/>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Slide Number Placeholder 37">
            <a:extLst>
              <a:ext uri="{FF2B5EF4-FFF2-40B4-BE49-F238E27FC236}">
                <a16:creationId xmlns:a16="http://schemas.microsoft.com/office/drawing/2014/main" id="{45CF6B90-CB86-C64B-AF9F-5183E0C75D61}"/>
              </a:ext>
            </a:extLst>
          </p:cNvPr>
          <p:cNvSpPr>
            <a:spLocks noGrp="1"/>
          </p:cNvSpPr>
          <p:nvPr>
            <p:ph type="sldNum" sz="quarter" idx="12"/>
          </p:nvPr>
        </p:nvSpPr>
        <p:spPr/>
        <p:txBody>
          <a:bodyPr/>
          <a:lstStyle/>
          <a:p>
            <a:fld id="{52EED48C-2B0B-A148-B97E-490061EF11A1}" type="slidenum">
              <a:rPr lang="en-US" smtClean="0"/>
              <a:t>11</a:t>
            </a:fld>
            <a:endParaRPr lang="en-US"/>
          </a:p>
        </p:txBody>
      </p:sp>
      <p:sp>
        <p:nvSpPr>
          <p:cNvPr id="143" name="Rectangle 142">
            <a:extLst>
              <a:ext uri="{FF2B5EF4-FFF2-40B4-BE49-F238E27FC236}">
                <a16:creationId xmlns:a16="http://schemas.microsoft.com/office/drawing/2014/main" id="{B47DC88D-FCD5-C44D-8592-970539F7D669}"/>
              </a:ext>
            </a:extLst>
          </p:cNvPr>
          <p:cNvSpPr/>
          <p:nvPr/>
        </p:nvSpPr>
        <p:spPr>
          <a:xfrm>
            <a:off x="9722725" y="3543434"/>
            <a:ext cx="2609952" cy="1200329"/>
          </a:xfrm>
          <a:prstGeom prst="rect">
            <a:avLst/>
          </a:prstGeom>
        </p:spPr>
        <p:txBody>
          <a:bodyPr wrap="square">
            <a:spAutoFit/>
          </a:bodyPr>
          <a:lstStyle/>
          <a:p>
            <a:pPr algn="ctr"/>
            <a:r>
              <a:rPr lang="en-US" sz="2400" dirty="0"/>
              <a:t>Inference results</a:t>
            </a:r>
          </a:p>
          <a:p>
            <a:pPr algn="ctr"/>
            <a:r>
              <a:rPr lang="en-US" sz="2400" dirty="0"/>
              <a:t>All object detected, high accuracy</a:t>
            </a:r>
          </a:p>
        </p:txBody>
      </p:sp>
      <p:sp>
        <p:nvSpPr>
          <p:cNvPr id="144" name="Rectangle 143">
            <a:extLst>
              <a:ext uri="{FF2B5EF4-FFF2-40B4-BE49-F238E27FC236}">
                <a16:creationId xmlns:a16="http://schemas.microsoft.com/office/drawing/2014/main" id="{8E029AE5-8C1E-2C47-8003-6114C47EEA70}"/>
              </a:ext>
            </a:extLst>
          </p:cNvPr>
          <p:cNvSpPr/>
          <p:nvPr/>
        </p:nvSpPr>
        <p:spPr>
          <a:xfrm>
            <a:off x="1045660" y="1550638"/>
            <a:ext cx="4532587" cy="553998"/>
          </a:xfrm>
          <a:prstGeom prst="rect">
            <a:avLst/>
          </a:prstGeom>
        </p:spPr>
        <p:txBody>
          <a:bodyPr wrap="none">
            <a:spAutoFit/>
          </a:bodyPr>
          <a:lstStyle/>
          <a:p>
            <a:r>
              <a:rPr lang="en-US" sz="3000" b="1" dirty="0">
                <a:solidFill>
                  <a:schemeClr val="accent2">
                    <a:lumMod val="75000"/>
                  </a:schemeClr>
                </a:solidFill>
              </a:rPr>
              <a:t>High camera-side overhead</a:t>
            </a:r>
          </a:p>
        </p:txBody>
      </p:sp>
      <p:cxnSp>
        <p:nvCxnSpPr>
          <p:cNvPr id="145" name="Straight Arrow Connector 144">
            <a:extLst>
              <a:ext uri="{FF2B5EF4-FFF2-40B4-BE49-F238E27FC236}">
                <a16:creationId xmlns:a16="http://schemas.microsoft.com/office/drawing/2014/main" id="{AD376F2D-4701-E44D-B91E-BC5F18780619}"/>
              </a:ext>
            </a:extLst>
          </p:cNvPr>
          <p:cNvCxnSpPr>
            <a:cxnSpLocks/>
          </p:cNvCxnSpPr>
          <p:nvPr/>
        </p:nvCxnSpPr>
        <p:spPr>
          <a:xfrm flipV="1">
            <a:off x="2933656" y="1986205"/>
            <a:ext cx="0" cy="420815"/>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A9F860C7-2693-0344-B572-68FE5138DB4F}"/>
              </a:ext>
            </a:extLst>
          </p:cNvPr>
          <p:cNvPicPr>
            <a:picLocks noChangeAspect="1"/>
          </p:cNvPicPr>
          <p:nvPr/>
        </p:nvPicPr>
        <p:blipFill>
          <a:blip r:embed="rId7"/>
          <a:stretch>
            <a:fillRect/>
          </a:stretch>
        </p:blipFill>
        <p:spPr>
          <a:xfrm>
            <a:off x="143136" y="2243248"/>
            <a:ext cx="2092205" cy="1337962"/>
          </a:xfrm>
          <a:prstGeom prst="rect">
            <a:avLst/>
          </a:prstGeom>
        </p:spPr>
      </p:pic>
      <p:grpSp>
        <p:nvGrpSpPr>
          <p:cNvPr id="7" name="Group 6">
            <a:extLst>
              <a:ext uri="{FF2B5EF4-FFF2-40B4-BE49-F238E27FC236}">
                <a16:creationId xmlns:a16="http://schemas.microsoft.com/office/drawing/2014/main" id="{7A81301C-6BAD-3F43-B4ED-BBA120AE4151}"/>
              </a:ext>
            </a:extLst>
          </p:cNvPr>
          <p:cNvGrpSpPr/>
          <p:nvPr/>
        </p:nvGrpSpPr>
        <p:grpSpPr>
          <a:xfrm>
            <a:off x="2209678" y="2197902"/>
            <a:ext cx="4057889" cy="1860315"/>
            <a:chOff x="2209678" y="2320997"/>
            <a:chExt cx="4057889" cy="1860315"/>
          </a:xfrm>
        </p:grpSpPr>
        <p:cxnSp>
          <p:nvCxnSpPr>
            <p:cNvPr id="10" name="Straight Arrow Connector 9">
              <a:extLst>
                <a:ext uri="{FF2B5EF4-FFF2-40B4-BE49-F238E27FC236}">
                  <a16:creationId xmlns:a16="http://schemas.microsoft.com/office/drawing/2014/main" id="{30A16824-0287-4C43-8647-3CA9930BFE4D}"/>
                </a:ext>
              </a:extLst>
            </p:cNvPr>
            <p:cNvCxnSpPr>
              <a:cxnSpLocks/>
            </p:cNvCxnSpPr>
            <p:nvPr/>
          </p:nvCxnSpPr>
          <p:spPr>
            <a:xfrm>
              <a:off x="2209678" y="3076567"/>
              <a:ext cx="1707143" cy="0"/>
            </a:xfrm>
            <a:prstGeom prst="straightConnector1">
              <a:avLst/>
            </a:prstGeom>
            <a:ln w="50800">
              <a:prstDash val="solid"/>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CEFE810-F71D-5F45-A504-81E4C0C95975}"/>
                </a:ext>
              </a:extLst>
            </p:cNvPr>
            <p:cNvSpPr/>
            <p:nvPr/>
          </p:nvSpPr>
          <p:spPr>
            <a:xfrm>
              <a:off x="2278636" y="2320997"/>
              <a:ext cx="1459375" cy="830997"/>
            </a:xfrm>
            <a:prstGeom prst="rect">
              <a:avLst/>
            </a:prstGeom>
          </p:spPr>
          <p:txBody>
            <a:bodyPr wrap="none">
              <a:spAutoFit/>
            </a:bodyPr>
            <a:lstStyle/>
            <a:p>
              <a:pPr algn="ctr"/>
              <a:r>
                <a:rPr lang="en-US" sz="2400" b="1" dirty="0">
                  <a:solidFill>
                    <a:schemeClr val="accent2">
                      <a:lumMod val="75000"/>
                    </a:schemeClr>
                  </a:solidFill>
                </a:rPr>
                <a:t>Expensive</a:t>
              </a:r>
            </a:p>
            <a:p>
              <a:pPr algn="ctr"/>
              <a:r>
                <a:rPr lang="en-US" sz="2400" dirty="0"/>
                <a:t>heuristics</a:t>
              </a:r>
            </a:p>
          </p:txBody>
        </p:sp>
        <p:sp>
          <p:nvSpPr>
            <p:cNvPr id="124" name="Rectangle 123">
              <a:extLst>
                <a:ext uri="{FF2B5EF4-FFF2-40B4-BE49-F238E27FC236}">
                  <a16:creationId xmlns:a16="http://schemas.microsoft.com/office/drawing/2014/main" id="{70A2E56F-37FF-044C-959A-BBB202A85E2D}"/>
                </a:ext>
              </a:extLst>
            </p:cNvPr>
            <p:cNvSpPr/>
            <p:nvPr/>
          </p:nvSpPr>
          <p:spPr>
            <a:xfrm>
              <a:off x="3780219" y="3719647"/>
              <a:ext cx="2487348" cy="461665"/>
            </a:xfrm>
            <a:prstGeom prst="rect">
              <a:avLst/>
            </a:prstGeom>
          </p:spPr>
          <p:txBody>
            <a:bodyPr wrap="none">
              <a:spAutoFit/>
            </a:bodyPr>
            <a:lstStyle/>
            <a:p>
              <a:r>
                <a:rPr lang="en-US" sz="2400" dirty="0"/>
                <a:t>Compressed video</a:t>
              </a:r>
            </a:p>
          </p:txBody>
        </p:sp>
        <p:grpSp>
          <p:nvGrpSpPr>
            <p:cNvPr id="66" name="Group 65">
              <a:extLst>
                <a:ext uri="{FF2B5EF4-FFF2-40B4-BE49-F238E27FC236}">
                  <a16:creationId xmlns:a16="http://schemas.microsoft.com/office/drawing/2014/main" id="{E57160D7-1D80-9046-9DF7-4D6B736718D9}"/>
                </a:ext>
              </a:extLst>
            </p:cNvPr>
            <p:cNvGrpSpPr/>
            <p:nvPr/>
          </p:nvGrpSpPr>
          <p:grpSpPr>
            <a:xfrm>
              <a:off x="3885283" y="2346402"/>
              <a:ext cx="2187157" cy="1381320"/>
              <a:chOff x="7725109" y="1773196"/>
              <a:chExt cx="4200599" cy="2691022"/>
            </a:xfrm>
          </p:grpSpPr>
          <p:pic>
            <p:nvPicPr>
              <p:cNvPr id="67" name="Picture 66">
                <a:extLst>
                  <a:ext uri="{FF2B5EF4-FFF2-40B4-BE49-F238E27FC236}">
                    <a16:creationId xmlns:a16="http://schemas.microsoft.com/office/drawing/2014/main" id="{FE4A1BF4-A50F-3644-A8CD-1452E4C7ABE4}"/>
                  </a:ext>
                </a:extLst>
              </p:cNvPr>
              <p:cNvPicPr>
                <a:picLocks noChangeAspect="1"/>
              </p:cNvPicPr>
              <p:nvPr/>
            </p:nvPicPr>
            <p:blipFill>
              <a:blip r:embed="rId8">
                <a:extLst>
                  <a:ext uri="{BEBA8EAE-BF5A-486C-A8C5-ECC9F3942E4B}">
                    <a14:imgProps xmlns:a14="http://schemas.microsoft.com/office/drawing/2010/main">
                      <a14:imgLayer r:embed="rId9">
                        <a14:imgEffect>
                          <a14:artisticBlur radius="52"/>
                        </a14:imgEffect>
                      </a14:imgLayer>
                    </a14:imgProps>
                  </a:ext>
                </a:extLst>
              </a:blip>
              <a:stretch>
                <a:fillRect/>
              </a:stretch>
            </p:blipFill>
            <p:spPr>
              <a:xfrm>
                <a:off x="7725109" y="1773196"/>
                <a:ext cx="4200599" cy="2686277"/>
              </a:xfrm>
              <a:prstGeom prst="rect">
                <a:avLst/>
              </a:prstGeom>
            </p:spPr>
          </p:pic>
          <p:pic>
            <p:nvPicPr>
              <p:cNvPr id="68" name="Picture 67">
                <a:extLst>
                  <a:ext uri="{FF2B5EF4-FFF2-40B4-BE49-F238E27FC236}">
                    <a16:creationId xmlns:a16="http://schemas.microsoft.com/office/drawing/2014/main" id="{6E534286-7994-E746-B39A-C60774444A50}"/>
                  </a:ext>
                </a:extLst>
              </p:cNvPr>
              <p:cNvPicPr>
                <a:picLocks noChangeAspect="1"/>
              </p:cNvPicPr>
              <p:nvPr/>
            </p:nvPicPr>
            <p:blipFill rotWithShape="1">
              <a:blip r:embed="rId7"/>
              <a:srcRect l="32096" t="35525" r="59693" b="35418"/>
              <a:stretch/>
            </p:blipFill>
            <p:spPr>
              <a:xfrm>
                <a:off x="9072782" y="2779312"/>
                <a:ext cx="332667" cy="752799"/>
              </a:xfrm>
              <a:prstGeom prst="rect">
                <a:avLst/>
              </a:prstGeom>
            </p:spPr>
          </p:pic>
          <p:pic>
            <p:nvPicPr>
              <p:cNvPr id="69" name="Picture 68">
                <a:extLst>
                  <a:ext uri="{FF2B5EF4-FFF2-40B4-BE49-F238E27FC236}">
                    <a16:creationId xmlns:a16="http://schemas.microsoft.com/office/drawing/2014/main" id="{5603ACC5-249C-634E-8AEF-79F9CC0640EF}"/>
                  </a:ext>
                </a:extLst>
              </p:cNvPr>
              <p:cNvPicPr>
                <a:picLocks noChangeAspect="1"/>
              </p:cNvPicPr>
              <p:nvPr/>
            </p:nvPicPr>
            <p:blipFill rotWithShape="1">
              <a:blip r:embed="rId7"/>
              <a:srcRect l="22867" t="64583" r="48175" b="3853"/>
              <a:stretch/>
            </p:blipFill>
            <p:spPr>
              <a:xfrm>
                <a:off x="8594800" y="3622462"/>
                <a:ext cx="1173178" cy="817771"/>
              </a:xfrm>
              <a:prstGeom prst="rect">
                <a:avLst/>
              </a:prstGeom>
            </p:spPr>
          </p:pic>
          <p:pic>
            <p:nvPicPr>
              <p:cNvPr id="70" name="Picture 69">
                <a:extLst>
                  <a:ext uri="{FF2B5EF4-FFF2-40B4-BE49-F238E27FC236}">
                    <a16:creationId xmlns:a16="http://schemas.microsoft.com/office/drawing/2014/main" id="{9E8303A5-B36B-A74A-A84E-CA34EAF34E65}"/>
                  </a:ext>
                </a:extLst>
              </p:cNvPr>
              <p:cNvPicPr>
                <a:picLocks noChangeAspect="1"/>
              </p:cNvPicPr>
              <p:nvPr/>
            </p:nvPicPr>
            <p:blipFill rotWithShape="1">
              <a:blip r:embed="rId7"/>
              <a:srcRect l="66639" t="64582"/>
              <a:stretch/>
            </p:blipFill>
            <p:spPr>
              <a:xfrm>
                <a:off x="10487621" y="3546607"/>
                <a:ext cx="1351529" cy="917611"/>
              </a:xfrm>
              <a:prstGeom prst="rect">
                <a:avLst/>
              </a:prstGeom>
            </p:spPr>
          </p:pic>
        </p:grpSp>
      </p:grpSp>
      <p:grpSp>
        <p:nvGrpSpPr>
          <p:cNvPr id="75" name="Group 74">
            <a:extLst>
              <a:ext uri="{FF2B5EF4-FFF2-40B4-BE49-F238E27FC236}">
                <a16:creationId xmlns:a16="http://schemas.microsoft.com/office/drawing/2014/main" id="{0F4D394D-FB59-E14F-ACA2-60209433F29D}"/>
              </a:ext>
            </a:extLst>
          </p:cNvPr>
          <p:cNvGrpSpPr/>
          <p:nvPr/>
        </p:nvGrpSpPr>
        <p:grpSpPr>
          <a:xfrm>
            <a:off x="9960933" y="2235882"/>
            <a:ext cx="2187157" cy="1381320"/>
            <a:chOff x="7725109" y="1773196"/>
            <a:chExt cx="4200599" cy="2691022"/>
          </a:xfrm>
        </p:grpSpPr>
        <p:grpSp>
          <p:nvGrpSpPr>
            <p:cNvPr id="76" name="Group 75">
              <a:extLst>
                <a:ext uri="{FF2B5EF4-FFF2-40B4-BE49-F238E27FC236}">
                  <a16:creationId xmlns:a16="http://schemas.microsoft.com/office/drawing/2014/main" id="{998569FC-2B47-004D-A534-4523A8FBEC37}"/>
                </a:ext>
              </a:extLst>
            </p:cNvPr>
            <p:cNvGrpSpPr/>
            <p:nvPr/>
          </p:nvGrpSpPr>
          <p:grpSpPr>
            <a:xfrm>
              <a:off x="7725109" y="1773196"/>
              <a:ext cx="4200599" cy="2691022"/>
              <a:chOff x="7725109" y="1773196"/>
              <a:chExt cx="4200599" cy="2691022"/>
            </a:xfrm>
          </p:grpSpPr>
          <p:pic>
            <p:nvPicPr>
              <p:cNvPr id="80" name="Picture 79">
                <a:extLst>
                  <a:ext uri="{FF2B5EF4-FFF2-40B4-BE49-F238E27FC236}">
                    <a16:creationId xmlns:a16="http://schemas.microsoft.com/office/drawing/2014/main" id="{DF43C78A-C8BD-A44C-A61C-68547992D3E5}"/>
                  </a:ext>
                </a:extLst>
              </p:cNvPr>
              <p:cNvPicPr>
                <a:picLocks noChangeAspect="1"/>
              </p:cNvPicPr>
              <p:nvPr/>
            </p:nvPicPr>
            <p:blipFill>
              <a:blip r:embed="rId8">
                <a:extLst>
                  <a:ext uri="{BEBA8EAE-BF5A-486C-A8C5-ECC9F3942E4B}">
                    <a14:imgProps xmlns:a14="http://schemas.microsoft.com/office/drawing/2010/main">
                      <a14:imgLayer r:embed="rId10">
                        <a14:imgEffect>
                          <a14:artisticBlur radius="52"/>
                        </a14:imgEffect>
                      </a14:imgLayer>
                    </a14:imgProps>
                  </a:ext>
                </a:extLst>
              </a:blip>
              <a:stretch>
                <a:fillRect/>
              </a:stretch>
            </p:blipFill>
            <p:spPr>
              <a:xfrm>
                <a:off x="7725109" y="1773196"/>
                <a:ext cx="4200599" cy="2686277"/>
              </a:xfrm>
              <a:prstGeom prst="rect">
                <a:avLst/>
              </a:prstGeom>
            </p:spPr>
          </p:pic>
          <p:pic>
            <p:nvPicPr>
              <p:cNvPr id="81" name="Picture 80">
                <a:extLst>
                  <a:ext uri="{FF2B5EF4-FFF2-40B4-BE49-F238E27FC236}">
                    <a16:creationId xmlns:a16="http://schemas.microsoft.com/office/drawing/2014/main" id="{24986ABA-9EF7-BB4E-8615-CE4189F389D9}"/>
                  </a:ext>
                </a:extLst>
              </p:cNvPr>
              <p:cNvPicPr>
                <a:picLocks noChangeAspect="1"/>
              </p:cNvPicPr>
              <p:nvPr/>
            </p:nvPicPr>
            <p:blipFill rotWithShape="1">
              <a:blip r:embed="rId7"/>
              <a:srcRect l="32096" t="35525" r="59693" b="35418"/>
              <a:stretch/>
            </p:blipFill>
            <p:spPr>
              <a:xfrm>
                <a:off x="9072782" y="2779312"/>
                <a:ext cx="332667" cy="752799"/>
              </a:xfrm>
              <a:prstGeom prst="rect">
                <a:avLst/>
              </a:prstGeom>
            </p:spPr>
          </p:pic>
          <p:pic>
            <p:nvPicPr>
              <p:cNvPr id="82" name="Picture 81">
                <a:extLst>
                  <a:ext uri="{FF2B5EF4-FFF2-40B4-BE49-F238E27FC236}">
                    <a16:creationId xmlns:a16="http://schemas.microsoft.com/office/drawing/2014/main" id="{72C2DAE8-797B-A648-B685-B150642C57BA}"/>
                  </a:ext>
                </a:extLst>
              </p:cNvPr>
              <p:cNvPicPr>
                <a:picLocks noChangeAspect="1"/>
              </p:cNvPicPr>
              <p:nvPr/>
            </p:nvPicPr>
            <p:blipFill rotWithShape="1">
              <a:blip r:embed="rId7"/>
              <a:srcRect l="22867" t="64583" r="48175" b="3853"/>
              <a:stretch/>
            </p:blipFill>
            <p:spPr>
              <a:xfrm>
                <a:off x="8594800" y="3622462"/>
                <a:ext cx="1173178" cy="817771"/>
              </a:xfrm>
              <a:prstGeom prst="rect">
                <a:avLst/>
              </a:prstGeom>
            </p:spPr>
          </p:pic>
          <p:pic>
            <p:nvPicPr>
              <p:cNvPr id="83" name="Picture 82">
                <a:extLst>
                  <a:ext uri="{FF2B5EF4-FFF2-40B4-BE49-F238E27FC236}">
                    <a16:creationId xmlns:a16="http://schemas.microsoft.com/office/drawing/2014/main" id="{61941BED-8201-9948-948F-B233E8CE54CC}"/>
                  </a:ext>
                </a:extLst>
              </p:cNvPr>
              <p:cNvPicPr>
                <a:picLocks noChangeAspect="1"/>
              </p:cNvPicPr>
              <p:nvPr/>
            </p:nvPicPr>
            <p:blipFill rotWithShape="1">
              <a:blip r:embed="rId7"/>
              <a:srcRect l="66639" t="64582"/>
              <a:stretch/>
            </p:blipFill>
            <p:spPr>
              <a:xfrm>
                <a:off x="10487621" y="3546607"/>
                <a:ext cx="1351529" cy="917611"/>
              </a:xfrm>
              <a:prstGeom prst="rect">
                <a:avLst/>
              </a:prstGeom>
            </p:spPr>
          </p:pic>
        </p:grpSp>
        <p:sp>
          <p:nvSpPr>
            <p:cNvPr id="77" name="Rectangle 76">
              <a:extLst>
                <a:ext uri="{FF2B5EF4-FFF2-40B4-BE49-F238E27FC236}">
                  <a16:creationId xmlns:a16="http://schemas.microsoft.com/office/drawing/2014/main" id="{CA284633-2B17-9242-8E69-7B5EA57817C2}"/>
                </a:ext>
              </a:extLst>
            </p:cNvPr>
            <p:cNvSpPr/>
            <p:nvPr/>
          </p:nvSpPr>
          <p:spPr>
            <a:xfrm>
              <a:off x="9083864" y="2808330"/>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1ADFA82-5948-1047-AC2F-F3540ECBD7CC}"/>
                </a:ext>
              </a:extLst>
            </p:cNvPr>
            <p:cNvSpPr/>
            <p:nvPr/>
          </p:nvSpPr>
          <p:spPr>
            <a:xfrm>
              <a:off x="8594800" y="3641759"/>
              <a:ext cx="1171896" cy="765153"/>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B446C46-CE18-9F4F-A8CA-E123D67BA4B4}"/>
                </a:ext>
              </a:extLst>
            </p:cNvPr>
            <p:cNvSpPr/>
            <p:nvPr/>
          </p:nvSpPr>
          <p:spPr>
            <a:xfrm>
              <a:off x="10486339" y="3590422"/>
              <a:ext cx="1171896" cy="765153"/>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5A37D6B3-29D9-ED42-A131-A38C4FF10F75}"/>
              </a:ext>
            </a:extLst>
          </p:cNvPr>
          <p:cNvGrpSpPr/>
          <p:nvPr/>
        </p:nvGrpSpPr>
        <p:grpSpPr>
          <a:xfrm>
            <a:off x="6110920" y="2650546"/>
            <a:ext cx="1803400" cy="1080502"/>
            <a:chOff x="6110920" y="2773641"/>
            <a:chExt cx="1803400" cy="1080502"/>
          </a:xfrm>
        </p:grpSpPr>
        <p:cxnSp>
          <p:nvCxnSpPr>
            <p:cNvPr id="86" name="Straight Arrow Connector 85">
              <a:extLst>
                <a:ext uri="{FF2B5EF4-FFF2-40B4-BE49-F238E27FC236}">
                  <a16:creationId xmlns:a16="http://schemas.microsoft.com/office/drawing/2014/main" id="{8336894C-D6F6-0945-AB74-7835956C09AF}"/>
                </a:ext>
              </a:extLst>
            </p:cNvPr>
            <p:cNvCxnSpPr>
              <a:cxnSpLocks/>
            </p:cNvCxnSpPr>
            <p:nvPr/>
          </p:nvCxnSpPr>
          <p:spPr>
            <a:xfrm>
              <a:off x="6110920" y="3230841"/>
              <a:ext cx="1803400" cy="15244"/>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87" name="Rectangle 86">
              <a:extLst>
                <a:ext uri="{FF2B5EF4-FFF2-40B4-BE49-F238E27FC236}">
                  <a16:creationId xmlns:a16="http://schemas.microsoft.com/office/drawing/2014/main" id="{CECEA2F2-ED4E-A04A-AB2A-A6F7628D7B72}"/>
                </a:ext>
              </a:extLst>
            </p:cNvPr>
            <p:cNvSpPr/>
            <p:nvPr/>
          </p:nvSpPr>
          <p:spPr>
            <a:xfrm>
              <a:off x="6347677" y="3392478"/>
              <a:ext cx="1263744" cy="461665"/>
            </a:xfrm>
            <a:prstGeom prst="rect">
              <a:avLst/>
            </a:prstGeom>
          </p:spPr>
          <p:txBody>
            <a:bodyPr wrap="square">
              <a:spAutoFit/>
            </a:bodyPr>
            <a:lstStyle/>
            <a:p>
              <a:r>
                <a:rPr lang="en-US" sz="2400" dirty="0"/>
                <a:t>Network</a:t>
              </a:r>
            </a:p>
          </p:txBody>
        </p:sp>
        <p:pic>
          <p:nvPicPr>
            <p:cNvPr id="88" name="Graphic 87" descr="Cloud">
              <a:extLst>
                <a:ext uri="{FF2B5EF4-FFF2-40B4-BE49-F238E27FC236}">
                  <a16:creationId xmlns:a16="http://schemas.microsoft.com/office/drawing/2014/main" id="{DD9E2469-6B46-5F48-873F-CE98E2E554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32788" y="2773641"/>
              <a:ext cx="914400" cy="914400"/>
            </a:xfrm>
            <a:prstGeom prst="rect">
              <a:avLst/>
            </a:prstGeom>
          </p:spPr>
        </p:pic>
      </p:grpSp>
      <p:cxnSp>
        <p:nvCxnSpPr>
          <p:cNvPr id="89" name="Straight Arrow Connector 88">
            <a:extLst>
              <a:ext uri="{FF2B5EF4-FFF2-40B4-BE49-F238E27FC236}">
                <a16:creationId xmlns:a16="http://schemas.microsoft.com/office/drawing/2014/main" id="{A5107824-2618-3F44-ACF4-D93F41E509F6}"/>
              </a:ext>
            </a:extLst>
          </p:cNvPr>
          <p:cNvCxnSpPr>
            <a:cxnSpLocks/>
          </p:cNvCxnSpPr>
          <p:nvPr/>
        </p:nvCxnSpPr>
        <p:spPr>
          <a:xfrm>
            <a:off x="8035162" y="3075967"/>
            <a:ext cx="1728770"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90" name="Rectangle 89">
            <a:extLst>
              <a:ext uri="{FF2B5EF4-FFF2-40B4-BE49-F238E27FC236}">
                <a16:creationId xmlns:a16="http://schemas.microsoft.com/office/drawing/2014/main" id="{4D0BD309-8653-ED46-8198-D16154EF44DC}"/>
              </a:ext>
            </a:extLst>
          </p:cNvPr>
          <p:cNvSpPr/>
          <p:nvPr/>
        </p:nvSpPr>
        <p:spPr>
          <a:xfrm>
            <a:off x="7889034" y="2228030"/>
            <a:ext cx="1637884" cy="830997"/>
          </a:xfrm>
          <a:prstGeom prst="rect">
            <a:avLst/>
          </a:prstGeom>
        </p:spPr>
        <p:txBody>
          <a:bodyPr wrap="none">
            <a:spAutoFit/>
          </a:bodyPr>
          <a:lstStyle/>
          <a:p>
            <a:pPr algn="ctr"/>
            <a:r>
              <a:rPr lang="en-US" sz="2400" dirty="0"/>
              <a:t>Decode</a:t>
            </a:r>
          </a:p>
          <a:p>
            <a:pPr algn="ctr"/>
            <a:r>
              <a:rPr lang="en-US" sz="2400" dirty="0"/>
              <a:t>&amp; inference</a:t>
            </a:r>
          </a:p>
        </p:txBody>
      </p:sp>
      <p:sp>
        <p:nvSpPr>
          <p:cNvPr id="92" name="Rectangle 91">
            <a:extLst>
              <a:ext uri="{FF2B5EF4-FFF2-40B4-BE49-F238E27FC236}">
                <a16:creationId xmlns:a16="http://schemas.microsoft.com/office/drawing/2014/main" id="{01044342-4E1A-4F4B-8D5F-F1660D31C176}"/>
              </a:ext>
            </a:extLst>
          </p:cNvPr>
          <p:cNvSpPr/>
          <p:nvPr/>
        </p:nvSpPr>
        <p:spPr>
          <a:xfrm>
            <a:off x="-43905" y="5874694"/>
            <a:ext cx="12191995" cy="7208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Expensive</a:t>
            </a:r>
            <a:r>
              <a:rPr lang="en-US" sz="2800" dirty="0">
                <a:solidFill>
                  <a:schemeClr val="tx1"/>
                </a:solidFill>
              </a:rPr>
              <a:t> camera-side heuristics </a:t>
            </a:r>
            <a:r>
              <a:rPr lang="en-US" sz="2800" dirty="0">
                <a:solidFill>
                  <a:schemeClr val="tx1"/>
                </a:solidFill>
                <a:sym typeface="Wingdings" pitchFamily="2" charset="2"/>
              </a:rPr>
              <a:t> </a:t>
            </a:r>
            <a:r>
              <a:rPr lang="en-US" sz="2800" b="1" dirty="0">
                <a:solidFill>
                  <a:schemeClr val="accent2">
                    <a:lumMod val="75000"/>
                  </a:schemeClr>
                </a:solidFill>
                <a:sym typeface="Wingdings" pitchFamily="2" charset="2"/>
              </a:rPr>
              <a:t>high camera-side overhead</a:t>
            </a:r>
            <a:r>
              <a:rPr lang="en-US" sz="2800" dirty="0">
                <a:solidFill>
                  <a:schemeClr val="tx1"/>
                </a:solidFill>
                <a:sym typeface="Wingdings" pitchFamily="2" charset="2"/>
              </a:rPr>
              <a:t>.</a:t>
            </a:r>
            <a:endParaRPr lang="en-US" sz="2800" dirty="0">
              <a:solidFill>
                <a:schemeClr val="tx1"/>
              </a:solidFill>
            </a:endParaRPr>
          </a:p>
        </p:txBody>
      </p:sp>
    </p:spTree>
    <p:extLst>
      <p:ext uri="{BB962C8B-B14F-4D97-AF65-F5344CB8AC3E}">
        <p14:creationId xmlns:p14="http://schemas.microsoft.com/office/powerpoint/2010/main" val="16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90" grpId="0"/>
      <p:bldP spid="90" grpId="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A6F7-D302-F743-B55C-34CE946F987C}"/>
              </a:ext>
            </a:extLst>
          </p:cNvPr>
          <p:cNvSpPr>
            <a:spLocks noGrp="1"/>
          </p:cNvSpPr>
          <p:nvPr>
            <p:ph type="title"/>
          </p:nvPr>
        </p:nvSpPr>
        <p:spPr>
          <a:xfrm>
            <a:off x="31661" y="187957"/>
            <a:ext cx="10515600" cy="1325563"/>
          </a:xfrm>
        </p:spPr>
        <p:txBody>
          <a:bodyPr>
            <a:normAutofit fontScale="90000"/>
          </a:bodyPr>
          <a:lstStyle/>
          <a:p>
            <a:r>
              <a:rPr lang="en-US" dirty="0">
                <a:solidFill>
                  <a:schemeClr val="accent6">
                    <a:lumMod val="75000"/>
                  </a:schemeClr>
                </a:solidFill>
                <a:latin typeface="Times" pitchFamily="2" charset="0"/>
              </a:rPr>
              <a:t>Previous work type 3:</a:t>
            </a:r>
            <a:br>
              <a:rPr lang="en-US" dirty="0">
                <a:solidFill>
                  <a:schemeClr val="accent6">
                    <a:lumMod val="75000"/>
                  </a:schemeClr>
                </a:solidFill>
                <a:latin typeface="Times" pitchFamily="2" charset="0"/>
              </a:rPr>
            </a:br>
            <a:r>
              <a:rPr lang="en-US" dirty="0">
                <a:solidFill>
                  <a:schemeClr val="accent6">
                    <a:lumMod val="75000"/>
                  </a:schemeClr>
                </a:solidFill>
                <a:latin typeface="Times" pitchFamily="2" charset="0"/>
              </a:rPr>
              <a:t>Use</a:t>
            </a:r>
            <a:r>
              <a:rPr lang="en-US" dirty="0">
                <a:solidFill>
                  <a:schemeClr val="accent2">
                    <a:lumMod val="75000"/>
                  </a:schemeClr>
                </a:solidFill>
                <a:latin typeface="Times" pitchFamily="2" charset="0"/>
              </a:rPr>
              <a:t> </a:t>
            </a:r>
            <a:r>
              <a:rPr lang="en-US" b="1" dirty="0">
                <a:solidFill>
                  <a:schemeClr val="accent2">
                    <a:lumMod val="75000"/>
                  </a:schemeClr>
                </a:solidFill>
                <a:latin typeface="Times" pitchFamily="2" charset="0"/>
              </a:rPr>
              <a:t>server</a:t>
            </a:r>
            <a:r>
              <a:rPr lang="en-US" dirty="0">
                <a:solidFill>
                  <a:schemeClr val="accent2">
                    <a:lumMod val="75000"/>
                  </a:schemeClr>
                </a:solidFill>
                <a:latin typeface="Times" pitchFamily="2" charset="0"/>
              </a:rPr>
              <a:t> </a:t>
            </a:r>
            <a:r>
              <a:rPr lang="en-US" dirty="0">
                <a:solidFill>
                  <a:schemeClr val="accent6">
                    <a:lumMod val="75000"/>
                  </a:schemeClr>
                </a:solidFill>
                <a:latin typeface="Times" pitchFamily="2" charset="0"/>
              </a:rPr>
              <a:t>to decide how to compress the video</a:t>
            </a:r>
            <a:br>
              <a:rPr lang="en-US" dirty="0">
                <a:solidFill>
                  <a:schemeClr val="accent6">
                    <a:lumMod val="75000"/>
                  </a:schemeClr>
                </a:solidFill>
                <a:latin typeface="Times" pitchFamily="2" charset="0"/>
              </a:rPr>
            </a:br>
            <a:endParaRPr lang="en-US" dirty="0">
              <a:solidFill>
                <a:schemeClr val="accent6">
                  <a:lumMod val="75000"/>
                </a:schemeClr>
              </a:solidFill>
              <a:latin typeface="Times" pitchFamily="2" charset="0"/>
            </a:endParaRPr>
          </a:p>
        </p:txBody>
      </p:sp>
      <p:grpSp>
        <p:nvGrpSpPr>
          <p:cNvPr id="4" name="Group 3">
            <a:extLst>
              <a:ext uri="{FF2B5EF4-FFF2-40B4-BE49-F238E27FC236}">
                <a16:creationId xmlns:a16="http://schemas.microsoft.com/office/drawing/2014/main" id="{4BC45189-BAE4-7D46-8362-29FB9D0AC59F}"/>
              </a:ext>
            </a:extLst>
          </p:cNvPr>
          <p:cNvGrpSpPr/>
          <p:nvPr/>
        </p:nvGrpSpPr>
        <p:grpSpPr>
          <a:xfrm>
            <a:off x="3302758" y="883677"/>
            <a:ext cx="1143390" cy="1236073"/>
            <a:chOff x="1364558" y="4000500"/>
            <a:chExt cx="1143390" cy="1236073"/>
          </a:xfrm>
        </p:grpSpPr>
        <p:sp>
          <p:nvSpPr>
            <p:cNvPr id="5" name="Rectangle 4">
              <a:extLst>
                <a:ext uri="{FF2B5EF4-FFF2-40B4-BE49-F238E27FC236}">
                  <a16:creationId xmlns:a16="http://schemas.microsoft.com/office/drawing/2014/main" id="{D715B593-EB3F-A24C-8569-DFBA345BF9A0}"/>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6" name="Graphic 5" descr="Video camera">
              <a:extLst>
                <a:ext uri="{FF2B5EF4-FFF2-40B4-BE49-F238E27FC236}">
                  <a16:creationId xmlns:a16="http://schemas.microsoft.com/office/drawing/2014/main" id="{9C0BC11B-904A-7248-91A3-5FF4A447FB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cxnSp>
        <p:nvCxnSpPr>
          <p:cNvPr id="11" name="Straight Arrow Connector 10">
            <a:extLst>
              <a:ext uri="{FF2B5EF4-FFF2-40B4-BE49-F238E27FC236}">
                <a16:creationId xmlns:a16="http://schemas.microsoft.com/office/drawing/2014/main" id="{A3F4D6A2-6CE2-2043-AD60-850C10A1FC90}"/>
              </a:ext>
            </a:extLst>
          </p:cNvPr>
          <p:cNvCxnSpPr>
            <a:cxnSpLocks/>
          </p:cNvCxnSpPr>
          <p:nvPr/>
        </p:nvCxnSpPr>
        <p:spPr>
          <a:xfrm>
            <a:off x="3670406" y="2147786"/>
            <a:ext cx="0" cy="418267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9C2091E9-9000-D84D-A441-DE7EC7A83CB4}"/>
              </a:ext>
            </a:extLst>
          </p:cNvPr>
          <p:cNvGrpSpPr/>
          <p:nvPr/>
        </p:nvGrpSpPr>
        <p:grpSpPr>
          <a:xfrm>
            <a:off x="8610600" y="924482"/>
            <a:ext cx="987643" cy="1236073"/>
            <a:chOff x="7930458" y="4000499"/>
            <a:chExt cx="987643" cy="1236073"/>
          </a:xfrm>
        </p:grpSpPr>
        <p:pic>
          <p:nvPicPr>
            <p:cNvPr id="14" name="Graphic 13" descr="Server">
              <a:extLst>
                <a:ext uri="{FF2B5EF4-FFF2-40B4-BE49-F238E27FC236}">
                  <a16:creationId xmlns:a16="http://schemas.microsoft.com/office/drawing/2014/main" id="{0C57360E-AD7E-C142-A9A4-AA01F9090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753" y="4000499"/>
              <a:ext cx="914400" cy="914400"/>
            </a:xfrm>
            <a:prstGeom prst="rect">
              <a:avLst/>
            </a:prstGeom>
          </p:spPr>
        </p:pic>
        <p:sp>
          <p:nvSpPr>
            <p:cNvPr id="15" name="Rectangle 14">
              <a:extLst>
                <a:ext uri="{FF2B5EF4-FFF2-40B4-BE49-F238E27FC236}">
                  <a16:creationId xmlns:a16="http://schemas.microsoft.com/office/drawing/2014/main" id="{955A744A-69B2-CB4E-8AC3-8AD1174EF078}"/>
                </a:ext>
              </a:extLst>
            </p:cNvPr>
            <p:cNvSpPr/>
            <p:nvPr/>
          </p:nvSpPr>
          <p:spPr>
            <a:xfrm>
              <a:off x="7930458" y="4774907"/>
              <a:ext cx="987643" cy="461665"/>
            </a:xfrm>
            <a:prstGeom prst="rect">
              <a:avLst/>
            </a:prstGeom>
          </p:spPr>
          <p:txBody>
            <a:bodyPr wrap="none">
              <a:spAutoFit/>
            </a:bodyPr>
            <a:lstStyle/>
            <a:p>
              <a:r>
                <a:rPr lang="en-US" sz="2400" dirty="0"/>
                <a:t>Server</a:t>
              </a:r>
            </a:p>
          </p:txBody>
        </p:sp>
      </p:grpSp>
      <p:cxnSp>
        <p:nvCxnSpPr>
          <p:cNvPr id="16" name="Straight Arrow Connector 15">
            <a:extLst>
              <a:ext uri="{FF2B5EF4-FFF2-40B4-BE49-F238E27FC236}">
                <a16:creationId xmlns:a16="http://schemas.microsoft.com/office/drawing/2014/main" id="{0C2B52C0-38A2-BF48-A409-675DBAB8FABF}"/>
              </a:ext>
            </a:extLst>
          </p:cNvPr>
          <p:cNvCxnSpPr>
            <a:cxnSpLocks/>
          </p:cNvCxnSpPr>
          <p:nvPr/>
        </p:nvCxnSpPr>
        <p:spPr>
          <a:xfrm>
            <a:off x="9121217" y="2104062"/>
            <a:ext cx="0" cy="4221468"/>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75A3BCBA-A218-454D-937B-076D831FB7A2}"/>
              </a:ext>
            </a:extLst>
          </p:cNvPr>
          <p:cNvSpPr/>
          <p:nvPr/>
        </p:nvSpPr>
        <p:spPr>
          <a:xfrm>
            <a:off x="2355074" y="1942642"/>
            <a:ext cx="1261884" cy="461665"/>
          </a:xfrm>
          <a:prstGeom prst="rect">
            <a:avLst/>
          </a:prstGeom>
        </p:spPr>
        <p:txBody>
          <a:bodyPr wrap="none">
            <a:spAutoFit/>
          </a:bodyPr>
          <a:lstStyle/>
          <a:p>
            <a:r>
              <a:rPr lang="en-US" sz="2400" dirty="0"/>
              <a:t>Timeline</a:t>
            </a:r>
          </a:p>
        </p:txBody>
      </p:sp>
      <p:sp>
        <p:nvSpPr>
          <p:cNvPr id="18" name="Rectangle 17">
            <a:extLst>
              <a:ext uri="{FF2B5EF4-FFF2-40B4-BE49-F238E27FC236}">
                <a16:creationId xmlns:a16="http://schemas.microsoft.com/office/drawing/2014/main" id="{B25D8C5A-211B-594C-9758-666A7E1EADD9}"/>
              </a:ext>
            </a:extLst>
          </p:cNvPr>
          <p:cNvSpPr/>
          <p:nvPr/>
        </p:nvSpPr>
        <p:spPr>
          <a:xfrm>
            <a:off x="9212267" y="1951482"/>
            <a:ext cx="1261884" cy="461665"/>
          </a:xfrm>
          <a:prstGeom prst="rect">
            <a:avLst/>
          </a:prstGeom>
        </p:spPr>
        <p:txBody>
          <a:bodyPr wrap="none">
            <a:spAutoFit/>
          </a:bodyPr>
          <a:lstStyle/>
          <a:p>
            <a:r>
              <a:rPr lang="en-US" sz="2400" dirty="0"/>
              <a:t>Timeline</a:t>
            </a:r>
          </a:p>
        </p:txBody>
      </p:sp>
      <p:sp>
        <p:nvSpPr>
          <p:cNvPr id="93" name="Slide Number Placeholder 92">
            <a:extLst>
              <a:ext uri="{FF2B5EF4-FFF2-40B4-BE49-F238E27FC236}">
                <a16:creationId xmlns:a16="http://schemas.microsoft.com/office/drawing/2014/main" id="{8911D983-5922-3B43-B213-10233D57E978}"/>
              </a:ext>
            </a:extLst>
          </p:cNvPr>
          <p:cNvSpPr>
            <a:spLocks noGrp="1"/>
          </p:cNvSpPr>
          <p:nvPr>
            <p:ph type="sldNum" sz="quarter" idx="12"/>
          </p:nvPr>
        </p:nvSpPr>
        <p:spPr/>
        <p:txBody>
          <a:bodyPr/>
          <a:lstStyle/>
          <a:p>
            <a:fld id="{52EED48C-2B0B-A148-B97E-490061EF11A1}" type="slidenum">
              <a:rPr lang="en-US" smtClean="0"/>
              <a:t>12</a:t>
            </a:fld>
            <a:endParaRPr lang="en-US"/>
          </a:p>
        </p:txBody>
      </p:sp>
      <p:grpSp>
        <p:nvGrpSpPr>
          <p:cNvPr id="31" name="Group 30">
            <a:extLst>
              <a:ext uri="{FF2B5EF4-FFF2-40B4-BE49-F238E27FC236}">
                <a16:creationId xmlns:a16="http://schemas.microsoft.com/office/drawing/2014/main" id="{D1089330-5FD1-4E4B-BEB4-D7FF15017E90}"/>
              </a:ext>
            </a:extLst>
          </p:cNvPr>
          <p:cNvGrpSpPr/>
          <p:nvPr/>
        </p:nvGrpSpPr>
        <p:grpSpPr>
          <a:xfrm>
            <a:off x="706326" y="2453588"/>
            <a:ext cx="2875387" cy="3429442"/>
            <a:chOff x="706326" y="2981132"/>
            <a:chExt cx="2875387" cy="3429442"/>
          </a:xfrm>
        </p:grpSpPr>
        <p:sp>
          <p:nvSpPr>
            <p:cNvPr id="84" name="Rectangle 83">
              <a:extLst>
                <a:ext uri="{FF2B5EF4-FFF2-40B4-BE49-F238E27FC236}">
                  <a16:creationId xmlns:a16="http://schemas.microsoft.com/office/drawing/2014/main" id="{AC0EC25B-384D-6848-A90F-769F85833A3D}"/>
                </a:ext>
              </a:extLst>
            </p:cNvPr>
            <p:cNvSpPr/>
            <p:nvPr/>
          </p:nvSpPr>
          <p:spPr>
            <a:xfrm>
              <a:off x="706326" y="3882569"/>
              <a:ext cx="2629155" cy="1292662"/>
            </a:xfrm>
            <a:prstGeom prst="rect">
              <a:avLst/>
            </a:prstGeom>
          </p:spPr>
          <p:txBody>
            <a:bodyPr wrap="square">
              <a:spAutoFit/>
            </a:bodyPr>
            <a:lstStyle/>
            <a:p>
              <a:pPr algn="ctr"/>
              <a:r>
                <a:rPr lang="en-US" sz="2400" dirty="0"/>
                <a:t>Need to send each frame </a:t>
              </a:r>
              <a:r>
                <a:rPr lang="en-US" sz="2400" b="1" dirty="0">
                  <a:solidFill>
                    <a:schemeClr val="accent2">
                      <a:lumMod val="75000"/>
                    </a:schemeClr>
                  </a:solidFill>
                </a:rPr>
                <a:t>twice</a:t>
              </a:r>
            </a:p>
            <a:p>
              <a:pPr algn="ctr"/>
              <a:r>
                <a:rPr lang="en-US" sz="3000" dirty="0">
                  <a:sym typeface="Wingdings" pitchFamily="2" charset="2"/>
                </a:rPr>
                <a:t> </a:t>
              </a:r>
              <a:r>
                <a:rPr lang="en-US" sz="3000" b="1" dirty="0">
                  <a:solidFill>
                    <a:schemeClr val="accent2">
                      <a:lumMod val="75000"/>
                    </a:schemeClr>
                  </a:solidFill>
                  <a:sym typeface="Wingdings" pitchFamily="2" charset="2"/>
                </a:rPr>
                <a:t>High delay</a:t>
              </a:r>
              <a:endParaRPr lang="en-US" sz="3000" b="1" dirty="0">
                <a:solidFill>
                  <a:schemeClr val="accent2">
                    <a:lumMod val="75000"/>
                  </a:schemeClr>
                </a:solidFill>
              </a:endParaRPr>
            </a:p>
          </p:txBody>
        </p:sp>
        <p:sp>
          <p:nvSpPr>
            <p:cNvPr id="124" name="Left Brace 123">
              <a:extLst>
                <a:ext uri="{FF2B5EF4-FFF2-40B4-BE49-F238E27FC236}">
                  <a16:creationId xmlns:a16="http://schemas.microsoft.com/office/drawing/2014/main" id="{16DEF086-FF5A-E348-83DA-EA4A9781B561}"/>
                </a:ext>
              </a:extLst>
            </p:cNvPr>
            <p:cNvSpPr/>
            <p:nvPr/>
          </p:nvSpPr>
          <p:spPr>
            <a:xfrm>
              <a:off x="3302758" y="2981132"/>
              <a:ext cx="278955" cy="3429442"/>
            </a:xfrm>
            <a:prstGeom prst="leftBrac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30BEF1B-307F-BE41-B5A2-DCBBF2DCD8EB}"/>
              </a:ext>
            </a:extLst>
          </p:cNvPr>
          <p:cNvGrpSpPr/>
          <p:nvPr/>
        </p:nvGrpSpPr>
        <p:grpSpPr>
          <a:xfrm>
            <a:off x="9033571" y="4943270"/>
            <a:ext cx="3269934" cy="1037342"/>
            <a:chOff x="9033571" y="5470814"/>
            <a:chExt cx="3269934" cy="1037342"/>
          </a:xfrm>
        </p:grpSpPr>
        <p:cxnSp>
          <p:nvCxnSpPr>
            <p:cNvPr id="79" name="Straight Arrow Connector 78">
              <a:extLst>
                <a:ext uri="{FF2B5EF4-FFF2-40B4-BE49-F238E27FC236}">
                  <a16:creationId xmlns:a16="http://schemas.microsoft.com/office/drawing/2014/main" id="{4768CC40-387A-5B48-BF10-D92FFD2F094F}"/>
                </a:ext>
              </a:extLst>
            </p:cNvPr>
            <p:cNvCxnSpPr>
              <a:cxnSpLocks/>
            </p:cNvCxnSpPr>
            <p:nvPr/>
          </p:nvCxnSpPr>
          <p:spPr>
            <a:xfrm>
              <a:off x="9121217" y="6199508"/>
              <a:ext cx="1272663" cy="137019"/>
            </a:xfrm>
            <a:prstGeom prst="straightConnector1">
              <a:avLst/>
            </a:prstGeom>
            <a:ln w="50800">
              <a:prstDash val="solid"/>
              <a:tailEnd type="triangle"/>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FA413FA1-9684-0F4C-8167-F8181E192992}"/>
                </a:ext>
              </a:extLst>
            </p:cNvPr>
            <p:cNvSpPr/>
            <p:nvPr/>
          </p:nvSpPr>
          <p:spPr>
            <a:xfrm>
              <a:off x="10393880" y="6046491"/>
              <a:ext cx="1909625" cy="461665"/>
            </a:xfrm>
            <a:prstGeom prst="rect">
              <a:avLst/>
            </a:prstGeom>
          </p:spPr>
          <p:txBody>
            <a:bodyPr wrap="none">
              <a:spAutoFit/>
            </a:bodyPr>
            <a:lstStyle/>
            <a:p>
              <a:r>
                <a:rPr lang="en-US" sz="2400" dirty="0"/>
                <a:t>High accuracy</a:t>
              </a:r>
            </a:p>
          </p:txBody>
        </p:sp>
        <p:sp>
          <p:nvSpPr>
            <p:cNvPr id="125" name="Rectangle 124">
              <a:extLst>
                <a:ext uri="{FF2B5EF4-FFF2-40B4-BE49-F238E27FC236}">
                  <a16:creationId xmlns:a16="http://schemas.microsoft.com/office/drawing/2014/main" id="{9A7A4801-76C1-4441-83F4-6BB08BC4890A}"/>
                </a:ext>
              </a:extLst>
            </p:cNvPr>
            <p:cNvSpPr/>
            <p:nvPr/>
          </p:nvSpPr>
          <p:spPr>
            <a:xfrm rot="260065">
              <a:off x="9033571" y="5470814"/>
              <a:ext cx="1440580" cy="830997"/>
            </a:xfrm>
            <a:prstGeom prst="rect">
              <a:avLst/>
            </a:prstGeom>
          </p:spPr>
          <p:txBody>
            <a:bodyPr wrap="square">
              <a:spAutoFit/>
            </a:bodyPr>
            <a:lstStyle/>
            <a:p>
              <a:pPr algn="ctr"/>
              <a:r>
                <a:rPr lang="en-US" sz="2400" dirty="0"/>
                <a:t>DNN</a:t>
              </a:r>
            </a:p>
            <a:p>
              <a:pPr algn="ctr"/>
              <a:r>
                <a:rPr lang="en-US" sz="2400" dirty="0"/>
                <a:t>inference</a:t>
              </a:r>
            </a:p>
          </p:txBody>
        </p:sp>
      </p:grpSp>
      <p:grpSp>
        <p:nvGrpSpPr>
          <p:cNvPr id="29" name="Group 28">
            <a:extLst>
              <a:ext uri="{FF2B5EF4-FFF2-40B4-BE49-F238E27FC236}">
                <a16:creationId xmlns:a16="http://schemas.microsoft.com/office/drawing/2014/main" id="{57F5DBCB-0800-A549-A59C-44EB06AE1156}"/>
              </a:ext>
            </a:extLst>
          </p:cNvPr>
          <p:cNvGrpSpPr/>
          <p:nvPr/>
        </p:nvGrpSpPr>
        <p:grpSpPr>
          <a:xfrm>
            <a:off x="9082759" y="3321298"/>
            <a:ext cx="2386960" cy="857218"/>
            <a:chOff x="9082759" y="3848842"/>
            <a:chExt cx="2386960" cy="857218"/>
          </a:xfrm>
        </p:grpSpPr>
        <p:sp>
          <p:nvSpPr>
            <p:cNvPr id="21" name="U-Turn Arrow 20">
              <a:extLst>
                <a:ext uri="{FF2B5EF4-FFF2-40B4-BE49-F238E27FC236}">
                  <a16:creationId xmlns:a16="http://schemas.microsoft.com/office/drawing/2014/main" id="{4D67F127-6BDE-804B-9ECE-C58DBA1DAD44}"/>
                </a:ext>
              </a:extLst>
            </p:cNvPr>
            <p:cNvSpPr/>
            <p:nvPr/>
          </p:nvSpPr>
          <p:spPr>
            <a:xfrm rot="6259579">
              <a:off x="9001608" y="3929993"/>
              <a:ext cx="609348" cy="447046"/>
            </a:xfrm>
            <a:prstGeom prst="utur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23931620-0DD6-E246-A7E7-4AFE5E9E51EB}"/>
                </a:ext>
              </a:extLst>
            </p:cNvPr>
            <p:cNvSpPr/>
            <p:nvPr/>
          </p:nvSpPr>
          <p:spPr>
            <a:xfrm>
              <a:off x="9507194" y="3875063"/>
              <a:ext cx="1962525" cy="830997"/>
            </a:xfrm>
            <a:prstGeom prst="rect">
              <a:avLst/>
            </a:prstGeom>
          </p:spPr>
          <p:txBody>
            <a:bodyPr wrap="none">
              <a:spAutoFit/>
            </a:bodyPr>
            <a:lstStyle/>
            <a:p>
              <a:pPr algn="ctr"/>
              <a:r>
                <a:rPr lang="en-US" sz="2400" dirty="0"/>
                <a:t>DNN analyzes </a:t>
              </a:r>
            </a:p>
            <a:p>
              <a:pPr algn="ctr"/>
              <a:r>
                <a:rPr lang="en-US" sz="2400" dirty="0"/>
                <a:t>the video</a:t>
              </a:r>
            </a:p>
          </p:txBody>
        </p:sp>
      </p:grpSp>
      <p:grpSp>
        <p:nvGrpSpPr>
          <p:cNvPr id="24" name="Group 23">
            <a:extLst>
              <a:ext uri="{FF2B5EF4-FFF2-40B4-BE49-F238E27FC236}">
                <a16:creationId xmlns:a16="http://schemas.microsoft.com/office/drawing/2014/main" id="{13C5125E-570C-7E4D-83AC-0DC4BE1B8C80}"/>
              </a:ext>
            </a:extLst>
          </p:cNvPr>
          <p:cNvGrpSpPr/>
          <p:nvPr/>
        </p:nvGrpSpPr>
        <p:grpSpPr>
          <a:xfrm>
            <a:off x="3670406" y="1885693"/>
            <a:ext cx="5274142" cy="1521717"/>
            <a:chOff x="3670406" y="2413237"/>
            <a:chExt cx="5274142" cy="1521717"/>
          </a:xfrm>
        </p:grpSpPr>
        <p:grpSp>
          <p:nvGrpSpPr>
            <p:cNvPr id="22" name="Group 21">
              <a:extLst>
                <a:ext uri="{FF2B5EF4-FFF2-40B4-BE49-F238E27FC236}">
                  <a16:creationId xmlns:a16="http://schemas.microsoft.com/office/drawing/2014/main" id="{A6EF2C46-0111-BF42-A2E7-A0CCB64563CD}"/>
                </a:ext>
              </a:extLst>
            </p:cNvPr>
            <p:cNvGrpSpPr/>
            <p:nvPr/>
          </p:nvGrpSpPr>
          <p:grpSpPr>
            <a:xfrm>
              <a:off x="3670406" y="3170831"/>
              <a:ext cx="5274142" cy="764123"/>
              <a:chOff x="3670406" y="3170831"/>
              <a:chExt cx="5274142" cy="764123"/>
            </a:xfrm>
          </p:grpSpPr>
          <p:cxnSp>
            <p:nvCxnSpPr>
              <p:cNvPr id="9" name="Straight Arrow Connector 8">
                <a:extLst>
                  <a:ext uri="{FF2B5EF4-FFF2-40B4-BE49-F238E27FC236}">
                    <a16:creationId xmlns:a16="http://schemas.microsoft.com/office/drawing/2014/main" id="{2F6C6387-2980-5C49-A61B-340FDF257C17}"/>
                  </a:ext>
                </a:extLst>
              </p:cNvPr>
              <p:cNvCxnSpPr>
                <a:cxnSpLocks/>
              </p:cNvCxnSpPr>
              <p:nvPr/>
            </p:nvCxnSpPr>
            <p:spPr>
              <a:xfrm>
                <a:off x="3670406" y="3170831"/>
                <a:ext cx="5274142" cy="664835"/>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08875EC0-576C-6443-A0D0-A035668E8363}"/>
                  </a:ext>
                </a:extLst>
              </p:cNvPr>
              <p:cNvSpPr/>
              <p:nvPr/>
            </p:nvSpPr>
            <p:spPr>
              <a:xfrm>
                <a:off x="5093078" y="3473289"/>
                <a:ext cx="2393925" cy="461665"/>
              </a:xfrm>
              <a:prstGeom prst="rect">
                <a:avLst/>
              </a:prstGeom>
            </p:spPr>
            <p:txBody>
              <a:bodyPr wrap="none">
                <a:spAutoFit/>
              </a:bodyPr>
              <a:lstStyle/>
              <a:p>
                <a:r>
                  <a:rPr lang="en-US" sz="2400" dirty="0"/>
                  <a:t>Low-quality video</a:t>
                </a:r>
              </a:p>
            </p:txBody>
          </p:sp>
        </p:grpSp>
        <p:pic>
          <p:nvPicPr>
            <p:cNvPr id="54" name="Picture 53">
              <a:extLst>
                <a:ext uri="{FF2B5EF4-FFF2-40B4-BE49-F238E27FC236}">
                  <a16:creationId xmlns:a16="http://schemas.microsoft.com/office/drawing/2014/main" id="{590FE81F-6536-BA41-B008-7762BA07F2AD}"/>
                </a:ext>
              </a:extLst>
            </p:cNvPr>
            <p:cNvPicPr>
              <a:picLocks noChangeAspect="1"/>
            </p:cNvPicPr>
            <p:nvPr/>
          </p:nvPicPr>
          <p:blipFill>
            <a:blip r:embed="rId7">
              <a:extLst>
                <a:ext uri="{BEBA8EAE-BF5A-486C-A8C5-ECC9F3942E4B}">
                  <a14:imgProps xmlns:a14="http://schemas.microsoft.com/office/drawing/2010/main">
                    <a14:imgLayer r:embed="rId8">
                      <a14:imgEffect>
                        <a14:artisticBlur radius="52"/>
                      </a14:imgEffect>
                    </a14:imgLayer>
                  </a14:imgProps>
                </a:ext>
              </a:extLst>
            </a:blip>
            <a:stretch>
              <a:fillRect/>
            </a:stretch>
          </p:blipFill>
          <p:spPr>
            <a:xfrm>
              <a:off x="5291328" y="2413237"/>
              <a:ext cx="1862649" cy="1174299"/>
            </a:xfrm>
            <a:prstGeom prst="rect">
              <a:avLst/>
            </a:prstGeom>
          </p:spPr>
        </p:pic>
      </p:grpSp>
      <p:grpSp>
        <p:nvGrpSpPr>
          <p:cNvPr id="25" name="Group 24">
            <a:extLst>
              <a:ext uri="{FF2B5EF4-FFF2-40B4-BE49-F238E27FC236}">
                <a16:creationId xmlns:a16="http://schemas.microsoft.com/office/drawing/2014/main" id="{ACB8504E-FD4A-6344-837F-FA03FADCFCEE}"/>
              </a:ext>
            </a:extLst>
          </p:cNvPr>
          <p:cNvGrpSpPr/>
          <p:nvPr/>
        </p:nvGrpSpPr>
        <p:grpSpPr>
          <a:xfrm>
            <a:off x="3600635" y="3367398"/>
            <a:ext cx="5580695" cy="1488473"/>
            <a:chOff x="3600635" y="3894942"/>
            <a:chExt cx="5580695" cy="1488473"/>
          </a:xfrm>
        </p:grpSpPr>
        <p:cxnSp>
          <p:nvCxnSpPr>
            <p:cNvPr id="20" name="Straight Arrow Connector 19">
              <a:extLst>
                <a:ext uri="{FF2B5EF4-FFF2-40B4-BE49-F238E27FC236}">
                  <a16:creationId xmlns:a16="http://schemas.microsoft.com/office/drawing/2014/main" id="{001B5130-D0EF-124A-9EA4-D9CC157C77BD}"/>
                </a:ext>
              </a:extLst>
            </p:cNvPr>
            <p:cNvCxnSpPr>
              <a:cxnSpLocks/>
            </p:cNvCxnSpPr>
            <p:nvPr/>
          </p:nvCxnSpPr>
          <p:spPr>
            <a:xfrm flipH="1">
              <a:off x="3650888" y="4392651"/>
              <a:ext cx="5346039" cy="182009"/>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F9FDE6EF-61B4-BC48-93FC-A7849B728ECC}"/>
                </a:ext>
              </a:extLst>
            </p:cNvPr>
            <p:cNvSpPr/>
            <p:nvPr/>
          </p:nvSpPr>
          <p:spPr>
            <a:xfrm>
              <a:off x="3600635" y="4921750"/>
              <a:ext cx="5580695" cy="461665"/>
            </a:xfrm>
            <a:prstGeom prst="rect">
              <a:avLst/>
            </a:prstGeom>
          </p:spPr>
          <p:txBody>
            <a:bodyPr wrap="none">
              <a:spAutoFit/>
            </a:bodyPr>
            <a:lstStyle/>
            <a:p>
              <a:pPr algn="ctr"/>
              <a:r>
                <a:rPr lang="en-US" sz="2400" dirty="0"/>
                <a:t>Regions that require high encoding quality</a:t>
              </a:r>
            </a:p>
          </p:txBody>
        </p:sp>
        <p:grpSp>
          <p:nvGrpSpPr>
            <p:cNvPr id="23" name="Group 22">
              <a:extLst>
                <a:ext uri="{FF2B5EF4-FFF2-40B4-BE49-F238E27FC236}">
                  <a16:creationId xmlns:a16="http://schemas.microsoft.com/office/drawing/2014/main" id="{B6DF59DA-8D58-B441-BDCF-EA8D3DEA121C}"/>
                </a:ext>
              </a:extLst>
            </p:cNvPr>
            <p:cNvGrpSpPr/>
            <p:nvPr/>
          </p:nvGrpSpPr>
          <p:grpSpPr>
            <a:xfrm>
              <a:off x="5412012" y="3894942"/>
              <a:ext cx="1744027" cy="1125181"/>
              <a:chOff x="5153475" y="3828947"/>
              <a:chExt cx="2096952" cy="1352875"/>
            </a:xfrm>
          </p:grpSpPr>
          <p:sp>
            <p:nvSpPr>
              <p:cNvPr id="56" name="Rectangle 55">
                <a:extLst>
                  <a:ext uri="{FF2B5EF4-FFF2-40B4-BE49-F238E27FC236}">
                    <a16:creationId xmlns:a16="http://schemas.microsoft.com/office/drawing/2014/main" id="{41882082-76D2-7F4C-854B-5A6A2F328659}"/>
                  </a:ext>
                </a:extLst>
              </p:cNvPr>
              <p:cNvSpPr/>
              <p:nvPr/>
            </p:nvSpPr>
            <p:spPr>
              <a:xfrm>
                <a:off x="5153475" y="3828947"/>
                <a:ext cx="2096952" cy="1340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B2668C4-49D6-2348-ADB0-CCD83047ADF9}"/>
                  </a:ext>
                </a:extLst>
              </p:cNvPr>
              <p:cNvSpPr/>
              <p:nvPr/>
            </p:nvSpPr>
            <p:spPr>
              <a:xfrm>
                <a:off x="5761051" y="4359044"/>
                <a:ext cx="236042" cy="389145"/>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6E546E9-87FF-904E-85DF-DA6E2A5F085D}"/>
                  </a:ext>
                </a:extLst>
              </p:cNvPr>
              <p:cNvSpPr/>
              <p:nvPr/>
            </p:nvSpPr>
            <p:spPr>
              <a:xfrm>
                <a:off x="5650169" y="4744041"/>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7472272-01DB-1F40-AF86-7350A9732133}"/>
                  </a:ext>
                </a:extLst>
              </p:cNvPr>
              <p:cNvSpPr/>
              <p:nvPr/>
            </p:nvSpPr>
            <p:spPr>
              <a:xfrm>
                <a:off x="6501815" y="4772256"/>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D98981EB-5E23-FC4C-AAAD-91248CA03E50}"/>
              </a:ext>
            </a:extLst>
          </p:cNvPr>
          <p:cNvGrpSpPr/>
          <p:nvPr/>
        </p:nvGrpSpPr>
        <p:grpSpPr>
          <a:xfrm>
            <a:off x="3686836" y="4838334"/>
            <a:ext cx="5274142" cy="1486430"/>
            <a:chOff x="3686836" y="5365878"/>
            <a:chExt cx="5274142" cy="1486430"/>
          </a:xfrm>
        </p:grpSpPr>
        <p:cxnSp>
          <p:nvCxnSpPr>
            <p:cNvPr id="55" name="Straight Arrow Connector 54">
              <a:extLst>
                <a:ext uri="{FF2B5EF4-FFF2-40B4-BE49-F238E27FC236}">
                  <a16:creationId xmlns:a16="http://schemas.microsoft.com/office/drawing/2014/main" id="{3E6E2C7B-67D6-BA4F-AD7E-B24723CBA753}"/>
                </a:ext>
              </a:extLst>
            </p:cNvPr>
            <p:cNvCxnSpPr>
              <a:cxnSpLocks/>
            </p:cNvCxnSpPr>
            <p:nvPr/>
          </p:nvCxnSpPr>
          <p:spPr>
            <a:xfrm>
              <a:off x="3686836" y="5550105"/>
              <a:ext cx="5274142" cy="664835"/>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95490825-BD49-474B-9B93-B4AEF2D60B2A}"/>
                </a:ext>
              </a:extLst>
            </p:cNvPr>
            <p:cNvSpPr/>
            <p:nvPr/>
          </p:nvSpPr>
          <p:spPr>
            <a:xfrm>
              <a:off x="3952265" y="6390643"/>
              <a:ext cx="4839979" cy="461665"/>
            </a:xfrm>
            <a:prstGeom prst="rect">
              <a:avLst/>
            </a:prstGeom>
          </p:spPr>
          <p:txBody>
            <a:bodyPr wrap="none">
              <a:spAutoFit/>
            </a:bodyPr>
            <a:lstStyle/>
            <a:p>
              <a:pPr algn="ctr"/>
              <a:r>
                <a:rPr lang="en-US" sz="2400" dirty="0"/>
                <a:t>Re-send these regions in high quality </a:t>
              </a:r>
            </a:p>
          </p:txBody>
        </p:sp>
        <p:grpSp>
          <p:nvGrpSpPr>
            <p:cNvPr id="27" name="Group 26">
              <a:extLst>
                <a:ext uri="{FF2B5EF4-FFF2-40B4-BE49-F238E27FC236}">
                  <a16:creationId xmlns:a16="http://schemas.microsoft.com/office/drawing/2014/main" id="{E66C3491-1742-F940-8138-E58B954DB859}"/>
                </a:ext>
              </a:extLst>
            </p:cNvPr>
            <p:cNvGrpSpPr/>
            <p:nvPr/>
          </p:nvGrpSpPr>
          <p:grpSpPr>
            <a:xfrm>
              <a:off x="5549929" y="5365878"/>
              <a:ext cx="1744027" cy="1114556"/>
              <a:chOff x="5549929" y="5365878"/>
              <a:chExt cx="1744027" cy="1114556"/>
            </a:xfrm>
          </p:grpSpPr>
          <p:sp>
            <p:nvSpPr>
              <p:cNvPr id="68" name="Rectangle 67">
                <a:extLst>
                  <a:ext uri="{FF2B5EF4-FFF2-40B4-BE49-F238E27FC236}">
                    <a16:creationId xmlns:a16="http://schemas.microsoft.com/office/drawing/2014/main" id="{EB76DC3A-4B3D-E244-AA54-C9D9D5524815}"/>
                  </a:ext>
                </a:extLst>
              </p:cNvPr>
              <p:cNvSpPr/>
              <p:nvPr/>
            </p:nvSpPr>
            <p:spPr>
              <a:xfrm>
                <a:off x="5549929" y="5365878"/>
                <a:ext cx="1744027" cy="1114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8928E03-2162-7D47-9C8E-5E8AD6B8FFBC}"/>
                  </a:ext>
                </a:extLst>
              </p:cNvPr>
              <p:cNvGrpSpPr/>
              <p:nvPr/>
            </p:nvGrpSpPr>
            <p:grpSpPr>
              <a:xfrm>
                <a:off x="5845381" y="5743604"/>
                <a:ext cx="1347006" cy="689645"/>
                <a:chOff x="5656979" y="5697117"/>
                <a:chExt cx="1689261" cy="864874"/>
              </a:xfrm>
            </p:grpSpPr>
            <p:pic>
              <p:nvPicPr>
                <p:cNvPr id="64" name="Picture 63">
                  <a:extLst>
                    <a:ext uri="{FF2B5EF4-FFF2-40B4-BE49-F238E27FC236}">
                      <a16:creationId xmlns:a16="http://schemas.microsoft.com/office/drawing/2014/main" id="{BDE17D13-93EB-C642-86AA-07D979083704}"/>
                    </a:ext>
                  </a:extLst>
                </p:cNvPr>
                <p:cNvPicPr>
                  <a:picLocks noChangeAspect="1"/>
                </p:cNvPicPr>
                <p:nvPr/>
              </p:nvPicPr>
              <p:blipFill rotWithShape="1">
                <a:blip r:embed="rId9"/>
                <a:srcRect l="32096" t="35525" r="59693" b="35418"/>
                <a:stretch/>
              </p:blipFill>
              <p:spPr>
                <a:xfrm>
                  <a:off x="5905854" y="5697117"/>
                  <a:ext cx="173212" cy="386417"/>
                </a:xfrm>
                <a:prstGeom prst="rect">
                  <a:avLst/>
                </a:prstGeom>
              </p:spPr>
            </p:pic>
            <p:pic>
              <p:nvPicPr>
                <p:cNvPr id="65" name="Picture 64">
                  <a:extLst>
                    <a:ext uri="{FF2B5EF4-FFF2-40B4-BE49-F238E27FC236}">
                      <a16:creationId xmlns:a16="http://schemas.microsoft.com/office/drawing/2014/main" id="{40AA476C-CE27-0541-BB6C-C8CA4E320921}"/>
                    </a:ext>
                  </a:extLst>
                </p:cNvPr>
                <p:cNvPicPr>
                  <a:picLocks noChangeAspect="1"/>
                </p:cNvPicPr>
                <p:nvPr/>
              </p:nvPicPr>
              <p:blipFill rotWithShape="1">
                <a:blip r:embed="rId9"/>
                <a:srcRect l="22867" t="64583" r="48175" b="3853"/>
                <a:stretch/>
              </p:blipFill>
              <p:spPr>
                <a:xfrm>
                  <a:off x="5656979" y="6129912"/>
                  <a:ext cx="610847" cy="419767"/>
                </a:xfrm>
                <a:prstGeom prst="rect">
                  <a:avLst/>
                </a:prstGeom>
              </p:spPr>
            </p:pic>
            <p:pic>
              <p:nvPicPr>
                <p:cNvPr id="66" name="Picture 65">
                  <a:extLst>
                    <a:ext uri="{FF2B5EF4-FFF2-40B4-BE49-F238E27FC236}">
                      <a16:creationId xmlns:a16="http://schemas.microsoft.com/office/drawing/2014/main" id="{429E4DD9-6A50-A54A-BD57-960FBB440F18}"/>
                    </a:ext>
                  </a:extLst>
                </p:cNvPr>
                <p:cNvPicPr>
                  <a:picLocks noChangeAspect="1"/>
                </p:cNvPicPr>
                <p:nvPr/>
              </p:nvPicPr>
              <p:blipFill rotWithShape="1">
                <a:blip r:embed="rId9"/>
                <a:srcRect l="66639" t="64582"/>
                <a:stretch/>
              </p:blipFill>
              <p:spPr>
                <a:xfrm>
                  <a:off x="6642529" y="6090975"/>
                  <a:ext cx="703711" cy="471016"/>
                </a:xfrm>
                <a:prstGeom prst="rect">
                  <a:avLst/>
                </a:prstGeom>
              </p:spPr>
            </p:pic>
          </p:grpSp>
        </p:grpSp>
      </p:grpSp>
      <p:cxnSp>
        <p:nvCxnSpPr>
          <p:cNvPr id="74" name="Straight Arrow Connector 73">
            <a:extLst>
              <a:ext uri="{FF2B5EF4-FFF2-40B4-BE49-F238E27FC236}">
                <a16:creationId xmlns:a16="http://schemas.microsoft.com/office/drawing/2014/main" id="{C039CBE1-3825-E543-B8E2-CB8E50428214}"/>
              </a:ext>
            </a:extLst>
          </p:cNvPr>
          <p:cNvCxnSpPr>
            <a:cxnSpLocks/>
          </p:cNvCxnSpPr>
          <p:nvPr/>
        </p:nvCxnSpPr>
        <p:spPr>
          <a:xfrm>
            <a:off x="4325678" y="1299132"/>
            <a:ext cx="4466566" cy="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69334662-D09D-A543-A0A9-65601CFBA366}"/>
              </a:ext>
            </a:extLst>
          </p:cNvPr>
          <p:cNvSpPr/>
          <p:nvPr/>
        </p:nvSpPr>
        <p:spPr>
          <a:xfrm>
            <a:off x="4177935" y="1408600"/>
            <a:ext cx="4212179" cy="461665"/>
          </a:xfrm>
          <a:prstGeom prst="rect">
            <a:avLst/>
          </a:prstGeom>
        </p:spPr>
        <p:txBody>
          <a:bodyPr wrap="square">
            <a:spAutoFit/>
          </a:bodyPr>
          <a:lstStyle/>
          <a:p>
            <a:pPr algn="ctr"/>
            <a:r>
              <a:rPr lang="en-US" sz="2400" dirty="0"/>
              <a:t>Network</a:t>
            </a:r>
          </a:p>
        </p:txBody>
      </p:sp>
      <p:pic>
        <p:nvPicPr>
          <p:cNvPr id="76" name="Graphic 75" descr="Cloud">
            <a:extLst>
              <a:ext uri="{FF2B5EF4-FFF2-40B4-BE49-F238E27FC236}">
                <a16:creationId xmlns:a16="http://schemas.microsoft.com/office/drawing/2014/main" id="{F22A4CB1-ABDC-7A4E-863E-BFD149B0FA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27843" y="814015"/>
            <a:ext cx="914400" cy="914400"/>
          </a:xfrm>
          <a:prstGeom prst="rect">
            <a:avLst/>
          </a:prstGeom>
        </p:spPr>
      </p:pic>
      <p:sp>
        <p:nvSpPr>
          <p:cNvPr id="81" name="Rectangle 80">
            <a:extLst>
              <a:ext uri="{FF2B5EF4-FFF2-40B4-BE49-F238E27FC236}">
                <a16:creationId xmlns:a16="http://schemas.microsoft.com/office/drawing/2014/main" id="{83D546CF-5B13-4748-AA65-A57C378E5C4F}"/>
              </a:ext>
            </a:extLst>
          </p:cNvPr>
          <p:cNvSpPr/>
          <p:nvPr/>
        </p:nvSpPr>
        <p:spPr>
          <a:xfrm>
            <a:off x="562708" y="6271497"/>
            <a:ext cx="11218984" cy="57066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Server-driven </a:t>
            </a:r>
            <a:r>
              <a:rPr lang="en-US" sz="2800" dirty="0">
                <a:solidFill>
                  <a:schemeClr val="tx1"/>
                </a:solidFill>
              </a:rPr>
              <a:t>video compression </a:t>
            </a:r>
            <a:r>
              <a:rPr lang="en-US" sz="2800" dirty="0">
                <a:solidFill>
                  <a:schemeClr val="tx1"/>
                </a:solidFill>
                <a:sym typeface="Wingdings" pitchFamily="2" charset="2"/>
              </a:rPr>
              <a:t> </a:t>
            </a:r>
            <a:r>
              <a:rPr lang="en-US" sz="2800" b="1" dirty="0">
                <a:solidFill>
                  <a:schemeClr val="accent2">
                    <a:lumMod val="75000"/>
                  </a:schemeClr>
                </a:solidFill>
                <a:sym typeface="Wingdings" pitchFamily="2" charset="2"/>
              </a:rPr>
              <a:t>high delay</a:t>
            </a:r>
            <a:endParaRPr lang="en-US" sz="2800" dirty="0">
              <a:solidFill>
                <a:schemeClr val="tx1"/>
              </a:solidFill>
            </a:endParaRPr>
          </a:p>
        </p:txBody>
      </p:sp>
    </p:spTree>
    <p:extLst>
      <p:ext uri="{BB962C8B-B14F-4D97-AF65-F5344CB8AC3E}">
        <p14:creationId xmlns:p14="http://schemas.microsoft.com/office/powerpoint/2010/main" val="8698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6E8F-6920-1E43-A790-3D18F6F1E468}"/>
              </a:ext>
            </a:extLst>
          </p:cNvPr>
          <p:cNvSpPr>
            <a:spLocks noGrp="1"/>
          </p:cNvSpPr>
          <p:nvPr>
            <p:ph type="title"/>
          </p:nvPr>
        </p:nvSpPr>
        <p:spPr>
          <a:xfrm>
            <a:off x="-22030" y="284646"/>
            <a:ext cx="12214025" cy="920529"/>
          </a:xfrm>
        </p:spPr>
        <p:txBody>
          <a:bodyPr>
            <a:normAutofit fontScale="90000"/>
          </a:bodyPr>
          <a:lstStyle/>
          <a:p>
            <a:r>
              <a:rPr lang="en-US" dirty="0">
                <a:solidFill>
                  <a:schemeClr val="accent6">
                    <a:lumMod val="75000"/>
                  </a:schemeClr>
                </a:solidFill>
                <a:latin typeface="Times" pitchFamily="2" charset="0"/>
              </a:rPr>
              <a:t>Summary of previous video compression:</a:t>
            </a:r>
            <a:br>
              <a:rPr lang="en-US" dirty="0">
                <a:solidFill>
                  <a:schemeClr val="accent6">
                    <a:lumMod val="75000"/>
                  </a:schemeClr>
                </a:solidFill>
                <a:latin typeface="Times" pitchFamily="2" charset="0"/>
              </a:rPr>
            </a:br>
            <a:r>
              <a:rPr lang="en-US" b="1" dirty="0">
                <a:solidFill>
                  <a:schemeClr val="accent2">
                    <a:lumMod val="75000"/>
                  </a:schemeClr>
                </a:solidFill>
                <a:latin typeface="Times" pitchFamily="2" charset="0"/>
              </a:rPr>
              <a:t>Hard</a:t>
            </a:r>
            <a:r>
              <a:rPr lang="en-US" dirty="0">
                <a:solidFill>
                  <a:schemeClr val="accent6">
                    <a:lumMod val="75000"/>
                  </a:schemeClr>
                </a:solidFill>
                <a:latin typeface="Times" pitchFamily="2" charset="0"/>
              </a:rPr>
              <a:t> to achieve all three performance objectives</a:t>
            </a:r>
          </a:p>
        </p:txBody>
      </p:sp>
      <p:sp>
        <p:nvSpPr>
          <p:cNvPr id="7" name="Rectangle 6">
            <a:extLst>
              <a:ext uri="{FF2B5EF4-FFF2-40B4-BE49-F238E27FC236}">
                <a16:creationId xmlns:a16="http://schemas.microsoft.com/office/drawing/2014/main" id="{A5907D55-9D7F-A64F-B231-C0E81B604C8B}"/>
              </a:ext>
            </a:extLst>
          </p:cNvPr>
          <p:cNvSpPr/>
          <p:nvPr/>
        </p:nvSpPr>
        <p:spPr>
          <a:xfrm>
            <a:off x="4347577" y="5101759"/>
            <a:ext cx="3830408" cy="461665"/>
          </a:xfrm>
          <a:prstGeom prst="rect">
            <a:avLst/>
          </a:prstGeom>
        </p:spPr>
        <p:txBody>
          <a:bodyPr wrap="none">
            <a:spAutoFit/>
          </a:bodyPr>
          <a:lstStyle/>
          <a:p>
            <a:r>
              <a:rPr lang="en-US" sz="2400" dirty="0"/>
              <a:t>Cheap camera-side heuristics</a:t>
            </a:r>
          </a:p>
        </p:txBody>
      </p:sp>
      <p:grpSp>
        <p:nvGrpSpPr>
          <p:cNvPr id="18" name="Group 17">
            <a:extLst>
              <a:ext uri="{FF2B5EF4-FFF2-40B4-BE49-F238E27FC236}">
                <a16:creationId xmlns:a16="http://schemas.microsoft.com/office/drawing/2014/main" id="{B8F2141F-6B81-F74F-A97D-C1814AA1101B}"/>
              </a:ext>
            </a:extLst>
          </p:cNvPr>
          <p:cNvGrpSpPr/>
          <p:nvPr/>
        </p:nvGrpSpPr>
        <p:grpSpPr>
          <a:xfrm>
            <a:off x="3391080" y="1562544"/>
            <a:ext cx="5143320" cy="3175000"/>
            <a:chOff x="3975280" y="2159000"/>
            <a:chExt cx="4465376" cy="2882900"/>
          </a:xfrm>
        </p:grpSpPr>
        <p:cxnSp>
          <p:nvCxnSpPr>
            <p:cNvPr id="9" name="Straight Connector 8">
              <a:extLst>
                <a:ext uri="{FF2B5EF4-FFF2-40B4-BE49-F238E27FC236}">
                  <a16:creationId xmlns:a16="http://schemas.microsoft.com/office/drawing/2014/main" id="{B5634BF8-BB40-2E4F-8653-F48C903116A1}"/>
                </a:ext>
              </a:extLst>
            </p:cNvPr>
            <p:cNvCxnSpPr>
              <a:cxnSpLocks/>
            </p:cNvCxnSpPr>
            <p:nvPr/>
          </p:nvCxnSpPr>
          <p:spPr>
            <a:xfrm flipH="1">
              <a:off x="3975280" y="2159000"/>
              <a:ext cx="2006420" cy="2870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F994B9-0A47-7F49-80F2-8805D24831CA}"/>
                </a:ext>
              </a:extLst>
            </p:cNvPr>
            <p:cNvCxnSpPr>
              <a:cxnSpLocks/>
            </p:cNvCxnSpPr>
            <p:nvPr/>
          </p:nvCxnSpPr>
          <p:spPr>
            <a:xfrm flipH="1">
              <a:off x="3975280" y="5041900"/>
              <a:ext cx="44653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0CDD9D-3B10-644A-ADA6-FF777E6EE6CD}"/>
                </a:ext>
              </a:extLst>
            </p:cNvPr>
            <p:cNvCxnSpPr>
              <a:cxnSpLocks/>
            </p:cNvCxnSpPr>
            <p:nvPr/>
          </p:nvCxnSpPr>
          <p:spPr>
            <a:xfrm flipH="1" flipV="1">
              <a:off x="5981700" y="2159000"/>
              <a:ext cx="2458956" cy="2870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C219CB88-E672-AA41-B19A-A794D1455148}"/>
              </a:ext>
            </a:extLst>
          </p:cNvPr>
          <p:cNvSpPr/>
          <p:nvPr/>
        </p:nvSpPr>
        <p:spPr>
          <a:xfrm>
            <a:off x="4347577" y="1323011"/>
            <a:ext cx="3665581" cy="5603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High inference accuracy</a:t>
            </a:r>
            <a:endParaRPr lang="en-US" sz="2400" dirty="0">
              <a:solidFill>
                <a:schemeClr val="accent4">
                  <a:lumMod val="75000"/>
                </a:schemeClr>
              </a:solidFill>
            </a:endParaRPr>
          </a:p>
        </p:txBody>
      </p:sp>
      <p:sp>
        <p:nvSpPr>
          <p:cNvPr id="20" name="Rectangle 19">
            <a:extLst>
              <a:ext uri="{FF2B5EF4-FFF2-40B4-BE49-F238E27FC236}">
                <a16:creationId xmlns:a16="http://schemas.microsoft.com/office/drawing/2014/main" id="{8C2CC71D-4BF8-4946-B9E0-EBEBEE4016BF}"/>
              </a:ext>
            </a:extLst>
          </p:cNvPr>
          <p:cNvSpPr/>
          <p:nvPr/>
        </p:nvSpPr>
        <p:spPr>
          <a:xfrm>
            <a:off x="846931" y="4581268"/>
            <a:ext cx="3321767" cy="5603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Low end-to-end delays</a:t>
            </a:r>
          </a:p>
        </p:txBody>
      </p:sp>
      <p:sp>
        <p:nvSpPr>
          <p:cNvPr id="21" name="Rectangle 20">
            <a:extLst>
              <a:ext uri="{FF2B5EF4-FFF2-40B4-BE49-F238E27FC236}">
                <a16:creationId xmlns:a16="http://schemas.microsoft.com/office/drawing/2014/main" id="{D84069E4-4F46-1A46-9C3D-C536B8FBE94C}"/>
              </a:ext>
            </a:extLst>
          </p:cNvPr>
          <p:cNvSpPr/>
          <p:nvPr/>
        </p:nvSpPr>
        <p:spPr>
          <a:xfrm>
            <a:off x="7675330" y="4581268"/>
            <a:ext cx="4110270" cy="5603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Low camera-side overhead</a:t>
            </a:r>
          </a:p>
        </p:txBody>
      </p:sp>
      <p:sp>
        <p:nvSpPr>
          <p:cNvPr id="22" name="Rectangle 21">
            <a:extLst>
              <a:ext uri="{FF2B5EF4-FFF2-40B4-BE49-F238E27FC236}">
                <a16:creationId xmlns:a16="http://schemas.microsoft.com/office/drawing/2014/main" id="{8C649D2A-C918-5B43-AF35-ABEBCD24D9A2}"/>
              </a:ext>
            </a:extLst>
          </p:cNvPr>
          <p:cNvSpPr/>
          <p:nvPr/>
        </p:nvSpPr>
        <p:spPr>
          <a:xfrm>
            <a:off x="4650540" y="5344467"/>
            <a:ext cx="3145220" cy="461665"/>
          </a:xfrm>
          <a:prstGeom prst="rect">
            <a:avLst/>
          </a:prstGeom>
        </p:spPr>
        <p:txBody>
          <a:bodyPr wrap="none">
            <a:spAutoFit/>
          </a:bodyPr>
          <a:lstStyle/>
          <a:p>
            <a:r>
              <a:rPr lang="en-US" sz="2400" b="1" dirty="0">
                <a:solidFill>
                  <a:schemeClr val="accent2">
                    <a:lumMod val="75000"/>
                  </a:schemeClr>
                </a:solidFill>
              </a:rPr>
              <a:t>Low inference accuracy</a:t>
            </a:r>
          </a:p>
        </p:txBody>
      </p:sp>
      <p:grpSp>
        <p:nvGrpSpPr>
          <p:cNvPr id="3" name="Group 2">
            <a:extLst>
              <a:ext uri="{FF2B5EF4-FFF2-40B4-BE49-F238E27FC236}">
                <a16:creationId xmlns:a16="http://schemas.microsoft.com/office/drawing/2014/main" id="{63FDDA4C-4AE6-CD4B-A146-1A3D4554CE20}"/>
              </a:ext>
            </a:extLst>
          </p:cNvPr>
          <p:cNvGrpSpPr/>
          <p:nvPr/>
        </p:nvGrpSpPr>
        <p:grpSpPr>
          <a:xfrm>
            <a:off x="262350" y="2947017"/>
            <a:ext cx="4284250" cy="896231"/>
            <a:chOff x="262350" y="3509727"/>
            <a:chExt cx="4284250" cy="896231"/>
          </a:xfrm>
        </p:grpSpPr>
        <p:sp>
          <p:nvSpPr>
            <p:cNvPr id="26" name="Rectangle 25">
              <a:extLst>
                <a:ext uri="{FF2B5EF4-FFF2-40B4-BE49-F238E27FC236}">
                  <a16:creationId xmlns:a16="http://schemas.microsoft.com/office/drawing/2014/main" id="{116C7B8C-1ACD-0741-AAE6-1B661674AA2B}"/>
                </a:ext>
              </a:extLst>
            </p:cNvPr>
            <p:cNvSpPr/>
            <p:nvPr/>
          </p:nvSpPr>
          <p:spPr>
            <a:xfrm>
              <a:off x="262350" y="3509727"/>
              <a:ext cx="4284250" cy="461665"/>
            </a:xfrm>
            <a:prstGeom prst="rect">
              <a:avLst/>
            </a:prstGeom>
          </p:spPr>
          <p:txBody>
            <a:bodyPr wrap="none">
              <a:spAutoFit/>
            </a:bodyPr>
            <a:lstStyle/>
            <a:p>
              <a:r>
                <a:rPr lang="en-US" sz="2400" dirty="0"/>
                <a:t>Expensive camera-side heuristics</a:t>
              </a:r>
            </a:p>
          </p:txBody>
        </p:sp>
        <p:sp>
          <p:nvSpPr>
            <p:cNvPr id="27" name="Rectangle 26">
              <a:extLst>
                <a:ext uri="{FF2B5EF4-FFF2-40B4-BE49-F238E27FC236}">
                  <a16:creationId xmlns:a16="http://schemas.microsoft.com/office/drawing/2014/main" id="{7740570F-1482-0441-8496-4E57CF08989E}"/>
                </a:ext>
              </a:extLst>
            </p:cNvPr>
            <p:cNvSpPr/>
            <p:nvPr/>
          </p:nvSpPr>
          <p:spPr>
            <a:xfrm>
              <a:off x="558799" y="3944293"/>
              <a:ext cx="3665299" cy="461665"/>
            </a:xfrm>
            <a:prstGeom prst="rect">
              <a:avLst/>
            </a:prstGeom>
          </p:spPr>
          <p:txBody>
            <a:bodyPr wrap="none">
              <a:spAutoFit/>
            </a:bodyPr>
            <a:lstStyle/>
            <a:p>
              <a:r>
                <a:rPr lang="en-US" sz="2400" b="1" dirty="0">
                  <a:solidFill>
                    <a:schemeClr val="accent2">
                      <a:lumMod val="75000"/>
                    </a:schemeClr>
                  </a:solidFill>
                </a:rPr>
                <a:t>High camera-side overhead</a:t>
              </a:r>
            </a:p>
          </p:txBody>
        </p:sp>
      </p:grpSp>
      <p:sp>
        <p:nvSpPr>
          <p:cNvPr id="31" name="Rectangle 30">
            <a:extLst>
              <a:ext uri="{FF2B5EF4-FFF2-40B4-BE49-F238E27FC236}">
                <a16:creationId xmlns:a16="http://schemas.microsoft.com/office/drawing/2014/main" id="{6DF960CA-5614-1342-87FE-40100DC0E642}"/>
              </a:ext>
            </a:extLst>
          </p:cNvPr>
          <p:cNvSpPr/>
          <p:nvPr/>
        </p:nvSpPr>
        <p:spPr>
          <a:xfrm>
            <a:off x="8013158" y="3517575"/>
            <a:ext cx="3021405" cy="461665"/>
          </a:xfrm>
          <a:prstGeom prst="rect">
            <a:avLst/>
          </a:prstGeom>
        </p:spPr>
        <p:txBody>
          <a:bodyPr wrap="none">
            <a:spAutoFit/>
          </a:bodyPr>
          <a:lstStyle/>
          <a:p>
            <a:r>
              <a:rPr lang="en-US" sz="2400" b="1" dirty="0">
                <a:solidFill>
                  <a:schemeClr val="accent2">
                    <a:lumMod val="75000"/>
                  </a:schemeClr>
                </a:solidFill>
              </a:rPr>
              <a:t>High end-to-end delay</a:t>
            </a:r>
          </a:p>
        </p:txBody>
      </p:sp>
      <p:sp>
        <p:nvSpPr>
          <p:cNvPr id="33" name="Rectangle 32">
            <a:extLst>
              <a:ext uri="{FF2B5EF4-FFF2-40B4-BE49-F238E27FC236}">
                <a16:creationId xmlns:a16="http://schemas.microsoft.com/office/drawing/2014/main" id="{2774EBBE-011F-2648-BF2E-B31A78112FE5}"/>
              </a:ext>
            </a:extLst>
          </p:cNvPr>
          <p:cNvSpPr/>
          <p:nvPr/>
        </p:nvSpPr>
        <p:spPr>
          <a:xfrm>
            <a:off x="7675330" y="3180101"/>
            <a:ext cx="3544817" cy="461665"/>
          </a:xfrm>
          <a:prstGeom prst="rect">
            <a:avLst/>
          </a:prstGeom>
        </p:spPr>
        <p:txBody>
          <a:bodyPr wrap="none">
            <a:spAutoFit/>
          </a:bodyPr>
          <a:lstStyle/>
          <a:p>
            <a:r>
              <a:rPr lang="en-US" sz="2400" dirty="0"/>
              <a:t> Server-based compression</a:t>
            </a:r>
          </a:p>
        </p:txBody>
      </p:sp>
      <p:sp>
        <p:nvSpPr>
          <p:cNvPr id="34" name="Slide Number Placeholder 33">
            <a:extLst>
              <a:ext uri="{FF2B5EF4-FFF2-40B4-BE49-F238E27FC236}">
                <a16:creationId xmlns:a16="http://schemas.microsoft.com/office/drawing/2014/main" id="{7929E778-2124-C748-ACF2-80A0CE9FFC8C}"/>
              </a:ext>
            </a:extLst>
          </p:cNvPr>
          <p:cNvSpPr>
            <a:spLocks noGrp="1"/>
          </p:cNvSpPr>
          <p:nvPr>
            <p:ph type="sldNum" sz="quarter" idx="12"/>
          </p:nvPr>
        </p:nvSpPr>
        <p:spPr/>
        <p:txBody>
          <a:bodyPr/>
          <a:lstStyle/>
          <a:p>
            <a:fld id="{52EED48C-2B0B-A148-B97E-490061EF11A1}" type="slidenum">
              <a:rPr lang="en-US" smtClean="0"/>
              <a:t>13</a:t>
            </a:fld>
            <a:endParaRPr lang="en-US"/>
          </a:p>
        </p:txBody>
      </p:sp>
      <p:pic>
        <p:nvPicPr>
          <p:cNvPr id="36" name="Graphic 35" descr="Badge 1 with solid fill">
            <a:extLst>
              <a:ext uri="{FF2B5EF4-FFF2-40B4-BE49-F238E27FC236}">
                <a16:creationId xmlns:a16="http://schemas.microsoft.com/office/drawing/2014/main" id="{90AD551D-2E5A-F243-B7EC-59C2EA592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2567" y="1414457"/>
            <a:ext cx="376473" cy="376473"/>
          </a:xfrm>
          <a:prstGeom prst="rect">
            <a:avLst/>
          </a:prstGeom>
        </p:spPr>
      </p:pic>
      <p:pic>
        <p:nvPicPr>
          <p:cNvPr id="38" name="Graphic 37" descr="Badge with solid fill">
            <a:extLst>
              <a:ext uri="{FF2B5EF4-FFF2-40B4-BE49-F238E27FC236}">
                <a16:creationId xmlns:a16="http://schemas.microsoft.com/office/drawing/2014/main" id="{37614F9A-0EEC-8544-A3A5-2108E4D3E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37640" y="4645832"/>
            <a:ext cx="462623" cy="462623"/>
          </a:xfrm>
          <a:prstGeom prst="rect">
            <a:avLst/>
          </a:prstGeom>
        </p:spPr>
      </p:pic>
      <p:pic>
        <p:nvPicPr>
          <p:cNvPr id="40" name="Graphic 39" descr="Badge 3 with solid fill">
            <a:extLst>
              <a:ext uri="{FF2B5EF4-FFF2-40B4-BE49-F238E27FC236}">
                <a16:creationId xmlns:a16="http://schemas.microsoft.com/office/drawing/2014/main" id="{7A2208A0-5F16-2140-89A9-13E722BD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4646790"/>
            <a:ext cx="461665" cy="461665"/>
          </a:xfrm>
          <a:prstGeom prst="rect">
            <a:avLst/>
          </a:prstGeom>
        </p:spPr>
      </p:pic>
      <p:sp>
        <p:nvSpPr>
          <p:cNvPr id="23" name="Rectangle 22">
            <a:extLst>
              <a:ext uri="{FF2B5EF4-FFF2-40B4-BE49-F238E27FC236}">
                <a16:creationId xmlns:a16="http://schemas.microsoft.com/office/drawing/2014/main" id="{FA972B6F-7357-F941-B77F-6A5EA6148D38}"/>
              </a:ext>
            </a:extLst>
          </p:cNvPr>
          <p:cNvSpPr/>
          <p:nvPr/>
        </p:nvSpPr>
        <p:spPr>
          <a:xfrm>
            <a:off x="92" y="5799602"/>
            <a:ext cx="12191995" cy="769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to achieve these 3 performance objectives </a:t>
            </a:r>
            <a:r>
              <a:rPr lang="en-US" sz="2800" b="1" dirty="0">
                <a:solidFill>
                  <a:schemeClr val="accent2">
                    <a:lumMod val="75000"/>
                  </a:schemeClr>
                </a:solidFill>
              </a:rPr>
              <a:t>simultaneously</a:t>
            </a:r>
            <a:r>
              <a:rPr lang="en-US" sz="2800" dirty="0">
                <a:solidFill>
                  <a:schemeClr val="tx1"/>
                </a:solidFill>
              </a:rPr>
              <a:t>?</a:t>
            </a:r>
          </a:p>
        </p:txBody>
      </p:sp>
    </p:spTree>
    <p:extLst>
      <p:ext uri="{BB962C8B-B14F-4D97-AF65-F5344CB8AC3E}">
        <p14:creationId xmlns:p14="http://schemas.microsoft.com/office/powerpoint/2010/main" val="156053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1" grpId="0"/>
      <p:bldP spid="33" grpId="0"/>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8D81-0B0F-3F4B-B451-96581E35FB11}"/>
              </a:ext>
            </a:extLst>
          </p:cNvPr>
          <p:cNvSpPr>
            <a:spLocks noGrp="1"/>
          </p:cNvSpPr>
          <p:nvPr>
            <p:ph type="title"/>
          </p:nvPr>
        </p:nvSpPr>
        <p:spPr>
          <a:xfrm>
            <a:off x="0" y="217314"/>
            <a:ext cx="12192000" cy="920529"/>
          </a:xfrm>
        </p:spPr>
        <p:txBody>
          <a:bodyPr>
            <a:noAutofit/>
          </a:bodyPr>
          <a:lstStyle/>
          <a:p>
            <a:r>
              <a:rPr lang="en-US" sz="4000" dirty="0" err="1">
                <a:solidFill>
                  <a:schemeClr val="accent6">
                    <a:lumMod val="75000"/>
                  </a:schemeClr>
                </a:solidFill>
                <a:latin typeface="Times" pitchFamily="2" charset="0"/>
              </a:rPr>
              <a:t>AccMPEG</a:t>
            </a:r>
            <a:r>
              <a:rPr lang="en-US" sz="4000" dirty="0">
                <a:solidFill>
                  <a:schemeClr val="accent6">
                    <a:lumMod val="75000"/>
                  </a:schemeClr>
                </a:solidFill>
                <a:latin typeface="Times" pitchFamily="2" charset="0"/>
              </a:rPr>
              <a:t>: </a:t>
            </a:r>
            <a:r>
              <a:rPr lang="en-US" sz="4000" b="1" dirty="0">
                <a:solidFill>
                  <a:schemeClr val="accent2">
                    <a:lumMod val="75000"/>
                  </a:schemeClr>
                </a:solidFill>
                <a:latin typeface="Times" pitchFamily="2" charset="0"/>
              </a:rPr>
              <a:t>Neal-ideal </a:t>
            </a:r>
            <a:r>
              <a:rPr lang="en-US" sz="4000" dirty="0">
                <a:solidFill>
                  <a:schemeClr val="accent6">
                    <a:lumMod val="75000"/>
                  </a:schemeClr>
                </a:solidFill>
                <a:latin typeface="Times" pitchFamily="2" charset="0"/>
              </a:rPr>
              <a:t>camera-side video compression</a:t>
            </a:r>
            <a:endParaRPr lang="en-US" sz="4000" b="1" dirty="0">
              <a:solidFill>
                <a:schemeClr val="accent6">
                  <a:lumMod val="75000"/>
                </a:schemeClr>
              </a:solidFill>
              <a:latin typeface="Times" pitchFamily="2" charset="0"/>
            </a:endParaRPr>
          </a:p>
        </p:txBody>
      </p:sp>
      <p:sp>
        <p:nvSpPr>
          <p:cNvPr id="10" name="Rectangle 9">
            <a:extLst>
              <a:ext uri="{FF2B5EF4-FFF2-40B4-BE49-F238E27FC236}">
                <a16:creationId xmlns:a16="http://schemas.microsoft.com/office/drawing/2014/main" id="{095D16A3-B6C5-074F-B06B-A58CBFA30A03}"/>
              </a:ext>
            </a:extLst>
          </p:cNvPr>
          <p:cNvSpPr/>
          <p:nvPr/>
        </p:nvSpPr>
        <p:spPr>
          <a:xfrm>
            <a:off x="35091" y="3078419"/>
            <a:ext cx="1606530" cy="461665"/>
          </a:xfrm>
          <a:prstGeom prst="rect">
            <a:avLst/>
          </a:prstGeom>
        </p:spPr>
        <p:txBody>
          <a:bodyPr wrap="none">
            <a:spAutoFit/>
          </a:bodyPr>
          <a:lstStyle/>
          <a:p>
            <a:r>
              <a:rPr lang="en-US" sz="2400" dirty="0"/>
              <a:t>Input video</a:t>
            </a:r>
          </a:p>
        </p:txBody>
      </p:sp>
      <p:grpSp>
        <p:nvGrpSpPr>
          <p:cNvPr id="11" name="Group 10">
            <a:extLst>
              <a:ext uri="{FF2B5EF4-FFF2-40B4-BE49-F238E27FC236}">
                <a16:creationId xmlns:a16="http://schemas.microsoft.com/office/drawing/2014/main" id="{CC3B6C2A-915E-BD41-A255-EB5574CEA7D7}"/>
              </a:ext>
            </a:extLst>
          </p:cNvPr>
          <p:cNvGrpSpPr/>
          <p:nvPr/>
        </p:nvGrpSpPr>
        <p:grpSpPr>
          <a:xfrm>
            <a:off x="4745515" y="4581451"/>
            <a:ext cx="1143390" cy="1236073"/>
            <a:chOff x="1364558" y="4000500"/>
            <a:chExt cx="1143390" cy="1236073"/>
          </a:xfrm>
        </p:grpSpPr>
        <p:sp>
          <p:nvSpPr>
            <p:cNvPr id="12" name="Rectangle 11">
              <a:extLst>
                <a:ext uri="{FF2B5EF4-FFF2-40B4-BE49-F238E27FC236}">
                  <a16:creationId xmlns:a16="http://schemas.microsoft.com/office/drawing/2014/main" id="{C4039D0D-524E-284D-9D06-ACBD6443F511}"/>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13" name="Graphic 12" descr="Video camera">
              <a:extLst>
                <a:ext uri="{FF2B5EF4-FFF2-40B4-BE49-F238E27FC236}">
                  <a16:creationId xmlns:a16="http://schemas.microsoft.com/office/drawing/2014/main" id="{157A20F5-3117-004F-AB85-1C2EF1DF6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sp>
        <p:nvSpPr>
          <p:cNvPr id="14" name="Right Brace 13">
            <a:extLst>
              <a:ext uri="{FF2B5EF4-FFF2-40B4-BE49-F238E27FC236}">
                <a16:creationId xmlns:a16="http://schemas.microsoft.com/office/drawing/2014/main" id="{F0F708EC-33A6-A043-8AB6-B1C29FB09A18}"/>
              </a:ext>
            </a:extLst>
          </p:cNvPr>
          <p:cNvSpPr/>
          <p:nvPr/>
        </p:nvSpPr>
        <p:spPr>
          <a:xfrm rot="5400000">
            <a:off x="5080613" y="-417557"/>
            <a:ext cx="430603" cy="9911845"/>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Slide Number Placeholder 33">
            <a:extLst>
              <a:ext uri="{FF2B5EF4-FFF2-40B4-BE49-F238E27FC236}">
                <a16:creationId xmlns:a16="http://schemas.microsoft.com/office/drawing/2014/main" id="{C14E158B-55DA-6B49-948F-B5BFD8BBC468}"/>
              </a:ext>
            </a:extLst>
          </p:cNvPr>
          <p:cNvSpPr>
            <a:spLocks noGrp="1"/>
          </p:cNvSpPr>
          <p:nvPr>
            <p:ph type="sldNum" sz="quarter" idx="12"/>
          </p:nvPr>
        </p:nvSpPr>
        <p:spPr/>
        <p:txBody>
          <a:bodyPr/>
          <a:lstStyle/>
          <a:p>
            <a:fld id="{52EED48C-2B0B-A148-B97E-490061EF11A1}" type="slidenum">
              <a:rPr lang="en-US" smtClean="0"/>
              <a:t>14</a:t>
            </a:fld>
            <a:endParaRPr lang="en-US"/>
          </a:p>
        </p:txBody>
      </p:sp>
      <p:pic>
        <p:nvPicPr>
          <p:cNvPr id="70" name="Picture 69">
            <a:extLst>
              <a:ext uri="{FF2B5EF4-FFF2-40B4-BE49-F238E27FC236}">
                <a16:creationId xmlns:a16="http://schemas.microsoft.com/office/drawing/2014/main" id="{EA52A53C-93DF-6947-A60D-F0779CF028D4}"/>
              </a:ext>
            </a:extLst>
          </p:cNvPr>
          <p:cNvPicPr>
            <a:picLocks noChangeAspect="1"/>
          </p:cNvPicPr>
          <p:nvPr/>
        </p:nvPicPr>
        <p:blipFill>
          <a:blip r:embed="rId5"/>
          <a:stretch>
            <a:fillRect/>
          </a:stretch>
        </p:blipFill>
        <p:spPr>
          <a:xfrm>
            <a:off x="-17612" y="1700753"/>
            <a:ext cx="2092205" cy="1337962"/>
          </a:xfrm>
          <a:prstGeom prst="rect">
            <a:avLst/>
          </a:prstGeom>
        </p:spPr>
      </p:pic>
      <p:grpSp>
        <p:nvGrpSpPr>
          <p:cNvPr id="4" name="Group 3">
            <a:extLst>
              <a:ext uri="{FF2B5EF4-FFF2-40B4-BE49-F238E27FC236}">
                <a16:creationId xmlns:a16="http://schemas.microsoft.com/office/drawing/2014/main" id="{886B8861-AC1C-4C41-9A06-81892E68D13F}"/>
              </a:ext>
            </a:extLst>
          </p:cNvPr>
          <p:cNvGrpSpPr/>
          <p:nvPr/>
        </p:nvGrpSpPr>
        <p:grpSpPr>
          <a:xfrm>
            <a:off x="6902812" y="1625044"/>
            <a:ext cx="4080862" cy="2077127"/>
            <a:chOff x="3127239" y="2721106"/>
            <a:chExt cx="4080862" cy="2077127"/>
          </a:xfrm>
        </p:grpSpPr>
        <p:grpSp>
          <p:nvGrpSpPr>
            <p:cNvPr id="3" name="Group 2">
              <a:extLst>
                <a:ext uri="{FF2B5EF4-FFF2-40B4-BE49-F238E27FC236}">
                  <a16:creationId xmlns:a16="http://schemas.microsoft.com/office/drawing/2014/main" id="{F577965F-0D99-D545-8B73-3BE743BEA0D7}"/>
                </a:ext>
              </a:extLst>
            </p:cNvPr>
            <p:cNvGrpSpPr/>
            <p:nvPr/>
          </p:nvGrpSpPr>
          <p:grpSpPr>
            <a:xfrm>
              <a:off x="3127239" y="2721106"/>
              <a:ext cx="4080862" cy="2077127"/>
              <a:chOff x="3127239" y="2721106"/>
              <a:chExt cx="4080862" cy="2077127"/>
            </a:xfrm>
          </p:grpSpPr>
          <p:sp>
            <p:nvSpPr>
              <p:cNvPr id="20" name="Rectangle 19">
                <a:extLst>
                  <a:ext uri="{FF2B5EF4-FFF2-40B4-BE49-F238E27FC236}">
                    <a16:creationId xmlns:a16="http://schemas.microsoft.com/office/drawing/2014/main" id="{2ABE3C94-FBCA-FD4B-A90A-043E6CE3B675}"/>
                  </a:ext>
                </a:extLst>
              </p:cNvPr>
              <p:cNvSpPr/>
              <p:nvPr/>
            </p:nvSpPr>
            <p:spPr>
              <a:xfrm>
                <a:off x="3127239" y="4028792"/>
                <a:ext cx="4080862" cy="769441"/>
              </a:xfrm>
              <a:prstGeom prst="rect">
                <a:avLst/>
              </a:prstGeom>
            </p:spPr>
            <p:txBody>
              <a:bodyPr wrap="none">
                <a:spAutoFit/>
              </a:bodyPr>
              <a:lstStyle/>
              <a:p>
                <a:pPr algn="ctr"/>
                <a:r>
                  <a:rPr lang="en-US" sz="2400" dirty="0"/>
                  <a:t>Quality assignment</a:t>
                </a:r>
              </a:p>
              <a:p>
                <a:pPr algn="ctr"/>
                <a:r>
                  <a:rPr lang="en-US" sz="2000" b="1" dirty="0">
                    <a:solidFill>
                      <a:schemeClr val="accent2">
                        <a:lumMod val="75000"/>
                      </a:schemeClr>
                    </a:solidFill>
                  </a:rPr>
                  <a:t>Brown: </a:t>
                </a:r>
                <a:r>
                  <a:rPr lang="en-US" sz="2000" dirty="0"/>
                  <a:t>High quality, </a:t>
                </a:r>
                <a:r>
                  <a:rPr lang="en-US" sz="2000" b="1" dirty="0">
                    <a:solidFill>
                      <a:schemeClr val="bg1">
                        <a:lumMod val="50000"/>
                      </a:schemeClr>
                    </a:solidFill>
                  </a:rPr>
                  <a:t>grey</a:t>
                </a:r>
                <a:r>
                  <a:rPr lang="en-US" sz="2000" b="1" dirty="0"/>
                  <a:t>: </a:t>
                </a:r>
                <a:r>
                  <a:rPr lang="en-US" sz="2000" dirty="0"/>
                  <a:t>low quality</a:t>
                </a:r>
              </a:p>
            </p:txBody>
          </p:sp>
          <p:sp>
            <p:nvSpPr>
              <p:cNvPr id="8" name="Rectangle 7">
                <a:extLst>
                  <a:ext uri="{FF2B5EF4-FFF2-40B4-BE49-F238E27FC236}">
                    <a16:creationId xmlns:a16="http://schemas.microsoft.com/office/drawing/2014/main" id="{7EC2AE38-520F-E54E-BD86-5CD86E2D3988}"/>
                  </a:ext>
                </a:extLst>
              </p:cNvPr>
              <p:cNvSpPr/>
              <p:nvPr/>
            </p:nvSpPr>
            <p:spPr>
              <a:xfrm>
                <a:off x="4271885" y="2721106"/>
                <a:ext cx="2096952" cy="1340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67FFA18-374C-EC47-B0EF-FF4C14CE268A}"/>
                </a:ext>
              </a:extLst>
            </p:cNvPr>
            <p:cNvSpPr/>
            <p:nvPr/>
          </p:nvSpPr>
          <p:spPr>
            <a:xfrm>
              <a:off x="4914631" y="3180863"/>
              <a:ext cx="293306" cy="483552"/>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FE46B0-E88D-8D4A-95D5-769C8D0AED6B}"/>
                </a:ext>
              </a:extLst>
            </p:cNvPr>
            <p:cNvSpPr/>
            <p:nvPr/>
          </p:nvSpPr>
          <p:spPr>
            <a:xfrm>
              <a:off x="4768579" y="3636200"/>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49DEB7-B558-7148-92F4-AAD9BE9604AD}"/>
                </a:ext>
              </a:extLst>
            </p:cNvPr>
            <p:cNvSpPr/>
            <p:nvPr/>
          </p:nvSpPr>
          <p:spPr>
            <a:xfrm>
              <a:off x="5620225" y="3664415"/>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1D0B656-3585-214E-8D6D-653B867EE9B6}"/>
              </a:ext>
            </a:extLst>
          </p:cNvPr>
          <p:cNvSpPr txBox="1"/>
          <p:nvPr/>
        </p:nvSpPr>
        <p:spPr>
          <a:xfrm>
            <a:off x="8150913" y="824390"/>
            <a:ext cx="184731" cy="369332"/>
          </a:xfrm>
          <a:prstGeom prst="rect">
            <a:avLst/>
          </a:prstGeom>
          <a:noFill/>
        </p:spPr>
        <p:txBody>
          <a:bodyPr wrap="none" rtlCol="0">
            <a:spAutoFit/>
          </a:bodyPr>
          <a:lstStyle/>
          <a:p>
            <a:endParaRPr lang="en-US" dirty="0"/>
          </a:p>
        </p:txBody>
      </p:sp>
      <p:sp>
        <p:nvSpPr>
          <p:cNvPr id="77" name="Rectangle 76">
            <a:extLst>
              <a:ext uri="{FF2B5EF4-FFF2-40B4-BE49-F238E27FC236}">
                <a16:creationId xmlns:a16="http://schemas.microsoft.com/office/drawing/2014/main" id="{B635AFEC-D0DA-734F-BBA1-5F9F35131FDC}"/>
              </a:ext>
            </a:extLst>
          </p:cNvPr>
          <p:cNvSpPr/>
          <p:nvPr/>
        </p:nvSpPr>
        <p:spPr>
          <a:xfrm>
            <a:off x="0" y="5718013"/>
            <a:ext cx="12191995" cy="8092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Why is this </a:t>
            </a:r>
            <a:r>
              <a:rPr lang="en-US" sz="2800" b="1" dirty="0">
                <a:solidFill>
                  <a:schemeClr val="accent2">
                    <a:lumMod val="75000"/>
                  </a:schemeClr>
                </a:solidFill>
              </a:rPr>
              <a:t>near-ideal</a:t>
            </a:r>
            <a:r>
              <a:rPr lang="en-US" sz="2800" dirty="0">
                <a:solidFill>
                  <a:schemeClr val="tx1"/>
                </a:solidFill>
              </a:rPr>
              <a:t>?</a:t>
            </a:r>
          </a:p>
        </p:txBody>
      </p:sp>
      <p:grpSp>
        <p:nvGrpSpPr>
          <p:cNvPr id="21" name="Group 20">
            <a:extLst>
              <a:ext uri="{FF2B5EF4-FFF2-40B4-BE49-F238E27FC236}">
                <a16:creationId xmlns:a16="http://schemas.microsoft.com/office/drawing/2014/main" id="{5F3A8F38-AE74-BD47-9DA5-0617053255AA}"/>
              </a:ext>
            </a:extLst>
          </p:cNvPr>
          <p:cNvGrpSpPr/>
          <p:nvPr/>
        </p:nvGrpSpPr>
        <p:grpSpPr>
          <a:xfrm>
            <a:off x="1998175" y="1340154"/>
            <a:ext cx="4681719" cy="2124736"/>
            <a:chOff x="2138855" y="1340154"/>
            <a:chExt cx="4681719" cy="2124736"/>
          </a:xfrm>
        </p:grpSpPr>
        <p:grpSp>
          <p:nvGrpSpPr>
            <p:cNvPr id="17" name="Group 16">
              <a:extLst>
                <a:ext uri="{FF2B5EF4-FFF2-40B4-BE49-F238E27FC236}">
                  <a16:creationId xmlns:a16="http://schemas.microsoft.com/office/drawing/2014/main" id="{999D195E-ED21-CC41-96D1-ED240DFD8614}"/>
                </a:ext>
              </a:extLst>
            </p:cNvPr>
            <p:cNvGrpSpPr/>
            <p:nvPr/>
          </p:nvGrpSpPr>
          <p:grpSpPr>
            <a:xfrm>
              <a:off x="2138855" y="1340154"/>
              <a:ext cx="3810265" cy="1698901"/>
              <a:chOff x="2138855" y="1340154"/>
              <a:chExt cx="3810265" cy="1698901"/>
            </a:xfrm>
          </p:grpSpPr>
          <p:cxnSp>
            <p:nvCxnSpPr>
              <p:cNvPr id="16" name="Straight Arrow Connector 15">
                <a:extLst>
                  <a:ext uri="{FF2B5EF4-FFF2-40B4-BE49-F238E27FC236}">
                    <a16:creationId xmlns:a16="http://schemas.microsoft.com/office/drawing/2014/main" id="{B2D1CB7F-938C-BB40-B05E-3AC04BA2DB01}"/>
                  </a:ext>
                </a:extLst>
              </p:cNvPr>
              <p:cNvCxnSpPr>
                <a:cxnSpLocks/>
              </p:cNvCxnSpPr>
              <p:nvPr/>
            </p:nvCxnSpPr>
            <p:spPr>
              <a:xfrm>
                <a:off x="2189710" y="2498652"/>
                <a:ext cx="1573398"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882B591-0179-4A4C-BBEE-C3B4C9C21D12}"/>
                  </a:ext>
                </a:extLst>
              </p:cNvPr>
              <p:cNvSpPr/>
              <p:nvPr/>
            </p:nvSpPr>
            <p:spPr>
              <a:xfrm>
                <a:off x="2138855" y="1340154"/>
                <a:ext cx="1501852" cy="1200329"/>
              </a:xfrm>
              <a:prstGeom prst="rect">
                <a:avLst/>
              </a:prstGeom>
            </p:spPr>
            <p:txBody>
              <a:bodyPr wrap="square">
                <a:spAutoFit/>
              </a:bodyPr>
              <a:lstStyle/>
              <a:p>
                <a:pPr algn="ctr"/>
                <a:r>
                  <a:rPr lang="en-US" sz="2400" b="1" dirty="0">
                    <a:solidFill>
                      <a:schemeClr val="accent2">
                        <a:lumMod val="75000"/>
                      </a:schemeClr>
                    </a:solidFill>
                  </a:rPr>
                  <a:t>Cheap</a:t>
                </a:r>
                <a:r>
                  <a:rPr lang="en-US" sz="2400" dirty="0"/>
                  <a:t> quality </a:t>
                </a:r>
              </a:p>
              <a:p>
                <a:pPr algn="ctr"/>
                <a:r>
                  <a:rPr lang="en-US" sz="2400" dirty="0"/>
                  <a:t>selector</a:t>
                </a:r>
              </a:p>
            </p:txBody>
          </p:sp>
          <p:grpSp>
            <p:nvGrpSpPr>
              <p:cNvPr id="30" name="Group 29">
                <a:extLst>
                  <a:ext uri="{FF2B5EF4-FFF2-40B4-BE49-F238E27FC236}">
                    <a16:creationId xmlns:a16="http://schemas.microsoft.com/office/drawing/2014/main" id="{1E0A4CD8-2E27-8744-80AD-2D3E124366A6}"/>
                  </a:ext>
                </a:extLst>
              </p:cNvPr>
              <p:cNvGrpSpPr/>
              <p:nvPr/>
            </p:nvGrpSpPr>
            <p:grpSpPr>
              <a:xfrm>
                <a:off x="3791646" y="1658512"/>
                <a:ext cx="2157474" cy="1380543"/>
                <a:chOff x="9062454" y="3451767"/>
                <a:chExt cx="1776798" cy="1136953"/>
              </a:xfrm>
            </p:grpSpPr>
            <p:pic>
              <p:nvPicPr>
                <p:cNvPr id="32" name="Picture 31">
                  <a:extLst>
                    <a:ext uri="{FF2B5EF4-FFF2-40B4-BE49-F238E27FC236}">
                      <a16:creationId xmlns:a16="http://schemas.microsoft.com/office/drawing/2014/main" id="{3C14F478-CDD0-C846-9A79-B2CEB7EB00CB}"/>
                    </a:ext>
                  </a:extLst>
                </p:cNvPr>
                <p:cNvPicPr>
                  <a:picLocks noChangeAspect="1"/>
                </p:cNvPicPr>
                <p:nvPr/>
              </p:nvPicPr>
              <p:blipFill>
                <a:blip r:embed="rId5"/>
                <a:stretch>
                  <a:fillRect/>
                </a:stretch>
              </p:blipFill>
              <p:spPr>
                <a:xfrm>
                  <a:off x="9066107" y="3456586"/>
                  <a:ext cx="1770346" cy="1132134"/>
                </a:xfrm>
                <a:prstGeom prst="rect">
                  <a:avLst/>
                </a:prstGeom>
              </p:spPr>
            </p:pic>
            <p:grpSp>
              <p:nvGrpSpPr>
                <p:cNvPr id="33" name="Group 32">
                  <a:extLst>
                    <a:ext uri="{FF2B5EF4-FFF2-40B4-BE49-F238E27FC236}">
                      <a16:creationId xmlns:a16="http://schemas.microsoft.com/office/drawing/2014/main" id="{7F34D5AA-E129-1545-A223-76E9A750544E}"/>
                    </a:ext>
                  </a:extLst>
                </p:cNvPr>
                <p:cNvGrpSpPr/>
                <p:nvPr/>
              </p:nvGrpSpPr>
              <p:grpSpPr>
                <a:xfrm>
                  <a:off x="9062454" y="3451767"/>
                  <a:ext cx="1776798" cy="1136951"/>
                  <a:chOff x="9062454" y="3451767"/>
                  <a:chExt cx="1776798" cy="1136951"/>
                </a:xfrm>
              </p:grpSpPr>
              <p:pic>
                <p:nvPicPr>
                  <p:cNvPr id="35" name="Picture 2">
                    <a:extLst>
                      <a:ext uri="{FF2B5EF4-FFF2-40B4-BE49-F238E27FC236}">
                        <a16:creationId xmlns:a16="http://schemas.microsoft.com/office/drawing/2014/main" id="{098EA5EC-B498-174E-AB7A-F07229E977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17" t="3464" r="42835" b="77449"/>
                  <a:stretch/>
                </p:blipFill>
                <p:spPr bwMode="auto">
                  <a:xfrm rot="10800000">
                    <a:off x="9262922" y="4004384"/>
                    <a:ext cx="1576330" cy="5843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84CC37A9-7283-4C4B-B256-444D051252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05" t="76484" r="64441" b="5643"/>
                  <a:stretch/>
                </p:blipFill>
                <p:spPr bwMode="auto">
                  <a:xfrm rot="5146205">
                    <a:off x="9421221" y="3765646"/>
                    <a:ext cx="558833" cy="3587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A4B48E5C-6A50-DB4A-A800-8776225079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356"/>
                  <a:stretch/>
                </p:blipFill>
                <p:spPr bwMode="auto">
                  <a:xfrm rot="5400000">
                    <a:off x="10124319" y="3471202"/>
                    <a:ext cx="472764" cy="5580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D1BD6-8D93-1945-8371-2EA02FF5EE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366" t="30686" r="51004" b="34431"/>
                  <a:stretch/>
                </p:blipFill>
                <p:spPr bwMode="auto">
                  <a:xfrm>
                    <a:off x="9065966" y="4004382"/>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0B2F50D7-4DBA-2747-9CF0-A4DFA63B0C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366" t="30686" r="51004" b="34431"/>
                  <a:stretch/>
                </p:blipFill>
                <p:spPr bwMode="auto">
                  <a:xfrm>
                    <a:off x="9062454" y="3451767"/>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773F2BA6-4416-5448-9711-0E95CEBDE8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366" t="30686" r="51004" b="34431"/>
                  <a:stretch/>
                </p:blipFill>
                <p:spPr bwMode="auto">
                  <a:xfrm>
                    <a:off x="9870225" y="3477750"/>
                    <a:ext cx="966228" cy="559943"/>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1" name="Rectangle 40">
              <a:extLst>
                <a:ext uri="{FF2B5EF4-FFF2-40B4-BE49-F238E27FC236}">
                  <a16:creationId xmlns:a16="http://schemas.microsoft.com/office/drawing/2014/main" id="{9D25E29D-0C63-F544-9721-7288AA8C98AA}"/>
                </a:ext>
              </a:extLst>
            </p:cNvPr>
            <p:cNvSpPr/>
            <p:nvPr/>
          </p:nvSpPr>
          <p:spPr>
            <a:xfrm>
              <a:off x="2876673" y="3003225"/>
              <a:ext cx="3943901" cy="461665"/>
            </a:xfrm>
            <a:prstGeom prst="rect">
              <a:avLst/>
            </a:prstGeom>
          </p:spPr>
          <p:txBody>
            <a:bodyPr wrap="square">
              <a:spAutoFit/>
            </a:bodyPr>
            <a:lstStyle/>
            <a:p>
              <a:r>
                <a:rPr lang="en-US" sz="2400" b="1" dirty="0">
                  <a:solidFill>
                    <a:schemeClr val="accent2">
                      <a:lumMod val="75000"/>
                    </a:schemeClr>
                  </a:solidFill>
                </a:rPr>
                <a:t>Accuracy Gradient </a:t>
              </a:r>
              <a:r>
                <a:rPr lang="en-US" sz="2400" dirty="0"/>
                <a:t>estimation</a:t>
              </a:r>
            </a:p>
          </p:txBody>
        </p:sp>
      </p:grpSp>
      <p:grpSp>
        <p:nvGrpSpPr>
          <p:cNvPr id="6" name="Group 5">
            <a:extLst>
              <a:ext uri="{FF2B5EF4-FFF2-40B4-BE49-F238E27FC236}">
                <a16:creationId xmlns:a16="http://schemas.microsoft.com/office/drawing/2014/main" id="{436C421C-48E5-6A45-8B7A-78A51B90727B}"/>
              </a:ext>
            </a:extLst>
          </p:cNvPr>
          <p:cNvGrpSpPr/>
          <p:nvPr/>
        </p:nvGrpSpPr>
        <p:grpSpPr>
          <a:xfrm>
            <a:off x="1966576" y="3429000"/>
            <a:ext cx="7192029" cy="1121031"/>
            <a:chOff x="2107256" y="3429000"/>
            <a:chExt cx="7192029" cy="1121031"/>
          </a:xfrm>
        </p:grpSpPr>
        <p:sp>
          <p:nvSpPr>
            <p:cNvPr id="42" name="Rectangle 41">
              <a:extLst>
                <a:ext uri="{FF2B5EF4-FFF2-40B4-BE49-F238E27FC236}">
                  <a16:creationId xmlns:a16="http://schemas.microsoft.com/office/drawing/2014/main" id="{546E6D17-0E7F-4847-BECC-3525E8D100F9}"/>
                </a:ext>
              </a:extLst>
            </p:cNvPr>
            <p:cNvSpPr/>
            <p:nvPr/>
          </p:nvSpPr>
          <p:spPr>
            <a:xfrm>
              <a:off x="2107256" y="3719034"/>
              <a:ext cx="7192029" cy="830997"/>
            </a:xfrm>
            <a:prstGeom prst="rect">
              <a:avLst/>
            </a:prstGeom>
          </p:spPr>
          <p:txBody>
            <a:bodyPr wrap="square">
              <a:spAutoFit/>
            </a:bodyPr>
            <a:lstStyle/>
            <a:p>
              <a:pPr algn="ctr"/>
              <a:r>
                <a:rPr lang="en-US" sz="2400" b="1" dirty="0">
                  <a:solidFill>
                    <a:schemeClr val="accent2">
                      <a:lumMod val="75000"/>
                    </a:schemeClr>
                  </a:solidFill>
                </a:rPr>
                <a:t>Accuracy Gradient </a:t>
              </a:r>
              <a:r>
                <a:rPr lang="en-US" sz="2400" dirty="0"/>
                <a:t>measures how much will the accuracy change if we change the pixel value a little bit. </a:t>
              </a:r>
            </a:p>
          </p:txBody>
        </p:sp>
        <p:cxnSp>
          <p:nvCxnSpPr>
            <p:cNvPr id="43" name="Straight Arrow Connector 42">
              <a:extLst>
                <a:ext uri="{FF2B5EF4-FFF2-40B4-BE49-F238E27FC236}">
                  <a16:creationId xmlns:a16="http://schemas.microsoft.com/office/drawing/2014/main" id="{2EFA98BF-194F-6D47-9CC6-230AACA652E6}"/>
                </a:ext>
              </a:extLst>
            </p:cNvPr>
            <p:cNvCxnSpPr>
              <a:cxnSpLocks/>
            </p:cNvCxnSpPr>
            <p:nvPr/>
          </p:nvCxnSpPr>
          <p:spPr>
            <a:xfrm>
              <a:off x="5484462" y="3429000"/>
              <a:ext cx="0" cy="457200"/>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6EEB44D0-2EF0-EF4F-9424-0B96BE863AC0}"/>
              </a:ext>
            </a:extLst>
          </p:cNvPr>
          <p:cNvCxnSpPr>
            <a:cxnSpLocks/>
          </p:cNvCxnSpPr>
          <p:nvPr/>
        </p:nvCxnSpPr>
        <p:spPr>
          <a:xfrm>
            <a:off x="5805042" y="2454695"/>
            <a:ext cx="2195958"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055964A5-41A9-B54A-A397-171CD113CAEB}"/>
              </a:ext>
            </a:extLst>
          </p:cNvPr>
          <p:cNvSpPr/>
          <p:nvPr/>
        </p:nvSpPr>
        <p:spPr>
          <a:xfrm>
            <a:off x="5664062" y="1231761"/>
            <a:ext cx="2486851" cy="1200329"/>
          </a:xfrm>
          <a:prstGeom prst="rect">
            <a:avLst/>
          </a:prstGeom>
        </p:spPr>
        <p:txBody>
          <a:bodyPr wrap="square">
            <a:spAutoFit/>
          </a:bodyPr>
          <a:lstStyle/>
          <a:p>
            <a:pPr algn="ctr"/>
            <a:r>
              <a:rPr lang="en-US" sz="2400" dirty="0"/>
              <a:t>Pick the regions with </a:t>
            </a:r>
            <a:r>
              <a:rPr lang="en-US" sz="2400" b="1" dirty="0">
                <a:solidFill>
                  <a:schemeClr val="accent2">
                    <a:lumMod val="75000"/>
                  </a:schemeClr>
                </a:solidFill>
              </a:rPr>
              <a:t>high</a:t>
            </a:r>
            <a:r>
              <a:rPr lang="en-US" sz="2400" dirty="0"/>
              <a:t> quality estimation</a:t>
            </a:r>
          </a:p>
        </p:txBody>
      </p:sp>
      <p:cxnSp>
        <p:nvCxnSpPr>
          <p:cNvPr id="54" name="Straight Arrow Connector 53">
            <a:extLst>
              <a:ext uri="{FF2B5EF4-FFF2-40B4-BE49-F238E27FC236}">
                <a16:creationId xmlns:a16="http://schemas.microsoft.com/office/drawing/2014/main" id="{41F7AD1D-B3B2-444E-9E13-1AB4AD7AF14F}"/>
              </a:ext>
            </a:extLst>
          </p:cNvPr>
          <p:cNvCxnSpPr>
            <a:cxnSpLocks/>
          </p:cNvCxnSpPr>
          <p:nvPr/>
        </p:nvCxnSpPr>
        <p:spPr>
          <a:xfrm>
            <a:off x="10144410" y="2454695"/>
            <a:ext cx="497210"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67FEB802-A236-7540-8B46-6725674BC959}"/>
              </a:ext>
            </a:extLst>
          </p:cNvPr>
          <p:cNvSpPr/>
          <p:nvPr/>
        </p:nvSpPr>
        <p:spPr>
          <a:xfrm>
            <a:off x="10485506" y="1840168"/>
            <a:ext cx="1807598" cy="1200329"/>
          </a:xfrm>
          <a:prstGeom prst="rect">
            <a:avLst/>
          </a:prstGeom>
        </p:spPr>
        <p:txBody>
          <a:bodyPr wrap="square">
            <a:spAutoFit/>
          </a:bodyPr>
          <a:lstStyle/>
          <a:p>
            <a:pPr algn="ctr"/>
            <a:r>
              <a:rPr lang="en-US" sz="2400" dirty="0"/>
              <a:t>Encode and stream to the server</a:t>
            </a:r>
          </a:p>
        </p:txBody>
      </p:sp>
    </p:spTree>
    <p:extLst>
      <p:ext uri="{BB962C8B-B14F-4D97-AF65-F5344CB8AC3E}">
        <p14:creationId xmlns:p14="http://schemas.microsoft.com/office/powerpoint/2010/main" val="381152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9"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8D81-0B0F-3F4B-B451-96581E35FB11}"/>
              </a:ext>
            </a:extLst>
          </p:cNvPr>
          <p:cNvSpPr>
            <a:spLocks noGrp="1"/>
          </p:cNvSpPr>
          <p:nvPr>
            <p:ph type="title"/>
          </p:nvPr>
        </p:nvSpPr>
        <p:spPr>
          <a:xfrm>
            <a:off x="0" y="217314"/>
            <a:ext cx="12192000" cy="920529"/>
          </a:xfrm>
        </p:spPr>
        <p:txBody>
          <a:bodyPr>
            <a:noAutofit/>
          </a:bodyPr>
          <a:lstStyle/>
          <a:p>
            <a:r>
              <a:rPr lang="en-US" sz="4000" dirty="0" err="1">
                <a:solidFill>
                  <a:schemeClr val="accent6">
                    <a:lumMod val="75000"/>
                  </a:schemeClr>
                </a:solidFill>
                <a:latin typeface="Times" pitchFamily="2" charset="0"/>
              </a:rPr>
              <a:t>AccMPEG</a:t>
            </a:r>
            <a:r>
              <a:rPr lang="en-US" sz="4000" dirty="0">
                <a:solidFill>
                  <a:schemeClr val="accent6">
                    <a:lumMod val="75000"/>
                  </a:schemeClr>
                </a:solidFill>
                <a:latin typeface="Times" pitchFamily="2" charset="0"/>
              </a:rPr>
              <a:t> satisfies three performance objectives.</a:t>
            </a:r>
            <a:endParaRPr lang="en-US" sz="4000" b="1" dirty="0">
              <a:solidFill>
                <a:schemeClr val="accent6">
                  <a:lumMod val="75000"/>
                </a:schemeClr>
              </a:solidFill>
              <a:latin typeface="Times" pitchFamily="2" charset="0"/>
            </a:endParaRPr>
          </a:p>
        </p:txBody>
      </p:sp>
      <p:sp>
        <p:nvSpPr>
          <p:cNvPr id="10" name="Rectangle 9">
            <a:extLst>
              <a:ext uri="{FF2B5EF4-FFF2-40B4-BE49-F238E27FC236}">
                <a16:creationId xmlns:a16="http://schemas.microsoft.com/office/drawing/2014/main" id="{095D16A3-B6C5-074F-B06B-A58CBFA30A03}"/>
              </a:ext>
            </a:extLst>
          </p:cNvPr>
          <p:cNvSpPr/>
          <p:nvPr/>
        </p:nvSpPr>
        <p:spPr>
          <a:xfrm>
            <a:off x="549441" y="4164269"/>
            <a:ext cx="1606530" cy="461665"/>
          </a:xfrm>
          <a:prstGeom prst="rect">
            <a:avLst/>
          </a:prstGeom>
        </p:spPr>
        <p:txBody>
          <a:bodyPr wrap="none">
            <a:spAutoFit/>
          </a:bodyPr>
          <a:lstStyle/>
          <a:p>
            <a:r>
              <a:rPr lang="en-US" sz="2400" dirty="0"/>
              <a:t>Input video</a:t>
            </a:r>
          </a:p>
        </p:txBody>
      </p:sp>
      <p:sp>
        <p:nvSpPr>
          <p:cNvPr id="34" name="Slide Number Placeholder 33">
            <a:extLst>
              <a:ext uri="{FF2B5EF4-FFF2-40B4-BE49-F238E27FC236}">
                <a16:creationId xmlns:a16="http://schemas.microsoft.com/office/drawing/2014/main" id="{C14E158B-55DA-6B49-948F-B5BFD8BBC468}"/>
              </a:ext>
            </a:extLst>
          </p:cNvPr>
          <p:cNvSpPr>
            <a:spLocks noGrp="1"/>
          </p:cNvSpPr>
          <p:nvPr>
            <p:ph type="sldNum" sz="quarter" idx="12"/>
          </p:nvPr>
        </p:nvSpPr>
        <p:spPr/>
        <p:txBody>
          <a:bodyPr/>
          <a:lstStyle/>
          <a:p>
            <a:fld id="{52EED48C-2B0B-A148-B97E-490061EF11A1}" type="slidenum">
              <a:rPr lang="en-US" smtClean="0"/>
              <a:t>15</a:t>
            </a:fld>
            <a:endParaRPr lang="en-US"/>
          </a:p>
        </p:txBody>
      </p:sp>
      <p:pic>
        <p:nvPicPr>
          <p:cNvPr id="70" name="Picture 69">
            <a:extLst>
              <a:ext uri="{FF2B5EF4-FFF2-40B4-BE49-F238E27FC236}">
                <a16:creationId xmlns:a16="http://schemas.microsoft.com/office/drawing/2014/main" id="{EA52A53C-93DF-6947-A60D-F0779CF028D4}"/>
              </a:ext>
            </a:extLst>
          </p:cNvPr>
          <p:cNvPicPr>
            <a:picLocks noChangeAspect="1"/>
          </p:cNvPicPr>
          <p:nvPr/>
        </p:nvPicPr>
        <p:blipFill>
          <a:blip r:embed="rId3"/>
          <a:stretch>
            <a:fillRect/>
          </a:stretch>
        </p:blipFill>
        <p:spPr>
          <a:xfrm>
            <a:off x="496738" y="2786603"/>
            <a:ext cx="2092205" cy="1337962"/>
          </a:xfrm>
          <a:prstGeom prst="rect">
            <a:avLst/>
          </a:prstGeom>
        </p:spPr>
      </p:pic>
      <p:grpSp>
        <p:nvGrpSpPr>
          <p:cNvPr id="4" name="Group 3">
            <a:extLst>
              <a:ext uri="{FF2B5EF4-FFF2-40B4-BE49-F238E27FC236}">
                <a16:creationId xmlns:a16="http://schemas.microsoft.com/office/drawing/2014/main" id="{886B8861-AC1C-4C41-9A06-81892E68D13F}"/>
              </a:ext>
            </a:extLst>
          </p:cNvPr>
          <p:cNvGrpSpPr/>
          <p:nvPr/>
        </p:nvGrpSpPr>
        <p:grpSpPr>
          <a:xfrm>
            <a:off x="7417162" y="2710894"/>
            <a:ext cx="4080862" cy="2077127"/>
            <a:chOff x="3127239" y="2721106"/>
            <a:chExt cx="4080862" cy="2077127"/>
          </a:xfrm>
        </p:grpSpPr>
        <p:grpSp>
          <p:nvGrpSpPr>
            <p:cNvPr id="3" name="Group 2">
              <a:extLst>
                <a:ext uri="{FF2B5EF4-FFF2-40B4-BE49-F238E27FC236}">
                  <a16:creationId xmlns:a16="http://schemas.microsoft.com/office/drawing/2014/main" id="{F577965F-0D99-D545-8B73-3BE743BEA0D7}"/>
                </a:ext>
              </a:extLst>
            </p:cNvPr>
            <p:cNvGrpSpPr/>
            <p:nvPr/>
          </p:nvGrpSpPr>
          <p:grpSpPr>
            <a:xfrm>
              <a:off x="3127239" y="2721106"/>
              <a:ext cx="4080862" cy="2077127"/>
              <a:chOff x="3127239" y="2721106"/>
              <a:chExt cx="4080862" cy="2077127"/>
            </a:xfrm>
          </p:grpSpPr>
          <p:sp>
            <p:nvSpPr>
              <p:cNvPr id="20" name="Rectangle 19">
                <a:extLst>
                  <a:ext uri="{FF2B5EF4-FFF2-40B4-BE49-F238E27FC236}">
                    <a16:creationId xmlns:a16="http://schemas.microsoft.com/office/drawing/2014/main" id="{2ABE3C94-FBCA-FD4B-A90A-043E6CE3B675}"/>
                  </a:ext>
                </a:extLst>
              </p:cNvPr>
              <p:cNvSpPr/>
              <p:nvPr/>
            </p:nvSpPr>
            <p:spPr>
              <a:xfrm>
                <a:off x="3127239" y="4028792"/>
                <a:ext cx="4080862" cy="769441"/>
              </a:xfrm>
              <a:prstGeom prst="rect">
                <a:avLst/>
              </a:prstGeom>
            </p:spPr>
            <p:txBody>
              <a:bodyPr wrap="none">
                <a:spAutoFit/>
              </a:bodyPr>
              <a:lstStyle/>
              <a:p>
                <a:pPr algn="ctr"/>
                <a:r>
                  <a:rPr lang="en-US" sz="2400" dirty="0"/>
                  <a:t>Quality assignment</a:t>
                </a:r>
              </a:p>
              <a:p>
                <a:pPr algn="ctr"/>
                <a:r>
                  <a:rPr lang="en-US" sz="2000" b="1" dirty="0">
                    <a:solidFill>
                      <a:schemeClr val="accent2">
                        <a:lumMod val="75000"/>
                      </a:schemeClr>
                    </a:solidFill>
                  </a:rPr>
                  <a:t>Brown: </a:t>
                </a:r>
                <a:r>
                  <a:rPr lang="en-US" sz="2000" dirty="0"/>
                  <a:t>High quality, </a:t>
                </a:r>
                <a:r>
                  <a:rPr lang="en-US" sz="2000" b="1" dirty="0">
                    <a:solidFill>
                      <a:schemeClr val="bg1">
                        <a:lumMod val="50000"/>
                      </a:schemeClr>
                    </a:solidFill>
                  </a:rPr>
                  <a:t>grey</a:t>
                </a:r>
                <a:r>
                  <a:rPr lang="en-US" sz="2000" b="1" dirty="0"/>
                  <a:t>: </a:t>
                </a:r>
                <a:r>
                  <a:rPr lang="en-US" sz="2000" dirty="0"/>
                  <a:t>low quality</a:t>
                </a:r>
              </a:p>
            </p:txBody>
          </p:sp>
          <p:sp>
            <p:nvSpPr>
              <p:cNvPr id="8" name="Rectangle 7">
                <a:extLst>
                  <a:ext uri="{FF2B5EF4-FFF2-40B4-BE49-F238E27FC236}">
                    <a16:creationId xmlns:a16="http://schemas.microsoft.com/office/drawing/2014/main" id="{7EC2AE38-520F-E54E-BD86-5CD86E2D3988}"/>
                  </a:ext>
                </a:extLst>
              </p:cNvPr>
              <p:cNvSpPr/>
              <p:nvPr/>
            </p:nvSpPr>
            <p:spPr>
              <a:xfrm>
                <a:off x="4271885" y="2721106"/>
                <a:ext cx="2096952" cy="1340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67FFA18-374C-EC47-B0EF-FF4C14CE268A}"/>
                </a:ext>
              </a:extLst>
            </p:cNvPr>
            <p:cNvSpPr/>
            <p:nvPr/>
          </p:nvSpPr>
          <p:spPr>
            <a:xfrm>
              <a:off x="4914631" y="3180863"/>
              <a:ext cx="293306" cy="483552"/>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FE46B0-E88D-8D4A-95D5-769C8D0AED6B}"/>
                </a:ext>
              </a:extLst>
            </p:cNvPr>
            <p:cNvSpPr/>
            <p:nvPr/>
          </p:nvSpPr>
          <p:spPr>
            <a:xfrm>
              <a:off x="4768579" y="3636200"/>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49DEB7-B558-7148-92F4-AAD9BE9604AD}"/>
                </a:ext>
              </a:extLst>
            </p:cNvPr>
            <p:cNvSpPr/>
            <p:nvPr/>
          </p:nvSpPr>
          <p:spPr>
            <a:xfrm>
              <a:off x="5620225" y="3664415"/>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1D0B656-3585-214E-8D6D-653B867EE9B6}"/>
              </a:ext>
            </a:extLst>
          </p:cNvPr>
          <p:cNvSpPr txBox="1"/>
          <p:nvPr/>
        </p:nvSpPr>
        <p:spPr>
          <a:xfrm>
            <a:off x="8665263" y="1910240"/>
            <a:ext cx="184731" cy="369332"/>
          </a:xfrm>
          <a:prstGeom prst="rect">
            <a:avLst/>
          </a:prstGeom>
          <a:noFill/>
        </p:spPr>
        <p:txBody>
          <a:bodyPr wrap="none" rtlCol="0">
            <a:spAutoFit/>
          </a:bodyPr>
          <a:lstStyle/>
          <a:p>
            <a:endParaRPr lang="en-US" dirty="0"/>
          </a:p>
        </p:txBody>
      </p:sp>
      <p:grpSp>
        <p:nvGrpSpPr>
          <p:cNvPr id="21" name="Group 20">
            <a:extLst>
              <a:ext uri="{FF2B5EF4-FFF2-40B4-BE49-F238E27FC236}">
                <a16:creationId xmlns:a16="http://schemas.microsoft.com/office/drawing/2014/main" id="{5F3A8F38-AE74-BD47-9DA5-0617053255AA}"/>
              </a:ext>
            </a:extLst>
          </p:cNvPr>
          <p:cNvGrpSpPr/>
          <p:nvPr/>
        </p:nvGrpSpPr>
        <p:grpSpPr>
          <a:xfrm>
            <a:off x="2512525" y="2426004"/>
            <a:ext cx="4664832" cy="2280937"/>
            <a:chOff x="2138855" y="1340154"/>
            <a:chExt cx="4664832" cy="2280937"/>
          </a:xfrm>
        </p:grpSpPr>
        <p:grpSp>
          <p:nvGrpSpPr>
            <p:cNvPr id="17" name="Group 16">
              <a:extLst>
                <a:ext uri="{FF2B5EF4-FFF2-40B4-BE49-F238E27FC236}">
                  <a16:creationId xmlns:a16="http://schemas.microsoft.com/office/drawing/2014/main" id="{999D195E-ED21-CC41-96D1-ED240DFD8614}"/>
                </a:ext>
              </a:extLst>
            </p:cNvPr>
            <p:cNvGrpSpPr/>
            <p:nvPr/>
          </p:nvGrpSpPr>
          <p:grpSpPr>
            <a:xfrm>
              <a:off x="2138855" y="1340154"/>
              <a:ext cx="3810265" cy="1698901"/>
              <a:chOff x="2138855" y="1340154"/>
              <a:chExt cx="3810265" cy="1698901"/>
            </a:xfrm>
          </p:grpSpPr>
          <p:cxnSp>
            <p:nvCxnSpPr>
              <p:cNvPr id="16" name="Straight Arrow Connector 15">
                <a:extLst>
                  <a:ext uri="{FF2B5EF4-FFF2-40B4-BE49-F238E27FC236}">
                    <a16:creationId xmlns:a16="http://schemas.microsoft.com/office/drawing/2014/main" id="{B2D1CB7F-938C-BB40-B05E-3AC04BA2DB01}"/>
                  </a:ext>
                </a:extLst>
              </p:cNvPr>
              <p:cNvCxnSpPr>
                <a:cxnSpLocks/>
              </p:cNvCxnSpPr>
              <p:nvPr/>
            </p:nvCxnSpPr>
            <p:spPr>
              <a:xfrm>
                <a:off x="2189710" y="2498652"/>
                <a:ext cx="1573398"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882B591-0179-4A4C-BBEE-C3B4C9C21D12}"/>
                  </a:ext>
                </a:extLst>
              </p:cNvPr>
              <p:cNvSpPr/>
              <p:nvPr/>
            </p:nvSpPr>
            <p:spPr>
              <a:xfrm>
                <a:off x="2138855" y="1340154"/>
                <a:ext cx="1501852" cy="1200329"/>
              </a:xfrm>
              <a:prstGeom prst="rect">
                <a:avLst/>
              </a:prstGeom>
            </p:spPr>
            <p:txBody>
              <a:bodyPr wrap="square">
                <a:spAutoFit/>
              </a:bodyPr>
              <a:lstStyle/>
              <a:p>
                <a:pPr algn="ctr"/>
                <a:r>
                  <a:rPr lang="en-US" sz="2400" b="1" dirty="0">
                    <a:solidFill>
                      <a:schemeClr val="accent2">
                        <a:lumMod val="75000"/>
                      </a:schemeClr>
                    </a:solidFill>
                  </a:rPr>
                  <a:t>Cheap</a:t>
                </a:r>
                <a:r>
                  <a:rPr lang="en-US" sz="2400" dirty="0"/>
                  <a:t> quality </a:t>
                </a:r>
              </a:p>
              <a:p>
                <a:pPr algn="ctr"/>
                <a:r>
                  <a:rPr lang="en-US" sz="2400" dirty="0"/>
                  <a:t>selector</a:t>
                </a:r>
              </a:p>
            </p:txBody>
          </p:sp>
          <p:grpSp>
            <p:nvGrpSpPr>
              <p:cNvPr id="30" name="Group 29">
                <a:extLst>
                  <a:ext uri="{FF2B5EF4-FFF2-40B4-BE49-F238E27FC236}">
                    <a16:creationId xmlns:a16="http://schemas.microsoft.com/office/drawing/2014/main" id="{1E0A4CD8-2E27-8744-80AD-2D3E124366A6}"/>
                  </a:ext>
                </a:extLst>
              </p:cNvPr>
              <p:cNvGrpSpPr/>
              <p:nvPr/>
            </p:nvGrpSpPr>
            <p:grpSpPr>
              <a:xfrm>
                <a:off x="3791646" y="1658512"/>
                <a:ext cx="2157474" cy="1380543"/>
                <a:chOff x="9062454" y="3451767"/>
                <a:chExt cx="1776798" cy="1136953"/>
              </a:xfrm>
            </p:grpSpPr>
            <p:pic>
              <p:nvPicPr>
                <p:cNvPr id="32" name="Picture 31">
                  <a:extLst>
                    <a:ext uri="{FF2B5EF4-FFF2-40B4-BE49-F238E27FC236}">
                      <a16:creationId xmlns:a16="http://schemas.microsoft.com/office/drawing/2014/main" id="{3C14F478-CDD0-C846-9A79-B2CEB7EB00CB}"/>
                    </a:ext>
                  </a:extLst>
                </p:cNvPr>
                <p:cNvPicPr>
                  <a:picLocks noChangeAspect="1"/>
                </p:cNvPicPr>
                <p:nvPr/>
              </p:nvPicPr>
              <p:blipFill>
                <a:blip r:embed="rId3"/>
                <a:stretch>
                  <a:fillRect/>
                </a:stretch>
              </p:blipFill>
              <p:spPr>
                <a:xfrm>
                  <a:off x="9066107" y="3456586"/>
                  <a:ext cx="1770346" cy="1132134"/>
                </a:xfrm>
                <a:prstGeom prst="rect">
                  <a:avLst/>
                </a:prstGeom>
              </p:spPr>
            </p:pic>
            <p:grpSp>
              <p:nvGrpSpPr>
                <p:cNvPr id="33" name="Group 32">
                  <a:extLst>
                    <a:ext uri="{FF2B5EF4-FFF2-40B4-BE49-F238E27FC236}">
                      <a16:creationId xmlns:a16="http://schemas.microsoft.com/office/drawing/2014/main" id="{7F34D5AA-E129-1545-A223-76E9A750544E}"/>
                    </a:ext>
                  </a:extLst>
                </p:cNvPr>
                <p:cNvGrpSpPr/>
                <p:nvPr/>
              </p:nvGrpSpPr>
              <p:grpSpPr>
                <a:xfrm>
                  <a:off x="9062454" y="3451767"/>
                  <a:ext cx="1776798" cy="1136951"/>
                  <a:chOff x="9062454" y="3451767"/>
                  <a:chExt cx="1776798" cy="1136951"/>
                </a:xfrm>
              </p:grpSpPr>
              <p:pic>
                <p:nvPicPr>
                  <p:cNvPr id="35" name="Picture 2">
                    <a:extLst>
                      <a:ext uri="{FF2B5EF4-FFF2-40B4-BE49-F238E27FC236}">
                        <a16:creationId xmlns:a16="http://schemas.microsoft.com/office/drawing/2014/main" id="{098EA5EC-B498-174E-AB7A-F07229E977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17" t="3464" r="42835" b="77449"/>
                  <a:stretch/>
                </p:blipFill>
                <p:spPr bwMode="auto">
                  <a:xfrm rot="10800000">
                    <a:off x="9262922" y="4004384"/>
                    <a:ext cx="1576330" cy="5843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84CC37A9-7283-4C4B-B256-444D051252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05" t="76484" r="64441" b="5643"/>
                  <a:stretch/>
                </p:blipFill>
                <p:spPr bwMode="auto">
                  <a:xfrm rot="5146205">
                    <a:off x="9421221" y="3765646"/>
                    <a:ext cx="558833" cy="3587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A4B48E5C-6A50-DB4A-A800-877622507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56"/>
                  <a:stretch/>
                </p:blipFill>
                <p:spPr bwMode="auto">
                  <a:xfrm rot="5400000">
                    <a:off x="10124319" y="3471202"/>
                    <a:ext cx="472764" cy="5580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D1BD6-8D93-1945-8371-2EA02FF5EE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065966" y="4004382"/>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0B2F50D7-4DBA-2747-9CF0-A4DFA63B0C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062454" y="3451767"/>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773F2BA6-4416-5448-9711-0E95CEBDE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870225" y="3477750"/>
                    <a:ext cx="966228" cy="559943"/>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1" name="Rectangle 40">
              <a:extLst>
                <a:ext uri="{FF2B5EF4-FFF2-40B4-BE49-F238E27FC236}">
                  <a16:creationId xmlns:a16="http://schemas.microsoft.com/office/drawing/2014/main" id="{9D25E29D-0C63-F544-9721-7288AA8C98AA}"/>
                </a:ext>
              </a:extLst>
            </p:cNvPr>
            <p:cNvSpPr/>
            <p:nvPr/>
          </p:nvSpPr>
          <p:spPr>
            <a:xfrm>
              <a:off x="2884573" y="3159426"/>
              <a:ext cx="3919114" cy="461665"/>
            </a:xfrm>
            <a:prstGeom prst="rect">
              <a:avLst/>
            </a:prstGeom>
          </p:spPr>
          <p:txBody>
            <a:bodyPr wrap="square">
              <a:spAutoFit/>
            </a:bodyPr>
            <a:lstStyle/>
            <a:p>
              <a:r>
                <a:rPr lang="en-US" sz="2400" b="1" dirty="0">
                  <a:solidFill>
                    <a:schemeClr val="accent2">
                      <a:lumMod val="75000"/>
                    </a:schemeClr>
                  </a:solidFill>
                </a:rPr>
                <a:t>Accuracy Gradient </a:t>
              </a:r>
              <a:r>
                <a:rPr lang="en-US" sz="2400" dirty="0"/>
                <a:t>Estimation</a:t>
              </a:r>
            </a:p>
          </p:txBody>
        </p:sp>
      </p:grpSp>
      <p:cxnSp>
        <p:nvCxnSpPr>
          <p:cNvPr id="46" name="Straight Arrow Connector 45">
            <a:extLst>
              <a:ext uri="{FF2B5EF4-FFF2-40B4-BE49-F238E27FC236}">
                <a16:creationId xmlns:a16="http://schemas.microsoft.com/office/drawing/2014/main" id="{6EEB44D0-2EF0-EF4F-9424-0B96BE863AC0}"/>
              </a:ext>
            </a:extLst>
          </p:cNvPr>
          <p:cNvCxnSpPr>
            <a:cxnSpLocks/>
          </p:cNvCxnSpPr>
          <p:nvPr/>
        </p:nvCxnSpPr>
        <p:spPr>
          <a:xfrm>
            <a:off x="6319392" y="3540545"/>
            <a:ext cx="2195958"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055964A5-41A9-B54A-A397-171CD113CAEB}"/>
              </a:ext>
            </a:extLst>
          </p:cNvPr>
          <p:cNvSpPr/>
          <p:nvPr/>
        </p:nvSpPr>
        <p:spPr>
          <a:xfrm>
            <a:off x="6178412" y="2317611"/>
            <a:ext cx="2486851" cy="1200329"/>
          </a:xfrm>
          <a:prstGeom prst="rect">
            <a:avLst/>
          </a:prstGeom>
        </p:spPr>
        <p:txBody>
          <a:bodyPr wrap="square">
            <a:spAutoFit/>
          </a:bodyPr>
          <a:lstStyle/>
          <a:p>
            <a:pPr algn="ctr"/>
            <a:r>
              <a:rPr lang="en-US" sz="2400" dirty="0"/>
              <a:t>Pick the regions with high Accuracy Gradient</a:t>
            </a:r>
          </a:p>
        </p:txBody>
      </p:sp>
      <p:grpSp>
        <p:nvGrpSpPr>
          <p:cNvPr id="24" name="Group 23">
            <a:extLst>
              <a:ext uri="{FF2B5EF4-FFF2-40B4-BE49-F238E27FC236}">
                <a16:creationId xmlns:a16="http://schemas.microsoft.com/office/drawing/2014/main" id="{16AA756A-3597-AF46-99BD-5C6457F1F1EB}"/>
              </a:ext>
            </a:extLst>
          </p:cNvPr>
          <p:cNvGrpSpPr/>
          <p:nvPr/>
        </p:nvGrpSpPr>
        <p:grpSpPr>
          <a:xfrm>
            <a:off x="1049254" y="993089"/>
            <a:ext cx="4559520" cy="1432915"/>
            <a:chOff x="1049254" y="993089"/>
            <a:chExt cx="4559520" cy="1432915"/>
          </a:xfrm>
        </p:grpSpPr>
        <p:cxnSp>
          <p:nvCxnSpPr>
            <p:cNvPr id="44" name="Straight Arrow Connector 43">
              <a:extLst>
                <a:ext uri="{FF2B5EF4-FFF2-40B4-BE49-F238E27FC236}">
                  <a16:creationId xmlns:a16="http://schemas.microsoft.com/office/drawing/2014/main" id="{8E6B121A-9215-4A48-A45F-80FC8AD42A97}"/>
                </a:ext>
              </a:extLst>
            </p:cNvPr>
            <p:cNvCxnSpPr>
              <a:cxnSpLocks/>
            </p:cNvCxnSpPr>
            <p:nvPr/>
          </p:nvCxnSpPr>
          <p:spPr>
            <a:xfrm flipV="1">
              <a:off x="3210875" y="1910240"/>
              <a:ext cx="0" cy="515764"/>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C98B25E-B162-2444-8731-9A2BACCCBC46}"/>
                </a:ext>
              </a:extLst>
            </p:cNvPr>
            <p:cNvSpPr/>
            <p:nvPr/>
          </p:nvSpPr>
          <p:spPr>
            <a:xfrm>
              <a:off x="1049254" y="1043769"/>
              <a:ext cx="4316507" cy="830997"/>
            </a:xfrm>
            <a:prstGeom prst="rect">
              <a:avLst/>
            </a:prstGeom>
          </p:spPr>
          <p:txBody>
            <a:bodyPr wrap="square">
              <a:spAutoFit/>
            </a:bodyPr>
            <a:lstStyle/>
            <a:p>
              <a:pPr algn="ctr"/>
              <a:r>
                <a:rPr lang="en-US" sz="2400" dirty="0"/>
                <a:t>Guarantee low encoding delay and low camera-side overhead</a:t>
              </a:r>
            </a:p>
          </p:txBody>
        </p:sp>
        <p:pic>
          <p:nvPicPr>
            <p:cNvPr id="48" name="Graphic 47" descr="Badge 3 with solid fill">
              <a:extLst>
                <a:ext uri="{FF2B5EF4-FFF2-40B4-BE49-F238E27FC236}">
                  <a16:creationId xmlns:a16="http://schemas.microsoft.com/office/drawing/2014/main" id="{7256D2BA-8E39-C842-BBC8-EDBA2C897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4928" y="1425643"/>
              <a:ext cx="461665" cy="461665"/>
            </a:xfrm>
            <a:prstGeom prst="rect">
              <a:avLst/>
            </a:prstGeom>
          </p:spPr>
        </p:pic>
        <p:pic>
          <p:nvPicPr>
            <p:cNvPr id="50" name="Graphic 49" descr="Badge with solid fill">
              <a:extLst>
                <a:ext uri="{FF2B5EF4-FFF2-40B4-BE49-F238E27FC236}">
                  <a16:creationId xmlns:a16="http://schemas.microsoft.com/office/drawing/2014/main" id="{703EDCC9-11B7-EA43-BFCB-5203EDEA02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6151" y="993089"/>
              <a:ext cx="462623" cy="462623"/>
            </a:xfrm>
            <a:prstGeom prst="rect">
              <a:avLst/>
            </a:prstGeom>
          </p:spPr>
        </p:pic>
      </p:grpSp>
      <p:grpSp>
        <p:nvGrpSpPr>
          <p:cNvPr id="25" name="Group 24">
            <a:extLst>
              <a:ext uri="{FF2B5EF4-FFF2-40B4-BE49-F238E27FC236}">
                <a16:creationId xmlns:a16="http://schemas.microsoft.com/office/drawing/2014/main" id="{2E453E68-0293-904F-86CF-515BD6E801A8}"/>
              </a:ext>
            </a:extLst>
          </p:cNvPr>
          <p:cNvGrpSpPr/>
          <p:nvPr/>
        </p:nvGrpSpPr>
        <p:grpSpPr>
          <a:xfrm>
            <a:off x="2539754" y="4680033"/>
            <a:ext cx="4547818" cy="2303746"/>
            <a:chOff x="2539754" y="4680033"/>
            <a:chExt cx="4547818" cy="2303746"/>
          </a:xfrm>
        </p:grpSpPr>
        <p:cxnSp>
          <p:nvCxnSpPr>
            <p:cNvPr id="51" name="Straight Arrow Connector 50">
              <a:extLst>
                <a:ext uri="{FF2B5EF4-FFF2-40B4-BE49-F238E27FC236}">
                  <a16:creationId xmlns:a16="http://schemas.microsoft.com/office/drawing/2014/main" id="{759B8410-7760-7E46-ADCC-0D0F638DA873}"/>
                </a:ext>
              </a:extLst>
            </p:cNvPr>
            <p:cNvCxnSpPr>
              <a:cxnSpLocks/>
            </p:cNvCxnSpPr>
            <p:nvPr/>
          </p:nvCxnSpPr>
          <p:spPr>
            <a:xfrm>
              <a:off x="4698008" y="4680033"/>
              <a:ext cx="0" cy="539667"/>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4AF546-A6DA-3E43-AB2D-D1BB9BC56472}"/>
                </a:ext>
              </a:extLst>
            </p:cNvPr>
            <p:cNvSpPr/>
            <p:nvPr/>
          </p:nvSpPr>
          <p:spPr>
            <a:xfrm>
              <a:off x="2539754" y="5044787"/>
              <a:ext cx="4261096" cy="1938992"/>
            </a:xfrm>
            <a:prstGeom prst="rect">
              <a:avLst/>
            </a:prstGeom>
          </p:spPr>
          <p:txBody>
            <a:bodyPr wrap="square">
              <a:spAutoFit/>
            </a:bodyPr>
            <a:lstStyle/>
            <a:p>
              <a:pPr algn="ctr"/>
              <a:r>
                <a:rPr lang="en-US" sz="2400" dirty="0"/>
                <a:t>Guarantee low streaming delay and high accuracy</a:t>
              </a:r>
            </a:p>
            <a:p>
              <a:pPr algn="ctr"/>
              <a:r>
                <a:rPr lang="en-US" sz="2400" dirty="0"/>
                <a:t>if the estimation is good.</a:t>
              </a:r>
            </a:p>
            <a:p>
              <a:pPr algn="ctr"/>
              <a:r>
                <a:rPr lang="en-US" sz="2400" dirty="0"/>
                <a:t>This is </a:t>
              </a:r>
              <a:r>
                <a:rPr lang="en-US" sz="2400" b="1" dirty="0">
                  <a:solidFill>
                    <a:schemeClr val="accent2">
                      <a:lumMod val="75000"/>
                    </a:schemeClr>
                  </a:solidFill>
                </a:rPr>
                <a:t>mathematically provable</a:t>
              </a:r>
              <a:r>
                <a:rPr lang="en-US" sz="2400" dirty="0"/>
                <a:t> under certain assumptions.</a:t>
              </a:r>
            </a:p>
          </p:txBody>
        </p:sp>
        <p:pic>
          <p:nvPicPr>
            <p:cNvPr id="53" name="Graphic 52" descr="Badge 1 with solid fill">
              <a:extLst>
                <a:ext uri="{FF2B5EF4-FFF2-40B4-BE49-F238E27FC236}">
                  <a16:creationId xmlns:a16="http://schemas.microsoft.com/office/drawing/2014/main" id="{55D48ED6-BE6C-4D49-89A8-733CD68D29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01939" y="5438926"/>
              <a:ext cx="376473" cy="376473"/>
            </a:xfrm>
            <a:prstGeom prst="rect">
              <a:avLst/>
            </a:prstGeom>
          </p:spPr>
        </p:pic>
        <p:pic>
          <p:nvPicPr>
            <p:cNvPr id="55" name="Graphic 54" descr="Badge with solid fill">
              <a:extLst>
                <a:ext uri="{FF2B5EF4-FFF2-40B4-BE49-F238E27FC236}">
                  <a16:creationId xmlns:a16="http://schemas.microsoft.com/office/drawing/2014/main" id="{A106FBE6-554A-094A-AF40-CDC0F7F5EA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4949" y="5044787"/>
              <a:ext cx="462623" cy="462623"/>
            </a:xfrm>
            <a:prstGeom prst="rect">
              <a:avLst/>
            </a:prstGeom>
          </p:spPr>
        </p:pic>
      </p:grpSp>
      <p:sp>
        <p:nvSpPr>
          <p:cNvPr id="56" name="Rectangle 55">
            <a:extLst>
              <a:ext uri="{FF2B5EF4-FFF2-40B4-BE49-F238E27FC236}">
                <a16:creationId xmlns:a16="http://schemas.microsoft.com/office/drawing/2014/main" id="{74BEDE4C-2204-9A49-A664-0579DA616244}"/>
              </a:ext>
            </a:extLst>
          </p:cNvPr>
          <p:cNvSpPr/>
          <p:nvPr/>
        </p:nvSpPr>
        <p:spPr>
          <a:xfrm>
            <a:off x="7087572" y="5301435"/>
            <a:ext cx="4797888" cy="14465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Why can such a </a:t>
            </a:r>
            <a:r>
              <a:rPr lang="en-US" sz="2800" b="1" dirty="0">
                <a:solidFill>
                  <a:schemeClr val="accent2">
                    <a:lumMod val="75000"/>
                  </a:schemeClr>
                </a:solidFill>
              </a:rPr>
              <a:t>cheap</a:t>
            </a:r>
            <a:r>
              <a:rPr lang="en-US" sz="2800" dirty="0">
                <a:solidFill>
                  <a:schemeClr val="tx1"/>
                </a:solidFill>
              </a:rPr>
              <a:t> quality selector learn such a </a:t>
            </a:r>
            <a:r>
              <a:rPr lang="en-US" sz="2800" b="1" dirty="0">
                <a:solidFill>
                  <a:schemeClr val="accent2">
                    <a:lumMod val="75000"/>
                  </a:schemeClr>
                </a:solidFill>
              </a:rPr>
              <a:t>powerful</a:t>
            </a:r>
            <a:r>
              <a:rPr lang="en-US" sz="2800" dirty="0">
                <a:solidFill>
                  <a:schemeClr val="tx1"/>
                </a:solidFill>
              </a:rPr>
              <a:t> Accuracy Gradient?</a:t>
            </a:r>
          </a:p>
        </p:txBody>
      </p:sp>
    </p:spTree>
    <p:extLst>
      <p:ext uri="{BB962C8B-B14F-4D97-AF65-F5344CB8AC3E}">
        <p14:creationId xmlns:p14="http://schemas.microsoft.com/office/powerpoint/2010/main" val="199735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3">
            <a:extLst>
              <a:ext uri="{FF2B5EF4-FFF2-40B4-BE49-F238E27FC236}">
                <a16:creationId xmlns:a16="http://schemas.microsoft.com/office/drawing/2014/main" id="{C14E158B-55DA-6B49-948F-B5BFD8BBC468}"/>
              </a:ext>
            </a:extLst>
          </p:cNvPr>
          <p:cNvSpPr>
            <a:spLocks noGrp="1"/>
          </p:cNvSpPr>
          <p:nvPr>
            <p:ph type="sldNum" sz="quarter" idx="12"/>
          </p:nvPr>
        </p:nvSpPr>
        <p:spPr/>
        <p:txBody>
          <a:bodyPr/>
          <a:lstStyle/>
          <a:p>
            <a:fld id="{52EED48C-2B0B-A148-B97E-490061EF11A1}" type="slidenum">
              <a:rPr lang="en-US" smtClean="0"/>
              <a:t>16</a:t>
            </a:fld>
            <a:endParaRPr lang="en-US"/>
          </a:p>
        </p:txBody>
      </p:sp>
      <p:sp>
        <p:nvSpPr>
          <p:cNvPr id="29" name="Title 1">
            <a:extLst>
              <a:ext uri="{FF2B5EF4-FFF2-40B4-BE49-F238E27FC236}">
                <a16:creationId xmlns:a16="http://schemas.microsoft.com/office/drawing/2014/main" id="{05EA1571-4E0A-F14F-B2E8-790850EB0919}"/>
              </a:ext>
            </a:extLst>
          </p:cNvPr>
          <p:cNvSpPr txBox="1">
            <a:spLocks/>
          </p:cNvSpPr>
          <p:nvPr/>
        </p:nvSpPr>
        <p:spPr>
          <a:xfrm>
            <a:off x="0" y="37355"/>
            <a:ext cx="120015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Times" pitchFamily="2" charset="0"/>
              </a:rPr>
              <a:t>Why </a:t>
            </a:r>
            <a:r>
              <a:rPr lang="en-US" b="1" dirty="0">
                <a:solidFill>
                  <a:schemeClr val="accent2">
                    <a:lumMod val="75000"/>
                  </a:schemeClr>
                </a:solidFill>
                <a:latin typeface="Times" pitchFamily="2" charset="0"/>
              </a:rPr>
              <a:t>could</a:t>
            </a:r>
            <a:r>
              <a:rPr lang="en-US" dirty="0">
                <a:solidFill>
                  <a:schemeClr val="accent6">
                    <a:lumMod val="75000"/>
                  </a:schemeClr>
                </a:solidFill>
                <a:latin typeface="Times" pitchFamily="2" charset="0"/>
              </a:rPr>
              <a:t> the quality selector be cheap? An analogy between quality assignment and semantic segmentation</a:t>
            </a:r>
          </a:p>
        </p:txBody>
      </p:sp>
      <p:grpSp>
        <p:nvGrpSpPr>
          <p:cNvPr id="19" name="Group 18">
            <a:extLst>
              <a:ext uri="{FF2B5EF4-FFF2-40B4-BE49-F238E27FC236}">
                <a16:creationId xmlns:a16="http://schemas.microsoft.com/office/drawing/2014/main" id="{E2EE2905-E249-DC43-91B0-23225CC0B2A6}"/>
              </a:ext>
            </a:extLst>
          </p:cNvPr>
          <p:cNvGrpSpPr/>
          <p:nvPr/>
        </p:nvGrpSpPr>
        <p:grpSpPr>
          <a:xfrm>
            <a:off x="1009646" y="2577497"/>
            <a:ext cx="3300183" cy="2959800"/>
            <a:chOff x="3908493" y="2083462"/>
            <a:chExt cx="4604568" cy="4129649"/>
          </a:xfrm>
        </p:grpSpPr>
        <p:grpSp>
          <p:nvGrpSpPr>
            <p:cNvPr id="6" name="Group 5">
              <a:extLst>
                <a:ext uri="{FF2B5EF4-FFF2-40B4-BE49-F238E27FC236}">
                  <a16:creationId xmlns:a16="http://schemas.microsoft.com/office/drawing/2014/main" id="{F81280A4-E1AB-5C4E-A005-4188D46B4982}"/>
                </a:ext>
              </a:extLst>
            </p:cNvPr>
            <p:cNvGrpSpPr/>
            <p:nvPr/>
          </p:nvGrpSpPr>
          <p:grpSpPr>
            <a:xfrm>
              <a:off x="4216706" y="2083462"/>
              <a:ext cx="3712325" cy="2383481"/>
              <a:chOff x="5041408" y="2741329"/>
              <a:chExt cx="2103068" cy="1350265"/>
            </a:xfrm>
          </p:grpSpPr>
          <p:pic>
            <p:nvPicPr>
              <p:cNvPr id="57" name="Picture 56">
                <a:extLst>
                  <a:ext uri="{FF2B5EF4-FFF2-40B4-BE49-F238E27FC236}">
                    <a16:creationId xmlns:a16="http://schemas.microsoft.com/office/drawing/2014/main" id="{C88B5371-18BB-E949-A141-66281ADE404C}"/>
                  </a:ext>
                </a:extLst>
              </p:cNvPr>
              <p:cNvPicPr>
                <a:picLocks noChangeAspect="1"/>
              </p:cNvPicPr>
              <p:nvPr/>
            </p:nvPicPr>
            <p:blipFill>
              <a:blip r:embed="rId3"/>
              <a:stretch>
                <a:fillRect/>
              </a:stretch>
            </p:blipFill>
            <p:spPr>
              <a:xfrm>
                <a:off x="5052271" y="2753632"/>
                <a:ext cx="2092205" cy="1337962"/>
              </a:xfrm>
              <a:prstGeom prst="rect">
                <a:avLst/>
              </a:prstGeom>
            </p:spPr>
          </p:pic>
          <p:grpSp>
            <p:nvGrpSpPr>
              <p:cNvPr id="2" name="Group 1">
                <a:extLst>
                  <a:ext uri="{FF2B5EF4-FFF2-40B4-BE49-F238E27FC236}">
                    <a16:creationId xmlns:a16="http://schemas.microsoft.com/office/drawing/2014/main" id="{5BA43B78-81BF-5445-8081-43CF3E7D4A7E}"/>
                  </a:ext>
                </a:extLst>
              </p:cNvPr>
              <p:cNvGrpSpPr/>
              <p:nvPr/>
            </p:nvGrpSpPr>
            <p:grpSpPr>
              <a:xfrm>
                <a:off x="5041408" y="2741329"/>
                <a:ext cx="2096952" cy="1340099"/>
                <a:chOff x="4265769" y="3124497"/>
                <a:chExt cx="2096952" cy="1340099"/>
              </a:xfrm>
            </p:grpSpPr>
            <p:sp>
              <p:nvSpPr>
                <p:cNvPr id="53" name="Rectangle 52">
                  <a:extLst>
                    <a:ext uri="{FF2B5EF4-FFF2-40B4-BE49-F238E27FC236}">
                      <a16:creationId xmlns:a16="http://schemas.microsoft.com/office/drawing/2014/main" id="{A180CA39-4999-6047-A1B1-E63BC3079747}"/>
                    </a:ext>
                  </a:extLst>
                </p:cNvPr>
                <p:cNvSpPr/>
                <p:nvPr/>
              </p:nvSpPr>
              <p:spPr>
                <a:xfrm>
                  <a:off x="4265769" y="3124497"/>
                  <a:ext cx="2096952" cy="1340099"/>
                </a:xfrm>
                <a:prstGeom prst="rect">
                  <a:avLst/>
                </a:prstGeom>
                <a:solidFill>
                  <a:schemeClr val="bg1">
                    <a:lumMod val="75000"/>
                    <a:alpha val="700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1E36149-C180-5045-85B2-A560DFCE5E27}"/>
                    </a:ext>
                  </a:extLst>
                </p:cNvPr>
                <p:cNvSpPr/>
                <p:nvPr/>
              </p:nvSpPr>
              <p:spPr>
                <a:xfrm>
                  <a:off x="4879461" y="3620169"/>
                  <a:ext cx="236042" cy="389145"/>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DD5E6A7-3472-3042-A080-9170FE778F01}"/>
                    </a:ext>
                  </a:extLst>
                </p:cNvPr>
                <p:cNvSpPr/>
                <p:nvPr/>
              </p:nvSpPr>
              <p:spPr>
                <a:xfrm>
                  <a:off x="4768579" y="4005166"/>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375DC25-6D1F-444C-82E2-1897A358C23A}"/>
                    </a:ext>
                  </a:extLst>
                </p:cNvPr>
                <p:cNvSpPr/>
                <p:nvPr/>
              </p:nvSpPr>
              <p:spPr>
                <a:xfrm>
                  <a:off x="5620225" y="4033381"/>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7">
              <a:extLst>
                <a:ext uri="{FF2B5EF4-FFF2-40B4-BE49-F238E27FC236}">
                  <a16:creationId xmlns:a16="http://schemas.microsoft.com/office/drawing/2014/main" id="{30A3F322-A01B-374C-B61C-44BB8B190AB5}"/>
                </a:ext>
              </a:extLst>
            </p:cNvPr>
            <p:cNvSpPr/>
            <p:nvPr/>
          </p:nvSpPr>
          <p:spPr>
            <a:xfrm>
              <a:off x="3908493" y="4538357"/>
              <a:ext cx="4604568" cy="1674754"/>
            </a:xfrm>
            <a:prstGeom prst="rect">
              <a:avLst/>
            </a:prstGeom>
          </p:spPr>
          <p:txBody>
            <a:bodyPr wrap="square">
              <a:spAutoFit/>
            </a:bodyPr>
            <a:lstStyle/>
            <a:p>
              <a:pPr algn="ctr"/>
              <a:r>
                <a:rPr lang="en-US" sz="2400" dirty="0"/>
                <a:t>Quality assignment</a:t>
              </a:r>
            </a:p>
            <a:p>
              <a:pPr algn="ctr"/>
              <a:r>
                <a:rPr lang="en-US" sz="2400" b="1" dirty="0">
                  <a:solidFill>
                    <a:schemeClr val="accent2">
                      <a:lumMod val="75000"/>
                    </a:schemeClr>
                  </a:solidFill>
                </a:rPr>
                <a:t>Brown: </a:t>
              </a:r>
              <a:r>
                <a:rPr lang="en-US" sz="2400" dirty="0"/>
                <a:t>High quality,  </a:t>
              </a:r>
              <a:r>
                <a:rPr lang="en-US" sz="2400" b="1" dirty="0">
                  <a:solidFill>
                    <a:schemeClr val="bg1">
                      <a:lumMod val="50000"/>
                    </a:schemeClr>
                  </a:solidFill>
                </a:rPr>
                <a:t>grey</a:t>
              </a:r>
              <a:r>
                <a:rPr lang="en-US" sz="2400" b="1" dirty="0"/>
                <a:t>: </a:t>
              </a:r>
              <a:r>
                <a:rPr lang="en-US" sz="2400" dirty="0"/>
                <a:t>low quality</a:t>
              </a:r>
            </a:p>
          </p:txBody>
        </p:sp>
      </p:grpSp>
      <p:grpSp>
        <p:nvGrpSpPr>
          <p:cNvPr id="21" name="Group 20">
            <a:extLst>
              <a:ext uri="{FF2B5EF4-FFF2-40B4-BE49-F238E27FC236}">
                <a16:creationId xmlns:a16="http://schemas.microsoft.com/office/drawing/2014/main" id="{F286EF69-7DE9-094A-83D2-97CFB1A2B38A}"/>
              </a:ext>
            </a:extLst>
          </p:cNvPr>
          <p:cNvGrpSpPr/>
          <p:nvPr/>
        </p:nvGrpSpPr>
        <p:grpSpPr>
          <a:xfrm>
            <a:off x="4772523" y="1308441"/>
            <a:ext cx="2646953" cy="2054130"/>
            <a:chOff x="719158" y="2246137"/>
            <a:chExt cx="3381235" cy="2623960"/>
          </a:xfrm>
        </p:grpSpPr>
        <p:pic>
          <p:nvPicPr>
            <p:cNvPr id="49" name="Picture 48">
              <a:extLst>
                <a:ext uri="{FF2B5EF4-FFF2-40B4-BE49-F238E27FC236}">
                  <a16:creationId xmlns:a16="http://schemas.microsoft.com/office/drawing/2014/main" id="{D3B1C941-CCFD-8744-863C-82CEB81FB33F}"/>
                </a:ext>
              </a:extLst>
            </p:cNvPr>
            <p:cNvPicPr>
              <a:picLocks noChangeAspect="1"/>
            </p:cNvPicPr>
            <p:nvPr/>
          </p:nvPicPr>
          <p:blipFill>
            <a:blip r:embed="rId3"/>
            <a:stretch>
              <a:fillRect/>
            </a:stretch>
          </p:blipFill>
          <p:spPr>
            <a:xfrm>
              <a:off x="719158" y="2246137"/>
              <a:ext cx="3381235" cy="2162295"/>
            </a:xfrm>
            <a:prstGeom prst="rect">
              <a:avLst/>
            </a:prstGeom>
          </p:spPr>
        </p:pic>
        <p:sp>
          <p:nvSpPr>
            <p:cNvPr id="59" name="Rectangle 58">
              <a:extLst>
                <a:ext uri="{FF2B5EF4-FFF2-40B4-BE49-F238E27FC236}">
                  <a16:creationId xmlns:a16="http://schemas.microsoft.com/office/drawing/2014/main" id="{943AEAEA-FB27-F946-8FBA-A302F69F9CF8}"/>
                </a:ext>
              </a:extLst>
            </p:cNvPr>
            <p:cNvSpPr/>
            <p:nvPr/>
          </p:nvSpPr>
          <p:spPr>
            <a:xfrm>
              <a:off x="1484838" y="4408432"/>
              <a:ext cx="1606530" cy="461665"/>
            </a:xfrm>
            <a:prstGeom prst="rect">
              <a:avLst/>
            </a:prstGeom>
          </p:spPr>
          <p:txBody>
            <a:bodyPr wrap="none">
              <a:spAutoFit/>
            </a:bodyPr>
            <a:lstStyle/>
            <a:p>
              <a:r>
                <a:rPr lang="en-US" sz="2400" dirty="0"/>
                <a:t>Input video</a:t>
              </a:r>
            </a:p>
          </p:txBody>
        </p:sp>
      </p:grpSp>
      <p:grpSp>
        <p:nvGrpSpPr>
          <p:cNvPr id="25" name="Group 24">
            <a:extLst>
              <a:ext uri="{FF2B5EF4-FFF2-40B4-BE49-F238E27FC236}">
                <a16:creationId xmlns:a16="http://schemas.microsoft.com/office/drawing/2014/main" id="{C4F9C437-1F84-F042-A016-B12148D638FF}"/>
              </a:ext>
            </a:extLst>
          </p:cNvPr>
          <p:cNvGrpSpPr/>
          <p:nvPr/>
        </p:nvGrpSpPr>
        <p:grpSpPr>
          <a:xfrm>
            <a:off x="7933806" y="2520347"/>
            <a:ext cx="3615349" cy="3140281"/>
            <a:chOff x="7853459" y="2074771"/>
            <a:chExt cx="4627428" cy="4019370"/>
          </a:xfrm>
        </p:grpSpPr>
        <p:grpSp>
          <p:nvGrpSpPr>
            <p:cNvPr id="5" name="Group 4">
              <a:extLst>
                <a:ext uri="{FF2B5EF4-FFF2-40B4-BE49-F238E27FC236}">
                  <a16:creationId xmlns:a16="http://schemas.microsoft.com/office/drawing/2014/main" id="{EB925790-5B7A-AF44-A85B-453062E329BD}"/>
                </a:ext>
              </a:extLst>
            </p:cNvPr>
            <p:cNvGrpSpPr/>
            <p:nvPr/>
          </p:nvGrpSpPr>
          <p:grpSpPr>
            <a:xfrm>
              <a:off x="8113963" y="2074771"/>
              <a:ext cx="3727108" cy="2406967"/>
              <a:chOff x="8025606" y="2784527"/>
              <a:chExt cx="2096978" cy="1354229"/>
            </a:xfrm>
          </p:grpSpPr>
          <p:pic>
            <p:nvPicPr>
              <p:cNvPr id="60" name="Picture 59">
                <a:extLst>
                  <a:ext uri="{FF2B5EF4-FFF2-40B4-BE49-F238E27FC236}">
                    <a16:creationId xmlns:a16="http://schemas.microsoft.com/office/drawing/2014/main" id="{80FA2D73-0EA1-B449-8E42-57B5BB1E346B}"/>
                  </a:ext>
                </a:extLst>
              </p:cNvPr>
              <p:cNvPicPr>
                <a:picLocks noChangeAspect="1"/>
              </p:cNvPicPr>
              <p:nvPr/>
            </p:nvPicPr>
            <p:blipFill>
              <a:blip r:embed="rId3"/>
              <a:stretch>
                <a:fillRect/>
              </a:stretch>
            </p:blipFill>
            <p:spPr>
              <a:xfrm>
                <a:off x="8030353" y="2800794"/>
                <a:ext cx="2092205" cy="1337962"/>
              </a:xfrm>
              <a:prstGeom prst="rect">
                <a:avLst/>
              </a:prstGeom>
            </p:spPr>
          </p:pic>
          <p:sp>
            <p:nvSpPr>
              <p:cNvPr id="61" name="Rectangle 60">
                <a:extLst>
                  <a:ext uri="{FF2B5EF4-FFF2-40B4-BE49-F238E27FC236}">
                    <a16:creationId xmlns:a16="http://schemas.microsoft.com/office/drawing/2014/main" id="{E2DD8C5C-8198-C64E-BB70-8D6336DB9B61}"/>
                  </a:ext>
                </a:extLst>
              </p:cNvPr>
              <p:cNvSpPr/>
              <p:nvPr/>
            </p:nvSpPr>
            <p:spPr>
              <a:xfrm>
                <a:off x="8025606" y="2784527"/>
                <a:ext cx="2096952" cy="1340100"/>
              </a:xfrm>
              <a:prstGeom prst="rect">
                <a:avLst/>
              </a:prstGeom>
              <a:solidFill>
                <a:schemeClr val="bg1">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F14E244-9B1B-7E4F-9F67-B02AE6DFD398}"/>
                  </a:ext>
                </a:extLst>
              </p:cNvPr>
              <p:cNvPicPr>
                <a:picLocks noChangeAspect="1"/>
              </p:cNvPicPr>
              <p:nvPr/>
            </p:nvPicPr>
            <p:blipFill>
              <a:blip r:embed="rId4"/>
              <a:stretch>
                <a:fillRect/>
              </a:stretch>
            </p:blipFill>
            <p:spPr>
              <a:xfrm>
                <a:off x="8419815" y="3258936"/>
                <a:ext cx="1702769" cy="879820"/>
              </a:xfrm>
              <a:prstGeom prst="rect">
                <a:avLst/>
              </a:prstGeom>
            </p:spPr>
          </p:pic>
          <p:sp>
            <p:nvSpPr>
              <p:cNvPr id="4" name="Freeform 3">
                <a:extLst>
                  <a:ext uri="{FF2B5EF4-FFF2-40B4-BE49-F238E27FC236}">
                    <a16:creationId xmlns:a16="http://schemas.microsoft.com/office/drawing/2014/main" id="{E39E7368-0CE0-4C46-9AB2-3ADDF9B7601C}"/>
                  </a:ext>
                </a:extLst>
              </p:cNvPr>
              <p:cNvSpPr/>
              <p:nvPr/>
            </p:nvSpPr>
            <p:spPr>
              <a:xfrm>
                <a:off x="8696036" y="3315855"/>
                <a:ext cx="124691" cy="299260"/>
              </a:xfrm>
              <a:custGeom>
                <a:avLst/>
                <a:gdLst>
                  <a:gd name="connsiteX0" fmla="*/ 41563 w 115454"/>
                  <a:gd name="connsiteY0" fmla="*/ 0 h 277091"/>
                  <a:gd name="connsiteX1" fmla="*/ 27709 w 115454"/>
                  <a:gd name="connsiteY1" fmla="*/ 41564 h 277091"/>
                  <a:gd name="connsiteX2" fmla="*/ 0 w 115454"/>
                  <a:gd name="connsiteY2" fmla="*/ 83127 h 277091"/>
                  <a:gd name="connsiteX3" fmla="*/ 9236 w 115454"/>
                  <a:gd name="connsiteY3" fmla="*/ 152400 h 277091"/>
                  <a:gd name="connsiteX4" fmla="*/ 41563 w 115454"/>
                  <a:gd name="connsiteY4" fmla="*/ 277091 h 277091"/>
                  <a:gd name="connsiteX5" fmla="*/ 101600 w 115454"/>
                  <a:gd name="connsiteY5" fmla="*/ 258618 h 277091"/>
                  <a:gd name="connsiteX6" fmla="*/ 115454 w 115454"/>
                  <a:gd name="connsiteY6" fmla="*/ 129309 h 277091"/>
                  <a:gd name="connsiteX7" fmla="*/ 73891 w 115454"/>
                  <a:gd name="connsiteY7" fmla="*/ 41564 h 277091"/>
                  <a:gd name="connsiteX8" fmla="*/ 41563 w 115454"/>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4" h="277091">
                    <a:moveTo>
                      <a:pt x="41563" y="0"/>
                    </a:moveTo>
                    <a:lnTo>
                      <a:pt x="27709" y="41564"/>
                    </a:lnTo>
                    <a:lnTo>
                      <a:pt x="0" y="83127"/>
                    </a:lnTo>
                    <a:lnTo>
                      <a:pt x="9236" y="152400"/>
                    </a:lnTo>
                    <a:lnTo>
                      <a:pt x="41563" y="277091"/>
                    </a:lnTo>
                    <a:lnTo>
                      <a:pt x="101600" y="258618"/>
                    </a:lnTo>
                    <a:lnTo>
                      <a:pt x="115454" y="129309"/>
                    </a:lnTo>
                    <a:lnTo>
                      <a:pt x="73891" y="41564"/>
                    </a:lnTo>
                    <a:lnTo>
                      <a:pt x="41563" y="0"/>
                    </a:lnTo>
                    <a:close/>
                  </a:path>
                </a:pathLst>
              </a:custGeom>
              <a:solidFill>
                <a:schemeClr val="accent2">
                  <a:lumMod val="75000"/>
                  <a:alpha val="746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E60E1BEE-DDE3-0747-80B8-3D88B9274FFF}"/>
                </a:ext>
              </a:extLst>
            </p:cNvPr>
            <p:cNvSpPr/>
            <p:nvPr/>
          </p:nvSpPr>
          <p:spPr>
            <a:xfrm>
              <a:off x="7853459" y="4557792"/>
              <a:ext cx="4627428" cy="1536349"/>
            </a:xfrm>
            <a:prstGeom prst="rect">
              <a:avLst/>
            </a:prstGeom>
          </p:spPr>
          <p:txBody>
            <a:bodyPr wrap="none">
              <a:spAutoFit/>
            </a:bodyPr>
            <a:lstStyle/>
            <a:p>
              <a:pPr algn="ctr"/>
              <a:r>
                <a:rPr lang="en-US" sz="2400" dirty="0"/>
                <a:t>Semantic segmentation:</a:t>
              </a:r>
            </a:p>
            <a:p>
              <a:pPr algn="ctr"/>
              <a:r>
                <a:rPr lang="en-US" sz="2400" b="1" dirty="0">
                  <a:solidFill>
                    <a:schemeClr val="accent2">
                      <a:lumMod val="75000"/>
                    </a:schemeClr>
                  </a:solidFill>
                </a:rPr>
                <a:t>Brown</a:t>
              </a:r>
              <a:r>
                <a:rPr lang="en-US" sz="2400" dirty="0"/>
                <a:t>: human, </a:t>
              </a:r>
              <a:r>
                <a:rPr lang="en-US" sz="2400" b="1" dirty="0">
                  <a:solidFill>
                    <a:srgbClr val="762FA3"/>
                  </a:solidFill>
                </a:rPr>
                <a:t>purple</a:t>
              </a:r>
              <a:r>
                <a:rPr lang="en-US" sz="2400" dirty="0"/>
                <a:t>: car,</a:t>
              </a:r>
            </a:p>
            <a:p>
              <a:pPr algn="ctr"/>
              <a:r>
                <a:rPr lang="en-US" sz="2400" b="1" dirty="0">
                  <a:solidFill>
                    <a:schemeClr val="bg1">
                      <a:lumMod val="50000"/>
                    </a:schemeClr>
                  </a:solidFill>
                </a:rPr>
                <a:t>grey</a:t>
              </a:r>
              <a:r>
                <a:rPr lang="en-US" sz="2400" dirty="0"/>
                <a:t>: background</a:t>
              </a:r>
            </a:p>
          </p:txBody>
        </p:sp>
      </p:grpSp>
      <p:grpSp>
        <p:nvGrpSpPr>
          <p:cNvPr id="32" name="Group 31">
            <a:extLst>
              <a:ext uri="{FF2B5EF4-FFF2-40B4-BE49-F238E27FC236}">
                <a16:creationId xmlns:a16="http://schemas.microsoft.com/office/drawing/2014/main" id="{EB0F5F41-57FB-9C44-8A04-736D2B2C2416}"/>
              </a:ext>
            </a:extLst>
          </p:cNvPr>
          <p:cNvGrpSpPr/>
          <p:nvPr/>
        </p:nvGrpSpPr>
        <p:grpSpPr>
          <a:xfrm>
            <a:off x="3891251" y="3644867"/>
            <a:ext cx="4246084" cy="472686"/>
            <a:chOff x="3891251" y="3644867"/>
            <a:chExt cx="4246084" cy="472686"/>
          </a:xfrm>
        </p:grpSpPr>
        <p:cxnSp>
          <p:nvCxnSpPr>
            <p:cNvPr id="30" name="Straight Arrow Connector 29">
              <a:extLst>
                <a:ext uri="{FF2B5EF4-FFF2-40B4-BE49-F238E27FC236}">
                  <a16:creationId xmlns:a16="http://schemas.microsoft.com/office/drawing/2014/main" id="{E80DF1DD-B588-234E-8BCF-6FFABB0A2EF9}"/>
                </a:ext>
              </a:extLst>
            </p:cNvPr>
            <p:cNvCxnSpPr>
              <a:cxnSpLocks/>
            </p:cNvCxnSpPr>
            <p:nvPr/>
          </p:nvCxnSpPr>
          <p:spPr>
            <a:xfrm>
              <a:off x="3891251" y="4106173"/>
              <a:ext cx="4246084" cy="11380"/>
            </a:xfrm>
            <a:prstGeom prst="straightConnector1">
              <a:avLst/>
            </a:prstGeom>
            <a:ln w="76200" cmpd="dbl">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85BDFAD-1DA1-BD49-85B8-A7B7C91249DC}"/>
                </a:ext>
              </a:extLst>
            </p:cNvPr>
            <p:cNvSpPr/>
            <p:nvPr/>
          </p:nvSpPr>
          <p:spPr>
            <a:xfrm>
              <a:off x="4749627" y="3644867"/>
              <a:ext cx="2634054" cy="461665"/>
            </a:xfrm>
            <a:prstGeom prst="rect">
              <a:avLst/>
            </a:prstGeom>
          </p:spPr>
          <p:txBody>
            <a:bodyPr wrap="none">
              <a:spAutoFit/>
            </a:bodyPr>
            <a:lstStyle/>
            <a:p>
              <a:r>
                <a:rPr lang="en-US" sz="2400" dirty="0"/>
                <a:t>Functionally </a:t>
              </a:r>
              <a:r>
                <a:rPr lang="en-US" sz="2400" b="1" dirty="0">
                  <a:solidFill>
                    <a:schemeClr val="accent2">
                      <a:lumMod val="75000"/>
                    </a:schemeClr>
                  </a:solidFill>
                </a:rPr>
                <a:t>similar</a:t>
              </a:r>
            </a:p>
          </p:txBody>
        </p:sp>
      </p:grpSp>
      <p:sp>
        <p:nvSpPr>
          <p:cNvPr id="107" name="Rectangle 106">
            <a:extLst>
              <a:ext uri="{FF2B5EF4-FFF2-40B4-BE49-F238E27FC236}">
                <a16:creationId xmlns:a16="http://schemas.microsoft.com/office/drawing/2014/main" id="{8498EC4C-F1DF-E848-8649-CFC597D71AD9}"/>
              </a:ext>
            </a:extLst>
          </p:cNvPr>
          <p:cNvSpPr/>
          <p:nvPr/>
        </p:nvSpPr>
        <p:spPr>
          <a:xfrm>
            <a:off x="609600" y="5972082"/>
            <a:ext cx="11144250" cy="8482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But the quality assignment is </a:t>
            </a:r>
            <a:r>
              <a:rPr lang="en-US" sz="2800" b="1" dirty="0">
                <a:solidFill>
                  <a:schemeClr val="accent2">
                    <a:lumMod val="75000"/>
                  </a:schemeClr>
                </a:solidFill>
              </a:rPr>
              <a:t>much cheaper </a:t>
            </a:r>
            <a:r>
              <a:rPr lang="en-US" sz="2800" dirty="0">
                <a:solidFill>
                  <a:schemeClr val="tx1"/>
                </a:solidFill>
              </a:rPr>
              <a:t>than semantic segmentation due to three reasons.</a:t>
            </a:r>
          </a:p>
        </p:txBody>
      </p:sp>
    </p:spTree>
    <p:extLst>
      <p:ext uri="{BB962C8B-B14F-4D97-AF65-F5344CB8AC3E}">
        <p14:creationId xmlns:p14="http://schemas.microsoft.com/office/powerpoint/2010/main" val="33951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4A30-4BD6-5E42-87B8-85432BB1344D}"/>
              </a:ext>
            </a:extLst>
          </p:cNvPr>
          <p:cNvSpPr>
            <a:spLocks noGrp="1"/>
          </p:cNvSpPr>
          <p:nvPr>
            <p:ph type="title"/>
          </p:nvPr>
        </p:nvSpPr>
        <p:spPr>
          <a:xfrm>
            <a:off x="0" y="1353"/>
            <a:ext cx="12192000" cy="1958975"/>
          </a:xfrm>
        </p:spPr>
        <p:txBody>
          <a:bodyPr>
            <a:normAutofit/>
          </a:bodyPr>
          <a:lstStyle/>
          <a:p>
            <a:r>
              <a:rPr lang="en-US" b="1" dirty="0">
                <a:solidFill>
                  <a:schemeClr val="accent2">
                    <a:lumMod val="75000"/>
                  </a:schemeClr>
                </a:solidFill>
                <a:latin typeface="Times" pitchFamily="2" charset="0"/>
              </a:rPr>
              <a:t>Coarser</a:t>
            </a:r>
            <a:r>
              <a:rPr lang="en-US" dirty="0">
                <a:latin typeface="Times" pitchFamily="2" charset="0"/>
              </a:rPr>
              <a:t> </a:t>
            </a:r>
            <a:r>
              <a:rPr lang="en-US" dirty="0">
                <a:solidFill>
                  <a:schemeClr val="accent6">
                    <a:lumMod val="75000"/>
                  </a:schemeClr>
                </a:solidFill>
                <a:latin typeface="Times" pitchFamily="2" charset="0"/>
              </a:rPr>
              <a:t>granularity makes the quality assignment potentially cheaper</a:t>
            </a:r>
          </a:p>
        </p:txBody>
      </p:sp>
      <p:sp>
        <p:nvSpPr>
          <p:cNvPr id="10" name="TextBox 9">
            <a:extLst>
              <a:ext uri="{FF2B5EF4-FFF2-40B4-BE49-F238E27FC236}">
                <a16:creationId xmlns:a16="http://schemas.microsoft.com/office/drawing/2014/main" id="{ABDA493C-CE33-874E-89D8-95247EE6FF0D}"/>
              </a:ext>
            </a:extLst>
          </p:cNvPr>
          <p:cNvSpPr txBox="1"/>
          <p:nvPr/>
        </p:nvSpPr>
        <p:spPr>
          <a:xfrm>
            <a:off x="970004" y="4111182"/>
            <a:ext cx="3625916" cy="1246495"/>
          </a:xfrm>
          <a:prstGeom prst="rect">
            <a:avLst/>
          </a:prstGeom>
          <a:noFill/>
        </p:spPr>
        <p:txBody>
          <a:bodyPr wrap="square" rtlCol="0">
            <a:spAutoFit/>
          </a:bodyPr>
          <a:lstStyle/>
          <a:p>
            <a:pPr algn="ctr"/>
            <a:r>
              <a:rPr lang="en-US" sz="2500" dirty="0"/>
              <a:t>Quality assignment: </a:t>
            </a:r>
          </a:p>
          <a:p>
            <a:pPr algn="ctr"/>
            <a:r>
              <a:rPr lang="en-US" sz="2500" dirty="0"/>
              <a:t>One label per </a:t>
            </a:r>
            <a:r>
              <a:rPr lang="en-US" sz="2500" b="1" dirty="0">
                <a:solidFill>
                  <a:schemeClr val="accent2">
                    <a:lumMod val="75000"/>
                  </a:schemeClr>
                </a:solidFill>
              </a:rPr>
              <a:t>macroblock </a:t>
            </a:r>
            <a:r>
              <a:rPr lang="en-US" sz="2500" i="1" dirty="0"/>
              <a:t>(16x16 pixel block)</a:t>
            </a:r>
            <a:r>
              <a:rPr lang="en-US" sz="2500" b="1" dirty="0">
                <a:solidFill>
                  <a:schemeClr val="accent2">
                    <a:lumMod val="75000"/>
                  </a:schemeClr>
                </a:solidFill>
              </a:rPr>
              <a:t> </a:t>
            </a:r>
          </a:p>
        </p:txBody>
      </p:sp>
      <p:sp>
        <p:nvSpPr>
          <p:cNvPr id="11" name="TextBox 10">
            <a:extLst>
              <a:ext uri="{FF2B5EF4-FFF2-40B4-BE49-F238E27FC236}">
                <a16:creationId xmlns:a16="http://schemas.microsoft.com/office/drawing/2014/main" id="{41F6FF0F-814B-4547-B09D-7E3D025663E3}"/>
              </a:ext>
            </a:extLst>
          </p:cNvPr>
          <p:cNvSpPr txBox="1"/>
          <p:nvPr/>
        </p:nvSpPr>
        <p:spPr>
          <a:xfrm>
            <a:off x="7439747" y="4055662"/>
            <a:ext cx="3802302" cy="861774"/>
          </a:xfrm>
          <a:prstGeom prst="rect">
            <a:avLst/>
          </a:prstGeom>
          <a:noFill/>
        </p:spPr>
        <p:txBody>
          <a:bodyPr wrap="square" rtlCol="0">
            <a:spAutoFit/>
          </a:bodyPr>
          <a:lstStyle/>
          <a:p>
            <a:pPr algn="ctr"/>
            <a:r>
              <a:rPr lang="en-US" sz="2500" dirty="0"/>
              <a:t>Semantic segmentation: one label per </a:t>
            </a:r>
            <a:r>
              <a:rPr lang="en-US" sz="2400" b="1" dirty="0">
                <a:solidFill>
                  <a:schemeClr val="accent2">
                    <a:lumMod val="75000"/>
                  </a:schemeClr>
                </a:solidFill>
              </a:rPr>
              <a:t>pixel</a:t>
            </a:r>
          </a:p>
        </p:txBody>
      </p:sp>
      <p:sp>
        <p:nvSpPr>
          <p:cNvPr id="16" name="Rectangle 15">
            <a:extLst>
              <a:ext uri="{FF2B5EF4-FFF2-40B4-BE49-F238E27FC236}">
                <a16:creationId xmlns:a16="http://schemas.microsoft.com/office/drawing/2014/main" id="{12859711-95FE-D741-BA75-18C54FBA5D71}"/>
              </a:ext>
            </a:extLst>
          </p:cNvPr>
          <p:cNvSpPr/>
          <p:nvPr/>
        </p:nvSpPr>
        <p:spPr>
          <a:xfrm>
            <a:off x="1444847" y="4508500"/>
            <a:ext cx="142653" cy="15439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a16="http://schemas.microsoft.com/office/drawing/2014/main" id="{9EA45116-C775-2645-946D-381B1D57D517}"/>
              </a:ext>
            </a:extLst>
          </p:cNvPr>
          <p:cNvSpPr>
            <a:spLocks noGrp="1"/>
          </p:cNvSpPr>
          <p:nvPr>
            <p:ph type="sldNum" sz="quarter" idx="12"/>
          </p:nvPr>
        </p:nvSpPr>
        <p:spPr/>
        <p:txBody>
          <a:bodyPr/>
          <a:lstStyle/>
          <a:p>
            <a:fld id="{52EED48C-2B0B-A148-B97E-490061EF11A1}" type="slidenum">
              <a:rPr lang="en-US" smtClean="0"/>
              <a:t>17</a:t>
            </a:fld>
            <a:endParaRPr lang="en-US"/>
          </a:p>
        </p:txBody>
      </p:sp>
      <p:grpSp>
        <p:nvGrpSpPr>
          <p:cNvPr id="29" name="Group 28">
            <a:extLst>
              <a:ext uri="{FF2B5EF4-FFF2-40B4-BE49-F238E27FC236}">
                <a16:creationId xmlns:a16="http://schemas.microsoft.com/office/drawing/2014/main" id="{21A52074-3CF9-1D43-962C-1BDD640BDB7A}"/>
              </a:ext>
            </a:extLst>
          </p:cNvPr>
          <p:cNvGrpSpPr/>
          <p:nvPr/>
        </p:nvGrpSpPr>
        <p:grpSpPr>
          <a:xfrm>
            <a:off x="1652028" y="1715128"/>
            <a:ext cx="3146027" cy="2019892"/>
            <a:chOff x="5041408" y="2741329"/>
            <a:chExt cx="2103068" cy="1350265"/>
          </a:xfrm>
        </p:grpSpPr>
        <p:pic>
          <p:nvPicPr>
            <p:cNvPr id="31" name="Picture 30">
              <a:extLst>
                <a:ext uri="{FF2B5EF4-FFF2-40B4-BE49-F238E27FC236}">
                  <a16:creationId xmlns:a16="http://schemas.microsoft.com/office/drawing/2014/main" id="{AAEE4201-3E49-5E4B-947E-98B5B83F92D9}"/>
                </a:ext>
              </a:extLst>
            </p:cNvPr>
            <p:cNvPicPr>
              <a:picLocks noChangeAspect="1"/>
            </p:cNvPicPr>
            <p:nvPr/>
          </p:nvPicPr>
          <p:blipFill>
            <a:blip r:embed="rId3"/>
            <a:stretch>
              <a:fillRect/>
            </a:stretch>
          </p:blipFill>
          <p:spPr>
            <a:xfrm>
              <a:off x="5052271" y="2753632"/>
              <a:ext cx="2092205" cy="1337962"/>
            </a:xfrm>
            <a:prstGeom prst="rect">
              <a:avLst/>
            </a:prstGeom>
          </p:spPr>
        </p:pic>
        <p:grpSp>
          <p:nvGrpSpPr>
            <p:cNvPr id="32" name="Group 31">
              <a:extLst>
                <a:ext uri="{FF2B5EF4-FFF2-40B4-BE49-F238E27FC236}">
                  <a16:creationId xmlns:a16="http://schemas.microsoft.com/office/drawing/2014/main" id="{3C0F3EA9-F0FA-A245-A5FC-3DF9EBD8A29C}"/>
                </a:ext>
              </a:extLst>
            </p:cNvPr>
            <p:cNvGrpSpPr/>
            <p:nvPr/>
          </p:nvGrpSpPr>
          <p:grpSpPr>
            <a:xfrm>
              <a:off x="5041408" y="2741329"/>
              <a:ext cx="2096952" cy="1340099"/>
              <a:chOff x="4265769" y="3124497"/>
              <a:chExt cx="2096952" cy="1340099"/>
            </a:xfrm>
          </p:grpSpPr>
          <p:sp>
            <p:nvSpPr>
              <p:cNvPr id="33" name="Rectangle 32">
                <a:extLst>
                  <a:ext uri="{FF2B5EF4-FFF2-40B4-BE49-F238E27FC236}">
                    <a16:creationId xmlns:a16="http://schemas.microsoft.com/office/drawing/2014/main" id="{705CA887-F8ED-1A42-92D7-46A8695EF580}"/>
                  </a:ext>
                </a:extLst>
              </p:cNvPr>
              <p:cNvSpPr/>
              <p:nvPr/>
            </p:nvSpPr>
            <p:spPr>
              <a:xfrm>
                <a:off x="4265769" y="3124497"/>
                <a:ext cx="2096952" cy="1340099"/>
              </a:xfrm>
              <a:prstGeom prst="rect">
                <a:avLst/>
              </a:prstGeom>
              <a:solidFill>
                <a:schemeClr val="bg1">
                  <a:lumMod val="75000"/>
                  <a:alpha val="700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C7BEE7-94AD-E14C-A6AC-34FEA3A299E6}"/>
                  </a:ext>
                </a:extLst>
              </p:cNvPr>
              <p:cNvSpPr/>
              <p:nvPr/>
            </p:nvSpPr>
            <p:spPr>
              <a:xfrm>
                <a:off x="4879461" y="3620169"/>
                <a:ext cx="236042" cy="389145"/>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1589078-C2D5-1A4B-891F-1E707793649A}"/>
                  </a:ext>
                </a:extLst>
              </p:cNvPr>
              <p:cNvSpPr/>
              <p:nvPr/>
            </p:nvSpPr>
            <p:spPr>
              <a:xfrm>
                <a:off x="4768579" y="4005166"/>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23A6873-A91C-2C41-93B3-7B605660D3AB}"/>
                  </a:ext>
                </a:extLst>
              </p:cNvPr>
              <p:cNvSpPr/>
              <p:nvPr/>
            </p:nvSpPr>
            <p:spPr>
              <a:xfrm>
                <a:off x="5716321" y="4033381"/>
                <a:ext cx="561764"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a:extLst>
              <a:ext uri="{FF2B5EF4-FFF2-40B4-BE49-F238E27FC236}">
                <a16:creationId xmlns:a16="http://schemas.microsoft.com/office/drawing/2014/main" id="{095270F8-B3D1-AB47-B15D-2E182980A63E}"/>
              </a:ext>
            </a:extLst>
          </p:cNvPr>
          <p:cNvSpPr/>
          <p:nvPr/>
        </p:nvSpPr>
        <p:spPr>
          <a:xfrm>
            <a:off x="4374391" y="3099633"/>
            <a:ext cx="266943" cy="310549"/>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1FFC4F82-F348-0948-8E10-7D37E913789F}"/>
              </a:ext>
            </a:extLst>
          </p:cNvPr>
          <p:cNvCxnSpPr>
            <a:cxnSpLocks/>
          </p:cNvCxnSpPr>
          <p:nvPr/>
        </p:nvCxnSpPr>
        <p:spPr>
          <a:xfrm flipV="1">
            <a:off x="4170243" y="3435067"/>
            <a:ext cx="332484" cy="1231784"/>
          </a:xfrm>
          <a:prstGeom prst="straightConnector1">
            <a:avLst/>
          </a:prstGeom>
          <a:ln w="508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B37741A-23E0-6A42-96D1-D61ECADD1B35}"/>
              </a:ext>
            </a:extLst>
          </p:cNvPr>
          <p:cNvGrpSpPr/>
          <p:nvPr/>
        </p:nvGrpSpPr>
        <p:grpSpPr>
          <a:xfrm>
            <a:off x="7601529" y="1724497"/>
            <a:ext cx="3296926" cy="2129155"/>
            <a:chOff x="8025606" y="2784527"/>
            <a:chExt cx="2096978" cy="1354229"/>
          </a:xfrm>
        </p:grpSpPr>
        <p:pic>
          <p:nvPicPr>
            <p:cNvPr id="42" name="Picture 41">
              <a:extLst>
                <a:ext uri="{FF2B5EF4-FFF2-40B4-BE49-F238E27FC236}">
                  <a16:creationId xmlns:a16="http://schemas.microsoft.com/office/drawing/2014/main" id="{7A8783E0-11C9-4945-82A4-33C1ED33477A}"/>
                </a:ext>
              </a:extLst>
            </p:cNvPr>
            <p:cNvPicPr>
              <a:picLocks noChangeAspect="1"/>
            </p:cNvPicPr>
            <p:nvPr/>
          </p:nvPicPr>
          <p:blipFill>
            <a:blip r:embed="rId3"/>
            <a:stretch>
              <a:fillRect/>
            </a:stretch>
          </p:blipFill>
          <p:spPr>
            <a:xfrm>
              <a:off x="8030353" y="2800794"/>
              <a:ext cx="2092205" cy="1337962"/>
            </a:xfrm>
            <a:prstGeom prst="rect">
              <a:avLst/>
            </a:prstGeom>
          </p:spPr>
        </p:pic>
        <p:sp>
          <p:nvSpPr>
            <p:cNvPr id="43" name="Rectangle 42">
              <a:extLst>
                <a:ext uri="{FF2B5EF4-FFF2-40B4-BE49-F238E27FC236}">
                  <a16:creationId xmlns:a16="http://schemas.microsoft.com/office/drawing/2014/main" id="{19055D59-375C-FA46-B2B2-3780576355BE}"/>
                </a:ext>
              </a:extLst>
            </p:cNvPr>
            <p:cNvSpPr/>
            <p:nvPr/>
          </p:nvSpPr>
          <p:spPr>
            <a:xfrm>
              <a:off x="8025606" y="2784527"/>
              <a:ext cx="2096952" cy="1340100"/>
            </a:xfrm>
            <a:prstGeom prst="rect">
              <a:avLst/>
            </a:prstGeom>
            <a:solidFill>
              <a:schemeClr val="bg1">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3FCE0E72-ECB7-5549-AF0D-FBCE167FD9F1}"/>
                </a:ext>
              </a:extLst>
            </p:cNvPr>
            <p:cNvPicPr>
              <a:picLocks noChangeAspect="1"/>
            </p:cNvPicPr>
            <p:nvPr/>
          </p:nvPicPr>
          <p:blipFill>
            <a:blip r:embed="rId4"/>
            <a:stretch>
              <a:fillRect/>
            </a:stretch>
          </p:blipFill>
          <p:spPr>
            <a:xfrm>
              <a:off x="8419815" y="3258936"/>
              <a:ext cx="1702769" cy="879820"/>
            </a:xfrm>
            <a:prstGeom prst="rect">
              <a:avLst/>
            </a:prstGeom>
          </p:spPr>
        </p:pic>
        <p:sp>
          <p:nvSpPr>
            <p:cNvPr id="45" name="Freeform 44">
              <a:extLst>
                <a:ext uri="{FF2B5EF4-FFF2-40B4-BE49-F238E27FC236}">
                  <a16:creationId xmlns:a16="http://schemas.microsoft.com/office/drawing/2014/main" id="{F09687BD-C8E8-374B-B31C-CDF9662E63C1}"/>
                </a:ext>
              </a:extLst>
            </p:cNvPr>
            <p:cNvSpPr/>
            <p:nvPr/>
          </p:nvSpPr>
          <p:spPr>
            <a:xfrm>
              <a:off x="8696036" y="3315855"/>
              <a:ext cx="124691" cy="299260"/>
            </a:xfrm>
            <a:custGeom>
              <a:avLst/>
              <a:gdLst>
                <a:gd name="connsiteX0" fmla="*/ 41563 w 115454"/>
                <a:gd name="connsiteY0" fmla="*/ 0 h 277091"/>
                <a:gd name="connsiteX1" fmla="*/ 27709 w 115454"/>
                <a:gd name="connsiteY1" fmla="*/ 41564 h 277091"/>
                <a:gd name="connsiteX2" fmla="*/ 0 w 115454"/>
                <a:gd name="connsiteY2" fmla="*/ 83127 h 277091"/>
                <a:gd name="connsiteX3" fmla="*/ 9236 w 115454"/>
                <a:gd name="connsiteY3" fmla="*/ 152400 h 277091"/>
                <a:gd name="connsiteX4" fmla="*/ 41563 w 115454"/>
                <a:gd name="connsiteY4" fmla="*/ 277091 h 277091"/>
                <a:gd name="connsiteX5" fmla="*/ 101600 w 115454"/>
                <a:gd name="connsiteY5" fmla="*/ 258618 h 277091"/>
                <a:gd name="connsiteX6" fmla="*/ 115454 w 115454"/>
                <a:gd name="connsiteY6" fmla="*/ 129309 h 277091"/>
                <a:gd name="connsiteX7" fmla="*/ 73891 w 115454"/>
                <a:gd name="connsiteY7" fmla="*/ 41564 h 277091"/>
                <a:gd name="connsiteX8" fmla="*/ 41563 w 115454"/>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4" h="277091">
                  <a:moveTo>
                    <a:pt x="41563" y="0"/>
                  </a:moveTo>
                  <a:lnTo>
                    <a:pt x="27709" y="41564"/>
                  </a:lnTo>
                  <a:lnTo>
                    <a:pt x="0" y="83127"/>
                  </a:lnTo>
                  <a:lnTo>
                    <a:pt x="9236" y="152400"/>
                  </a:lnTo>
                  <a:lnTo>
                    <a:pt x="41563" y="277091"/>
                  </a:lnTo>
                  <a:lnTo>
                    <a:pt x="101600" y="258618"/>
                  </a:lnTo>
                  <a:lnTo>
                    <a:pt x="115454" y="129309"/>
                  </a:lnTo>
                  <a:lnTo>
                    <a:pt x="73891" y="41564"/>
                  </a:lnTo>
                  <a:lnTo>
                    <a:pt x="41563" y="0"/>
                  </a:lnTo>
                  <a:close/>
                </a:path>
              </a:pathLst>
            </a:custGeom>
            <a:solidFill>
              <a:schemeClr val="accent2">
                <a:lumMod val="75000"/>
                <a:alpha val="746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61A79BFB-7705-9244-B014-0CCEF395956C}"/>
                  </a:ext>
                </a:extLst>
              </p:cNvPr>
              <p:cNvSpPr/>
              <p:nvPr/>
            </p:nvSpPr>
            <p:spPr>
              <a:xfrm>
                <a:off x="0" y="5423773"/>
                <a:ext cx="12191995" cy="9459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This enables the quality selector to scan the video </a:t>
                </a:r>
                <a:r>
                  <a:rPr lang="en-US" sz="2700" b="1" dirty="0">
                    <a:solidFill>
                      <a:schemeClr val="accent2">
                        <a:lumMod val="75000"/>
                      </a:schemeClr>
                    </a:solidFill>
                  </a:rPr>
                  <a:t>macroblock-by-macroblock</a:t>
                </a:r>
                <a:r>
                  <a:rPr lang="en-US" sz="2700" b="1" dirty="0">
                    <a:solidFill>
                      <a:schemeClr val="tx1"/>
                    </a:solidFill>
                  </a:rPr>
                  <a:t> </a:t>
                </a:r>
                <a:r>
                  <a:rPr lang="en-US" sz="2700" dirty="0">
                    <a:solidFill>
                      <a:schemeClr val="tx1"/>
                    </a:solidFill>
                  </a:rPr>
                  <a:t>instead of </a:t>
                </a:r>
                <a:r>
                  <a:rPr lang="en-US" sz="2700" b="1" dirty="0">
                    <a:solidFill>
                      <a:schemeClr val="accent2">
                        <a:lumMod val="75000"/>
                      </a:schemeClr>
                    </a:solidFill>
                  </a:rPr>
                  <a:t>pixel-by-pixel</a:t>
                </a:r>
                <a:r>
                  <a:rPr lang="en-US" sz="2700" dirty="0">
                    <a:solidFill>
                      <a:schemeClr val="tx1"/>
                    </a:solidFill>
                  </a:rPr>
                  <a:t>. This opportunity has </a:t>
                </a:r>
                <a:r>
                  <a:rPr lang="en-US" sz="2700" dirty="0" err="1">
                    <a:solidFill>
                      <a:schemeClr val="tx1"/>
                    </a:solidFill>
                  </a:rPr>
                  <a:t>upto</a:t>
                </a:r>
                <a:r>
                  <a:rPr lang="en-US" sz="2700" dirty="0">
                    <a:solidFill>
                      <a:schemeClr val="tx1"/>
                    </a:solidFill>
                  </a:rPr>
                  <a:t> </a:t>
                </a:r>
                <a14:m>
                  <m:oMath xmlns:m="http://schemas.openxmlformats.org/officeDocument/2006/math">
                    <m:sSup>
                      <m:sSupPr>
                        <m:ctrlPr>
                          <a:rPr lang="en-US" sz="2700" b="0" i="1" smtClean="0">
                            <a:solidFill>
                              <a:schemeClr val="tx1"/>
                            </a:solidFill>
                            <a:latin typeface="Cambria Math" panose="02040503050406030204" pitchFamily="18" charset="0"/>
                          </a:rPr>
                        </m:ctrlPr>
                      </m:sSupPr>
                      <m:e>
                        <m:r>
                          <a:rPr lang="en-US" sz="2700" b="0" i="1" smtClean="0">
                            <a:solidFill>
                              <a:schemeClr val="tx1"/>
                            </a:solidFill>
                            <a:latin typeface="Cambria Math" panose="02040503050406030204" pitchFamily="18" charset="0"/>
                          </a:rPr>
                          <m:t>16</m:t>
                        </m:r>
                      </m:e>
                      <m:sup>
                        <m:r>
                          <a:rPr lang="en-US" sz="2700" b="0" i="1" smtClean="0">
                            <a:solidFill>
                              <a:schemeClr val="tx1"/>
                            </a:solidFill>
                            <a:latin typeface="Cambria Math" panose="02040503050406030204" pitchFamily="18" charset="0"/>
                          </a:rPr>
                          <m:t>2</m:t>
                        </m:r>
                      </m:sup>
                    </m:sSup>
                    <m:r>
                      <a:rPr lang="en-US" sz="2700" b="0" i="1" smtClean="0">
                        <a:solidFill>
                          <a:schemeClr val="tx1"/>
                        </a:solidFill>
                        <a:latin typeface="Cambria Math" panose="02040503050406030204" pitchFamily="18" charset="0"/>
                      </a:rPr>
                      <m:t>×</m:t>
                    </m:r>
                  </m:oMath>
                </a14:m>
                <a:r>
                  <a:rPr lang="en-US" sz="2700" dirty="0">
                    <a:solidFill>
                      <a:schemeClr val="tx1"/>
                    </a:solidFill>
                  </a:rPr>
                  <a:t> compute saving potential.</a:t>
                </a:r>
              </a:p>
            </p:txBody>
          </p:sp>
        </mc:Choice>
        <mc:Fallback>
          <p:sp>
            <p:nvSpPr>
              <p:cNvPr id="46" name="Rectangle 45">
                <a:extLst>
                  <a:ext uri="{FF2B5EF4-FFF2-40B4-BE49-F238E27FC236}">
                    <a16:creationId xmlns:a16="http://schemas.microsoft.com/office/drawing/2014/main" id="{61A79BFB-7705-9244-B014-0CCEF395956C}"/>
                  </a:ext>
                </a:extLst>
              </p:cNvPr>
              <p:cNvSpPr>
                <a:spLocks noRot="1" noChangeAspect="1" noMove="1" noResize="1" noEditPoints="1" noAdjustHandles="1" noChangeArrowheads="1" noChangeShapeType="1" noTextEdit="1"/>
              </p:cNvSpPr>
              <p:nvPr/>
            </p:nvSpPr>
            <p:spPr>
              <a:xfrm>
                <a:off x="0" y="5423773"/>
                <a:ext cx="12191995" cy="945988"/>
              </a:xfrm>
              <a:prstGeom prst="rect">
                <a:avLst/>
              </a:prstGeom>
              <a:blipFill>
                <a:blip r:embed="rId5"/>
                <a:stretch>
                  <a:fillRect l="-520" t="-3896" r="-1247" b="-14286"/>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B2872170-92E2-FB4F-8B88-C2C8A8DF8A6C}"/>
              </a:ext>
            </a:extLst>
          </p:cNvPr>
          <p:cNvSpPr/>
          <p:nvPr/>
        </p:nvSpPr>
        <p:spPr>
          <a:xfrm>
            <a:off x="4107691" y="3099633"/>
            <a:ext cx="266943" cy="310549"/>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EB18A8B-E25F-0C4A-BD37-39849CB9FA18}"/>
              </a:ext>
            </a:extLst>
          </p:cNvPr>
          <p:cNvSpPr/>
          <p:nvPr/>
        </p:nvSpPr>
        <p:spPr>
          <a:xfrm>
            <a:off x="3821941" y="3099633"/>
            <a:ext cx="266943" cy="310549"/>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0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DA493C-CE33-874E-89D8-95247EE6FF0D}"/>
              </a:ext>
            </a:extLst>
          </p:cNvPr>
          <p:cNvSpPr txBox="1"/>
          <p:nvPr/>
        </p:nvSpPr>
        <p:spPr>
          <a:xfrm>
            <a:off x="1280309" y="3994336"/>
            <a:ext cx="3625916" cy="1246495"/>
          </a:xfrm>
          <a:prstGeom prst="rect">
            <a:avLst/>
          </a:prstGeom>
          <a:noFill/>
        </p:spPr>
        <p:txBody>
          <a:bodyPr wrap="square" rtlCol="0">
            <a:spAutoFit/>
          </a:bodyPr>
          <a:lstStyle/>
          <a:p>
            <a:pPr algn="ctr"/>
            <a:r>
              <a:rPr lang="en-US" sz="2500" dirty="0"/>
              <a:t>Quality assignment: </a:t>
            </a:r>
          </a:p>
          <a:p>
            <a:pPr algn="ctr"/>
            <a:r>
              <a:rPr lang="en-US" sz="2500" dirty="0"/>
              <a:t>HQ or LQ</a:t>
            </a:r>
          </a:p>
          <a:p>
            <a:pPr algn="ctr"/>
            <a:r>
              <a:rPr lang="en-US" sz="2500" b="1" dirty="0">
                <a:solidFill>
                  <a:schemeClr val="accent2">
                    <a:lumMod val="75000"/>
                  </a:schemeClr>
                </a:solidFill>
              </a:rPr>
              <a:t>Binary </a:t>
            </a:r>
            <a:r>
              <a:rPr lang="en-US" sz="2500" dirty="0"/>
              <a:t>segmentation</a:t>
            </a:r>
          </a:p>
        </p:txBody>
      </p:sp>
      <p:sp>
        <p:nvSpPr>
          <p:cNvPr id="11" name="TextBox 10">
            <a:extLst>
              <a:ext uri="{FF2B5EF4-FFF2-40B4-BE49-F238E27FC236}">
                <a16:creationId xmlns:a16="http://schemas.microsoft.com/office/drawing/2014/main" id="{41F6FF0F-814B-4547-B09D-7E3D025663E3}"/>
              </a:ext>
            </a:extLst>
          </p:cNvPr>
          <p:cNvSpPr txBox="1"/>
          <p:nvPr/>
        </p:nvSpPr>
        <p:spPr>
          <a:xfrm>
            <a:off x="7439747" y="3998512"/>
            <a:ext cx="3802302" cy="1246495"/>
          </a:xfrm>
          <a:prstGeom prst="rect">
            <a:avLst/>
          </a:prstGeom>
          <a:noFill/>
        </p:spPr>
        <p:txBody>
          <a:bodyPr wrap="square" rtlCol="0">
            <a:spAutoFit/>
          </a:bodyPr>
          <a:lstStyle/>
          <a:p>
            <a:pPr algn="ctr"/>
            <a:r>
              <a:rPr lang="en-US" sz="2500" dirty="0"/>
              <a:t>Semantic segmentation:</a:t>
            </a:r>
          </a:p>
          <a:p>
            <a:pPr algn="ctr"/>
            <a:r>
              <a:rPr lang="en-US" sz="2500" dirty="0"/>
              <a:t>Car? Human? Background?</a:t>
            </a:r>
          </a:p>
          <a:p>
            <a:pPr algn="ctr"/>
            <a:r>
              <a:rPr lang="en-US" sz="2400" b="1" dirty="0">
                <a:solidFill>
                  <a:schemeClr val="accent2">
                    <a:lumMod val="75000"/>
                  </a:schemeClr>
                </a:solidFill>
              </a:rPr>
              <a:t>Multi-class </a:t>
            </a:r>
            <a:r>
              <a:rPr lang="en-US" sz="2400" dirty="0"/>
              <a:t>segmentation</a:t>
            </a:r>
          </a:p>
        </p:txBody>
      </p:sp>
      <p:sp>
        <p:nvSpPr>
          <p:cNvPr id="16" name="Rectangle 15">
            <a:extLst>
              <a:ext uri="{FF2B5EF4-FFF2-40B4-BE49-F238E27FC236}">
                <a16:creationId xmlns:a16="http://schemas.microsoft.com/office/drawing/2014/main" id="{12859711-95FE-D741-BA75-18C54FBA5D71}"/>
              </a:ext>
            </a:extLst>
          </p:cNvPr>
          <p:cNvSpPr/>
          <p:nvPr/>
        </p:nvSpPr>
        <p:spPr>
          <a:xfrm>
            <a:off x="1444847" y="4508500"/>
            <a:ext cx="142653" cy="15439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a16="http://schemas.microsoft.com/office/drawing/2014/main" id="{9EA45116-C775-2645-946D-381B1D57D517}"/>
              </a:ext>
            </a:extLst>
          </p:cNvPr>
          <p:cNvSpPr>
            <a:spLocks noGrp="1"/>
          </p:cNvSpPr>
          <p:nvPr>
            <p:ph type="sldNum" sz="quarter" idx="12"/>
          </p:nvPr>
        </p:nvSpPr>
        <p:spPr/>
        <p:txBody>
          <a:bodyPr/>
          <a:lstStyle/>
          <a:p>
            <a:fld id="{52EED48C-2B0B-A148-B97E-490061EF11A1}" type="slidenum">
              <a:rPr lang="en-US" smtClean="0"/>
              <a:t>18</a:t>
            </a:fld>
            <a:endParaRPr lang="en-US"/>
          </a:p>
        </p:txBody>
      </p:sp>
      <p:grpSp>
        <p:nvGrpSpPr>
          <p:cNvPr id="29" name="Group 28">
            <a:extLst>
              <a:ext uri="{FF2B5EF4-FFF2-40B4-BE49-F238E27FC236}">
                <a16:creationId xmlns:a16="http://schemas.microsoft.com/office/drawing/2014/main" id="{21A52074-3CF9-1D43-962C-1BDD640BDB7A}"/>
              </a:ext>
            </a:extLst>
          </p:cNvPr>
          <p:cNvGrpSpPr/>
          <p:nvPr/>
        </p:nvGrpSpPr>
        <p:grpSpPr>
          <a:xfrm>
            <a:off x="1587500" y="1772124"/>
            <a:ext cx="3146027" cy="2019892"/>
            <a:chOff x="5041408" y="2741329"/>
            <a:chExt cx="2103068" cy="1350265"/>
          </a:xfrm>
        </p:grpSpPr>
        <p:pic>
          <p:nvPicPr>
            <p:cNvPr id="31" name="Picture 30">
              <a:extLst>
                <a:ext uri="{FF2B5EF4-FFF2-40B4-BE49-F238E27FC236}">
                  <a16:creationId xmlns:a16="http://schemas.microsoft.com/office/drawing/2014/main" id="{AAEE4201-3E49-5E4B-947E-98B5B83F92D9}"/>
                </a:ext>
              </a:extLst>
            </p:cNvPr>
            <p:cNvPicPr>
              <a:picLocks noChangeAspect="1"/>
            </p:cNvPicPr>
            <p:nvPr/>
          </p:nvPicPr>
          <p:blipFill>
            <a:blip r:embed="rId3"/>
            <a:stretch>
              <a:fillRect/>
            </a:stretch>
          </p:blipFill>
          <p:spPr>
            <a:xfrm>
              <a:off x="5052271" y="2753632"/>
              <a:ext cx="2092205" cy="1337962"/>
            </a:xfrm>
            <a:prstGeom prst="rect">
              <a:avLst/>
            </a:prstGeom>
          </p:spPr>
        </p:pic>
        <p:grpSp>
          <p:nvGrpSpPr>
            <p:cNvPr id="32" name="Group 31">
              <a:extLst>
                <a:ext uri="{FF2B5EF4-FFF2-40B4-BE49-F238E27FC236}">
                  <a16:creationId xmlns:a16="http://schemas.microsoft.com/office/drawing/2014/main" id="{3C0F3EA9-F0FA-A245-A5FC-3DF9EBD8A29C}"/>
                </a:ext>
              </a:extLst>
            </p:cNvPr>
            <p:cNvGrpSpPr/>
            <p:nvPr/>
          </p:nvGrpSpPr>
          <p:grpSpPr>
            <a:xfrm>
              <a:off x="5041408" y="2741329"/>
              <a:ext cx="2096952" cy="1340099"/>
              <a:chOff x="4265769" y="3124497"/>
              <a:chExt cx="2096952" cy="1340099"/>
            </a:xfrm>
          </p:grpSpPr>
          <p:sp>
            <p:nvSpPr>
              <p:cNvPr id="33" name="Rectangle 32">
                <a:extLst>
                  <a:ext uri="{FF2B5EF4-FFF2-40B4-BE49-F238E27FC236}">
                    <a16:creationId xmlns:a16="http://schemas.microsoft.com/office/drawing/2014/main" id="{705CA887-F8ED-1A42-92D7-46A8695EF580}"/>
                  </a:ext>
                </a:extLst>
              </p:cNvPr>
              <p:cNvSpPr/>
              <p:nvPr/>
            </p:nvSpPr>
            <p:spPr>
              <a:xfrm>
                <a:off x="4265769" y="3124497"/>
                <a:ext cx="2096952" cy="1340099"/>
              </a:xfrm>
              <a:prstGeom prst="rect">
                <a:avLst/>
              </a:prstGeom>
              <a:solidFill>
                <a:schemeClr val="bg1">
                  <a:lumMod val="75000"/>
                  <a:alpha val="700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C7BEE7-94AD-E14C-A6AC-34FEA3A299E6}"/>
                  </a:ext>
                </a:extLst>
              </p:cNvPr>
              <p:cNvSpPr/>
              <p:nvPr/>
            </p:nvSpPr>
            <p:spPr>
              <a:xfrm>
                <a:off x="4879461" y="3620169"/>
                <a:ext cx="236042" cy="389145"/>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1589078-C2D5-1A4B-891F-1E707793649A}"/>
                  </a:ext>
                </a:extLst>
              </p:cNvPr>
              <p:cNvSpPr/>
              <p:nvPr/>
            </p:nvSpPr>
            <p:spPr>
              <a:xfrm>
                <a:off x="4768579" y="4005166"/>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23A6873-A91C-2C41-93B3-7B605660D3AB}"/>
                  </a:ext>
                </a:extLst>
              </p:cNvPr>
              <p:cNvSpPr/>
              <p:nvPr/>
            </p:nvSpPr>
            <p:spPr>
              <a:xfrm>
                <a:off x="5620225" y="4033381"/>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3B37741A-23E0-6A42-96D1-D61ECADD1B35}"/>
              </a:ext>
            </a:extLst>
          </p:cNvPr>
          <p:cNvGrpSpPr/>
          <p:nvPr/>
        </p:nvGrpSpPr>
        <p:grpSpPr>
          <a:xfrm>
            <a:off x="7601529" y="1667347"/>
            <a:ext cx="3296926" cy="2129155"/>
            <a:chOff x="8025606" y="2784527"/>
            <a:chExt cx="2096978" cy="1354229"/>
          </a:xfrm>
        </p:grpSpPr>
        <p:pic>
          <p:nvPicPr>
            <p:cNvPr id="42" name="Picture 41">
              <a:extLst>
                <a:ext uri="{FF2B5EF4-FFF2-40B4-BE49-F238E27FC236}">
                  <a16:creationId xmlns:a16="http://schemas.microsoft.com/office/drawing/2014/main" id="{7A8783E0-11C9-4945-82A4-33C1ED33477A}"/>
                </a:ext>
              </a:extLst>
            </p:cNvPr>
            <p:cNvPicPr>
              <a:picLocks noChangeAspect="1"/>
            </p:cNvPicPr>
            <p:nvPr/>
          </p:nvPicPr>
          <p:blipFill>
            <a:blip r:embed="rId3"/>
            <a:stretch>
              <a:fillRect/>
            </a:stretch>
          </p:blipFill>
          <p:spPr>
            <a:xfrm>
              <a:off x="8030353" y="2800794"/>
              <a:ext cx="2092205" cy="1337962"/>
            </a:xfrm>
            <a:prstGeom prst="rect">
              <a:avLst/>
            </a:prstGeom>
          </p:spPr>
        </p:pic>
        <p:sp>
          <p:nvSpPr>
            <p:cNvPr id="43" name="Rectangle 42">
              <a:extLst>
                <a:ext uri="{FF2B5EF4-FFF2-40B4-BE49-F238E27FC236}">
                  <a16:creationId xmlns:a16="http://schemas.microsoft.com/office/drawing/2014/main" id="{19055D59-375C-FA46-B2B2-3780576355BE}"/>
                </a:ext>
              </a:extLst>
            </p:cNvPr>
            <p:cNvSpPr/>
            <p:nvPr/>
          </p:nvSpPr>
          <p:spPr>
            <a:xfrm>
              <a:off x="8025606" y="2784527"/>
              <a:ext cx="2096952" cy="1340100"/>
            </a:xfrm>
            <a:prstGeom prst="rect">
              <a:avLst/>
            </a:prstGeom>
            <a:solidFill>
              <a:schemeClr val="bg1">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3FCE0E72-ECB7-5549-AF0D-FBCE167FD9F1}"/>
                </a:ext>
              </a:extLst>
            </p:cNvPr>
            <p:cNvPicPr>
              <a:picLocks noChangeAspect="1"/>
            </p:cNvPicPr>
            <p:nvPr/>
          </p:nvPicPr>
          <p:blipFill>
            <a:blip r:embed="rId4"/>
            <a:stretch>
              <a:fillRect/>
            </a:stretch>
          </p:blipFill>
          <p:spPr>
            <a:xfrm>
              <a:off x="8419815" y="3258936"/>
              <a:ext cx="1702769" cy="879820"/>
            </a:xfrm>
            <a:prstGeom prst="rect">
              <a:avLst/>
            </a:prstGeom>
          </p:spPr>
        </p:pic>
        <p:sp>
          <p:nvSpPr>
            <p:cNvPr id="45" name="Freeform 44">
              <a:extLst>
                <a:ext uri="{FF2B5EF4-FFF2-40B4-BE49-F238E27FC236}">
                  <a16:creationId xmlns:a16="http://schemas.microsoft.com/office/drawing/2014/main" id="{F09687BD-C8E8-374B-B31C-CDF9662E63C1}"/>
                </a:ext>
              </a:extLst>
            </p:cNvPr>
            <p:cNvSpPr/>
            <p:nvPr/>
          </p:nvSpPr>
          <p:spPr>
            <a:xfrm>
              <a:off x="8696036" y="3315855"/>
              <a:ext cx="124691" cy="299260"/>
            </a:xfrm>
            <a:custGeom>
              <a:avLst/>
              <a:gdLst>
                <a:gd name="connsiteX0" fmla="*/ 41563 w 115454"/>
                <a:gd name="connsiteY0" fmla="*/ 0 h 277091"/>
                <a:gd name="connsiteX1" fmla="*/ 27709 w 115454"/>
                <a:gd name="connsiteY1" fmla="*/ 41564 h 277091"/>
                <a:gd name="connsiteX2" fmla="*/ 0 w 115454"/>
                <a:gd name="connsiteY2" fmla="*/ 83127 h 277091"/>
                <a:gd name="connsiteX3" fmla="*/ 9236 w 115454"/>
                <a:gd name="connsiteY3" fmla="*/ 152400 h 277091"/>
                <a:gd name="connsiteX4" fmla="*/ 41563 w 115454"/>
                <a:gd name="connsiteY4" fmla="*/ 277091 h 277091"/>
                <a:gd name="connsiteX5" fmla="*/ 101600 w 115454"/>
                <a:gd name="connsiteY5" fmla="*/ 258618 h 277091"/>
                <a:gd name="connsiteX6" fmla="*/ 115454 w 115454"/>
                <a:gd name="connsiteY6" fmla="*/ 129309 h 277091"/>
                <a:gd name="connsiteX7" fmla="*/ 73891 w 115454"/>
                <a:gd name="connsiteY7" fmla="*/ 41564 h 277091"/>
                <a:gd name="connsiteX8" fmla="*/ 41563 w 115454"/>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4" h="277091">
                  <a:moveTo>
                    <a:pt x="41563" y="0"/>
                  </a:moveTo>
                  <a:lnTo>
                    <a:pt x="27709" y="41564"/>
                  </a:lnTo>
                  <a:lnTo>
                    <a:pt x="0" y="83127"/>
                  </a:lnTo>
                  <a:lnTo>
                    <a:pt x="9236" y="152400"/>
                  </a:lnTo>
                  <a:lnTo>
                    <a:pt x="41563" y="277091"/>
                  </a:lnTo>
                  <a:lnTo>
                    <a:pt x="101600" y="258618"/>
                  </a:lnTo>
                  <a:lnTo>
                    <a:pt x="115454" y="129309"/>
                  </a:lnTo>
                  <a:lnTo>
                    <a:pt x="73891" y="41564"/>
                  </a:lnTo>
                  <a:lnTo>
                    <a:pt x="41563" y="0"/>
                  </a:lnTo>
                  <a:close/>
                </a:path>
              </a:pathLst>
            </a:custGeom>
            <a:solidFill>
              <a:schemeClr val="accent2">
                <a:lumMod val="75000"/>
                <a:alpha val="746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61A79BFB-7705-9244-B014-0CCEF395956C}"/>
              </a:ext>
            </a:extLst>
          </p:cNvPr>
          <p:cNvSpPr/>
          <p:nvPr/>
        </p:nvSpPr>
        <p:spPr>
          <a:xfrm>
            <a:off x="0" y="5317768"/>
            <a:ext cx="12191995" cy="101896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Quality assignment (</a:t>
            </a:r>
            <a:r>
              <a:rPr lang="en-US" sz="2700" b="1" dirty="0">
                <a:solidFill>
                  <a:schemeClr val="accent2">
                    <a:lumMod val="75000"/>
                  </a:schemeClr>
                </a:solidFill>
              </a:rPr>
              <a:t>binary</a:t>
            </a:r>
            <a:r>
              <a:rPr lang="en-US" sz="2700" dirty="0">
                <a:solidFill>
                  <a:schemeClr val="tx1"/>
                </a:solidFill>
              </a:rPr>
              <a:t> segmentation) is much cheaper than semantic segmentation (</a:t>
            </a:r>
            <a:r>
              <a:rPr lang="en-US" sz="2700" b="1" dirty="0">
                <a:solidFill>
                  <a:schemeClr val="accent2">
                    <a:lumMod val="75000"/>
                  </a:schemeClr>
                </a:solidFill>
              </a:rPr>
              <a:t>multi-class</a:t>
            </a:r>
            <a:r>
              <a:rPr lang="en-US" sz="2700" dirty="0">
                <a:solidFill>
                  <a:schemeClr val="tx1"/>
                </a:solidFill>
              </a:rPr>
              <a:t> segmentation).</a:t>
            </a:r>
          </a:p>
        </p:txBody>
      </p:sp>
      <p:sp>
        <p:nvSpPr>
          <p:cNvPr id="4" name="Title 3">
            <a:extLst>
              <a:ext uri="{FF2B5EF4-FFF2-40B4-BE49-F238E27FC236}">
                <a16:creationId xmlns:a16="http://schemas.microsoft.com/office/drawing/2014/main" id="{FAAE5B5F-F20F-A24F-A175-0168ECF87905}"/>
              </a:ext>
            </a:extLst>
          </p:cNvPr>
          <p:cNvSpPr>
            <a:spLocks noGrp="1"/>
          </p:cNvSpPr>
          <p:nvPr>
            <p:ph type="title"/>
          </p:nvPr>
        </p:nvSpPr>
        <p:spPr>
          <a:xfrm>
            <a:off x="0" y="164559"/>
            <a:ext cx="12191994" cy="1130841"/>
          </a:xfrm>
        </p:spPr>
        <p:txBody>
          <a:bodyPr>
            <a:normAutofit fontScale="90000"/>
          </a:bodyPr>
          <a:lstStyle/>
          <a:p>
            <a:r>
              <a:rPr lang="en-US" b="1" dirty="0">
                <a:solidFill>
                  <a:schemeClr val="accent2">
                    <a:lumMod val="75000"/>
                  </a:schemeClr>
                </a:solidFill>
                <a:latin typeface="Times" pitchFamily="2" charset="0"/>
              </a:rPr>
              <a:t>Binary</a:t>
            </a:r>
            <a:r>
              <a:rPr lang="en-US" dirty="0">
                <a:latin typeface="Times" pitchFamily="2" charset="0"/>
              </a:rPr>
              <a:t> </a:t>
            </a:r>
            <a:r>
              <a:rPr lang="en-US" dirty="0">
                <a:solidFill>
                  <a:schemeClr val="accent6">
                    <a:lumMod val="75000"/>
                  </a:schemeClr>
                </a:solidFill>
                <a:latin typeface="Times" pitchFamily="2" charset="0"/>
              </a:rPr>
              <a:t>segmentation makes the quality assignment potentially cheaper</a:t>
            </a:r>
            <a:endParaRPr lang="en-US" dirty="0"/>
          </a:p>
        </p:txBody>
      </p:sp>
      <p:sp>
        <p:nvSpPr>
          <p:cNvPr id="22" name="Title 1">
            <a:extLst>
              <a:ext uri="{FF2B5EF4-FFF2-40B4-BE49-F238E27FC236}">
                <a16:creationId xmlns:a16="http://schemas.microsoft.com/office/drawing/2014/main" id="{FE73AF24-C79C-8B47-A738-8D68C23E3B27}"/>
              </a:ext>
            </a:extLst>
          </p:cNvPr>
          <p:cNvSpPr txBox="1">
            <a:spLocks/>
          </p:cNvSpPr>
          <p:nvPr/>
        </p:nvSpPr>
        <p:spPr>
          <a:xfrm>
            <a:off x="0" y="1353"/>
            <a:ext cx="12192000" cy="1958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endParaRPr lang="en-US" dirty="0">
              <a:solidFill>
                <a:schemeClr val="accent6">
                  <a:lumMod val="75000"/>
                </a:schemeClr>
              </a:solidFill>
              <a:latin typeface="Times" pitchFamily="2" charset="0"/>
            </a:endParaRPr>
          </a:p>
        </p:txBody>
      </p:sp>
    </p:spTree>
    <p:extLst>
      <p:ext uri="{BB962C8B-B14F-4D97-AF65-F5344CB8AC3E}">
        <p14:creationId xmlns:p14="http://schemas.microsoft.com/office/powerpoint/2010/main" val="28463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4A30-4BD6-5E42-87B8-85432BB1344D}"/>
              </a:ext>
            </a:extLst>
          </p:cNvPr>
          <p:cNvSpPr>
            <a:spLocks noGrp="1"/>
          </p:cNvSpPr>
          <p:nvPr>
            <p:ph type="title"/>
          </p:nvPr>
        </p:nvSpPr>
        <p:spPr>
          <a:xfrm>
            <a:off x="0" y="-96159"/>
            <a:ext cx="12192000" cy="1958975"/>
          </a:xfrm>
        </p:spPr>
        <p:txBody>
          <a:bodyPr>
            <a:normAutofit/>
          </a:bodyPr>
          <a:lstStyle/>
          <a:p>
            <a:r>
              <a:rPr lang="en-US" sz="4200" b="1" dirty="0">
                <a:solidFill>
                  <a:schemeClr val="accent2">
                    <a:lumMod val="75000"/>
                  </a:schemeClr>
                </a:solidFill>
                <a:latin typeface="Times" pitchFamily="2" charset="0"/>
              </a:rPr>
              <a:t>Error tolerance </a:t>
            </a:r>
            <a:r>
              <a:rPr lang="en-US" sz="4200" dirty="0">
                <a:solidFill>
                  <a:schemeClr val="accent6">
                    <a:lumMod val="75000"/>
                  </a:schemeClr>
                </a:solidFill>
                <a:latin typeface="Times" pitchFamily="2" charset="0"/>
              </a:rPr>
              <a:t>makes the quality assignment potentially cheaper</a:t>
            </a:r>
          </a:p>
        </p:txBody>
      </p:sp>
      <p:sp>
        <p:nvSpPr>
          <p:cNvPr id="16" name="TextBox 15">
            <a:extLst>
              <a:ext uri="{FF2B5EF4-FFF2-40B4-BE49-F238E27FC236}">
                <a16:creationId xmlns:a16="http://schemas.microsoft.com/office/drawing/2014/main" id="{261F5641-0DC7-8A44-9338-5E918D27BE8A}"/>
              </a:ext>
            </a:extLst>
          </p:cNvPr>
          <p:cNvSpPr txBox="1"/>
          <p:nvPr/>
        </p:nvSpPr>
        <p:spPr>
          <a:xfrm>
            <a:off x="335006" y="3543301"/>
            <a:ext cx="6141994" cy="1985159"/>
          </a:xfrm>
          <a:prstGeom prst="rect">
            <a:avLst/>
          </a:prstGeom>
          <a:noFill/>
        </p:spPr>
        <p:txBody>
          <a:bodyPr wrap="square" rtlCol="0">
            <a:spAutoFit/>
          </a:bodyPr>
          <a:lstStyle/>
          <a:p>
            <a:pPr algn="ctr"/>
            <a:r>
              <a:rPr lang="en-US" sz="2500" dirty="0"/>
              <a:t>Quality selection: Putting this macroblock in HQ only </a:t>
            </a:r>
            <a:r>
              <a:rPr lang="en-US" sz="2500" b="1" dirty="0">
                <a:solidFill>
                  <a:schemeClr val="accent2">
                    <a:lumMod val="75000"/>
                  </a:schemeClr>
                </a:solidFill>
              </a:rPr>
              <a:t>marginally increases</a:t>
            </a:r>
            <a:r>
              <a:rPr lang="en-US" sz="2500" dirty="0"/>
              <a:t> streaming delay and still achieves </a:t>
            </a:r>
            <a:r>
              <a:rPr lang="en-US" sz="2500" b="1" dirty="0">
                <a:solidFill>
                  <a:schemeClr val="accent2">
                    <a:lumMod val="75000"/>
                  </a:schemeClr>
                </a:solidFill>
              </a:rPr>
              <a:t>high accuracy</a:t>
            </a:r>
            <a:r>
              <a:rPr lang="en-US" sz="2500" dirty="0"/>
              <a:t>.</a:t>
            </a:r>
          </a:p>
          <a:p>
            <a:pPr algn="ctr"/>
            <a:r>
              <a:rPr lang="en-US" sz="2400" i="1" dirty="0"/>
              <a:t>(Codec’s compression is more efficient</a:t>
            </a:r>
          </a:p>
          <a:p>
            <a:pPr algn="ctr"/>
            <a:r>
              <a:rPr lang="en-US" sz="2400" i="1" dirty="0"/>
              <a:t>when more macroblocks are in high quality)</a:t>
            </a:r>
          </a:p>
        </p:txBody>
      </p:sp>
      <p:sp>
        <p:nvSpPr>
          <p:cNvPr id="18" name="TextBox 17">
            <a:extLst>
              <a:ext uri="{FF2B5EF4-FFF2-40B4-BE49-F238E27FC236}">
                <a16:creationId xmlns:a16="http://schemas.microsoft.com/office/drawing/2014/main" id="{C06B50E8-B2C9-8246-A67F-95960223D372}"/>
              </a:ext>
            </a:extLst>
          </p:cNvPr>
          <p:cNvSpPr txBox="1"/>
          <p:nvPr/>
        </p:nvSpPr>
        <p:spPr>
          <a:xfrm>
            <a:off x="7390402" y="3542882"/>
            <a:ext cx="3734798" cy="2015936"/>
          </a:xfrm>
          <a:prstGeom prst="rect">
            <a:avLst/>
          </a:prstGeom>
          <a:noFill/>
        </p:spPr>
        <p:txBody>
          <a:bodyPr wrap="square" rtlCol="0">
            <a:spAutoFit/>
          </a:bodyPr>
          <a:lstStyle/>
          <a:p>
            <a:pPr algn="ctr"/>
            <a:r>
              <a:rPr lang="en-US" sz="2500" dirty="0"/>
              <a:t>Semantic segmentation:</a:t>
            </a:r>
          </a:p>
          <a:p>
            <a:pPr algn="ctr"/>
            <a:r>
              <a:rPr lang="en-US" sz="2500" dirty="0"/>
              <a:t>Labelling this macroblock to human reduces human segmentation accuracy from </a:t>
            </a:r>
            <a:r>
              <a:rPr lang="en-US" sz="2500" b="1" dirty="0">
                <a:solidFill>
                  <a:schemeClr val="accent2">
                    <a:lumMod val="75000"/>
                  </a:schemeClr>
                </a:solidFill>
              </a:rPr>
              <a:t>100% to &lt;50%</a:t>
            </a:r>
          </a:p>
        </p:txBody>
      </p:sp>
      <p:sp>
        <p:nvSpPr>
          <p:cNvPr id="3" name="Slide Number Placeholder 2">
            <a:extLst>
              <a:ext uri="{FF2B5EF4-FFF2-40B4-BE49-F238E27FC236}">
                <a16:creationId xmlns:a16="http://schemas.microsoft.com/office/drawing/2014/main" id="{B2E9579B-D9E0-6341-8CD9-F195BFF9F580}"/>
              </a:ext>
            </a:extLst>
          </p:cNvPr>
          <p:cNvSpPr>
            <a:spLocks noGrp="1"/>
          </p:cNvSpPr>
          <p:nvPr>
            <p:ph type="sldNum" sz="quarter" idx="12"/>
          </p:nvPr>
        </p:nvSpPr>
        <p:spPr/>
        <p:txBody>
          <a:bodyPr/>
          <a:lstStyle/>
          <a:p>
            <a:fld id="{52EED48C-2B0B-A148-B97E-490061EF11A1}" type="slidenum">
              <a:rPr lang="en-US" smtClean="0"/>
              <a:t>19</a:t>
            </a:fld>
            <a:endParaRPr lang="en-US"/>
          </a:p>
        </p:txBody>
      </p:sp>
      <p:grpSp>
        <p:nvGrpSpPr>
          <p:cNvPr id="38" name="Group 37">
            <a:extLst>
              <a:ext uri="{FF2B5EF4-FFF2-40B4-BE49-F238E27FC236}">
                <a16:creationId xmlns:a16="http://schemas.microsoft.com/office/drawing/2014/main" id="{056D713F-A469-334B-AA97-49496D549DE9}"/>
              </a:ext>
            </a:extLst>
          </p:cNvPr>
          <p:cNvGrpSpPr/>
          <p:nvPr/>
        </p:nvGrpSpPr>
        <p:grpSpPr>
          <a:xfrm>
            <a:off x="1587500" y="1403863"/>
            <a:ext cx="3146027" cy="2019892"/>
            <a:chOff x="5041408" y="2741329"/>
            <a:chExt cx="2103068" cy="1350265"/>
          </a:xfrm>
        </p:grpSpPr>
        <p:pic>
          <p:nvPicPr>
            <p:cNvPr id="39" name="Picture 38">
              <a:extLst>
                <a:ext uri="{FF2B5EF4-FFF2-40B4-BE49-F238E27FC236}">
                  <a16:creationId xmlns:a16="http://schemas.microsoft.com/office/drawing/2014/main" id="{07D2C3CA-8C8C-AA41-8389-5AC804BFF232}"/>
                </a:ext>
              </a:extLst>
            </p:cNvPr>
            <p:cNvPicPr>
              <a:picLocks noChangeAspect="1"/>
            </p:cNvPicPr>
            <p:nvPr/>
          </p:nvPicPr>
          <p:blipFill>
            <a:blip r:embed="rId3"/>
            <a:stretch>
              <a:fillRect/>
            </a:stretch>
          </p:blipFill>
          <p:spPr>
            <a:xfrm>
              <a:off x="5052271" y="2753632"/>
              <a:ext cx="2092205" cy="1337962"/>
            </a:xfrm>
            <a:prstGeom prst="rect">
              <a:avLst/>
            </a:prstGeom>
          </p:spPr>
        </p:pic>
        <p:grpSp>
          <p:nvGrpSpPr>
            <p:cNvPr id="40" name="Group 39">
              <a:extLst>
                <a:ext uri="{FF2B5EF4-FFF2-40B4-BE49-F238E27FC236}">
                  <a16:creationId xmlns:a16="http://schemas.microsoft.com/office/drawing/2014/main" id="{3E9DB2FE-2E15-224B-AA03-6DEC04E8147C}"/>
                </a:ext>
              </a:extLst>
            </p:cNvPr>
            <p:cNvGrpSpPr/>
            <p:nvPr/>
          </p:nvGrpSpPr>
          <p:grpSpPr>
            <a:xfrm>
              <a:off x="5041408" y="2741329"/>
              <a:ext cx="2096952" cy="1340099"/>
              <a:chOff x="4265769" y="3124497"/>
              <a:chExt cx="2096952" cy="1340099"/>
            </a:xfrm>
          </p:grpSpPr>
          <p:sp>
            <p:nvSpPr>
              <p:cNvPr id="41" name="Rectangle 40">
                <a:extLst>
                  <a:ext uri="{FF2B5EF4-FFF2-40B4-BE49-F238E27FC236}">
                    <a16:creationId xmlns:a16="http://schemas.microsoft.com/office/drawing/2014/main" id="{9906154B-B9AF-AC4D-AC2F-57F66CA59F64}"/>
                  </a:ext>
                </a:extLst>
              </p:cNvPr>
              <p:cNvSpPr/>
              <p:nvPr/>
            </p:nvSpPr>
            <p:spPr>
              <a:xfrm>
                <a:off x="4265769" y="3124497"/>
                <a:ext cx="2096952" cy="1340099"/>
              </a:xfrm>
              <a:prstGeom prst="rect">
                <a:avLst/>
              </a:prstGeom>
              <a:solidFill>
                <a:schemeClr val="bg1">
                  <a:lumMod val="75000"/>
                  <a:alpha val="700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3B1D389-B330-4C4A-8B90-E36D2574C545}"/>
                  </a:ext>
                </a:extLst>
              </p:cNvPr>
              <p:cNvSpPr/>
              <p:nvPr/>
            </p:nvSpPr>
            <p:spPr>
              <a:xfrm>
                <a:off x="4879461" y="3620169"/>
                <a:ext cx="236042" cy="389145"/>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F258959-8EA2-3E46-9085-C25E736E2099}"/>
                  </a:ext>
                </a:extLst>
              </p:cNvPr>
              <p:cNvSpPr/>
              <p:nvPr/>
            </p:nvSpPr>
            <p:spPr>
              <a:xfrm>
                <a:off x="4768579" y="4005166"/>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0F25A0-D7FE-EC44-9F9D-48E884F400F0}"/>
                  </a:ext>
                </a:extLst>
              </p:cNvPr>
              <p:cNvSpPr/>
              <p:nvPr/>
            </p:nvSpPr>
            <p:spPr>
              <a:xfrm>
                <a:off x="5620225" y="4033381"/>
                <a:ext cx="657860" cy="409566"/>
              </a:xfrm>
              <a:prstGeom prst="rect">
                <a:avLst/>
              </a:prstGeom>
              <a:solidFill>
                <a:schemeClr val="accent2">
                  <a:lumMod val="75000"/>
                  <a:alpha val="68178"/>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0F42179C-5C74-D747-B8EA-D8E7616C7588}"/>
              </a:ext>
            </a:extLst>
          </p:cNvPr>
          <p:cNvGrpSpPr/>
          <p:nvPr/>
        </p:nvGrpSpPr>
        <p:grpSpPr>
          <a:xfrm>
            <a:off x="7633613" y="1316672"/>
            <a:ext cx="3296926" cy="2129155"/>
            <a:chOff x="8025606" y="2784527"/>
            <a:chExt cx="2096978" cy="1354229"/>
          </a:xfrm>
        </p:grpSpPr>
        <p:pic>
          <p:nvPicPr>
            <p:cNvPr id="46" name="Picture 45">
              <a:extLst>
                <a:ext uri="{FF2B5EF4-FFF2-40B4-BE49-F238E27FC236}">
                  <a16:creationId xmlns:a16="http://schemas.microsoft.com/office/drawing/2014/main" id="{DABB197A-78B7-B843-9D9D-14A72435C39A}"/>
                </a:ext>
              </a:extLst>
            </p:cNvPr>
            <p:cNvPicPr>
              <a:picLocks noChangeAspect="1"/>
            </p:cNvPicPr>
            <p:nvPr/>
          </p:nvPicPr>
          <p:blipFill>
            <a:blip r:embed="rId3"/>
            <a:stretch>
              <a:fillRect/>
            </a:stretch>
          </p:blipFill>
          <p:spPr>
            <a:xfrm>
              <a:off x="8030353" y="2800794"/>
              <a:ext cx="2092205" cy="1337962"/>
            </a:xfrm>
            <a:prstGeom prst="rect">
              <a:avLst/>
            </a:prstGeom>
          </p:spPr>
        </p:pic>
        <p:sp>
          <p:nvSpPr>
            <p:cNvPr id="47" name="Rectangle 46">
              <a:extLst>
                <a:ext uri="{FF2B5EF4-FFF2-40B4-BE49-F238E27FC236}">
                  <a16:creationId xmlns:a16="http://schemas.microsoft.com/office/drawing/2014/main" id="{60DDFD97-7381-F54A-AB3A-D17567B49CC4}"/>
                </a:ext>
              </a:extLst>
            </p:cNvPr>
            <p:cNvSpPr/>
            <p:nvPr/>
          </p:nvSpPr>
          <p:spPr>
            <a:xfrm>
              <a:off x="8025606" y="2784527"/>
              <a:ext cx="2096952" cy="1340100"/>
            </a:xfrm>
            <a:prstGeom prst="rect">
              <a:avLst/>
            </a:prstGeom>
            <a:solidFill>
              <a:schemeClr val="bg1">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DD646FC6-A4F9-CF4E-9F0C-69DCA38D7B24}"/>
                </a:ext>
              </a:extLst>
            </p:cNvPr>
            <p:cNvPicPr>
              <a:picLocks noChangeAspect="1"/>
            </p:cNvPicPr>
            <p:nvPr/>
          </p:nvPicPr>
          <p:blipFill>
            <a:blip r:embed="rId4"/>
            <a:stretch>
              <a:fillRect/>
            </a:stretch>
          </p:blipFill>
          <p:spPr>
            <a:xfrm>
              <a:off x="8419815" y="3258936"/>
              <a:ext cx="1702769" cy="879820"/>
            </a:xfrm>
            <a:prstGeom prst="rect">
              <a:avLst/>
            </a:prstGeom>
          </p:spPr>
        </p:pic>
        <p:sp>
          <p:nvSpPr>
            <p:cNvPr id="49" name="Freeform 48">
              <a:extLst>
                <a:ext uri="{FF2B5EF4-FFF2-40B4-BE49-F238E27FC236}">
                  <a16:creationId xmlns:a16="http://schemas.microsoft.com/office/drawing/2014/main" id="{33F2AF1D-4402-894C-856B-93C10470ED86}"/>
                </a:ext>
              </a:extLst>
            </p:cNvPr>
            <p:cNvSpPr/>
            <p:nvPr/>
          </p:nvSpPr>
          <p:spPr>
            <a:xfrm>
              <a:off x="8696036" y="3315855"/>
              <a:ext cx="124691" cy="299260"/>
            </a:xfrm>
            <a:custGeom>
              <a:avLst/>
              <a:gdLst>
                <a:gd name="connsiteX0" fmla="*/ 41563 w 115454"/>
                <a:gd name="connsiteY0" fmla="*/ 0 h 277091"/>
                <a:gd name="connsiteX1" fmla="*/ 27709 w 115454"/>
                <a:gd name="connsiteY1" fmla="*/ 41564 h 277091"/>
                <a:gd name="connsiteX2" fmla="*/ 0 w 115454"/>
                <a:gd name="connsiteY2" fmla="*/ 83127 h 277091"/>
                <a:gd name="connsiteX3" fmla="*/ 9236 w 115454"/>
                <a:gd name="connsiteY3" fmla="*/ 152400 h 277091"/>
                <a:gd name="connsiteX4" fmla="*/ 41563 w 115454"/>
                <a:gd name="connsiteY4" fmla="*/ 277091 h 277091"/>
                <a:gd name="connsiteX5" fmla="*/ 101600 w 115454"/>
                <a:gd name="connsiteY5" fmla="*/ 258618 h 277091"/>
                <a:gd name="connsiteX6" fmla="*/ 115454 w 115454"/>
                <a:gd name="connsiteY6" fmla="*/ 129309 h 277091"/>
                <a:gd name="connsiteX7" fmla="*/ 73891 w 115454"/>
                <a:gd name="connsiteY7" fmla="*/ 41564 h 277091"/>
                <a:gd name="connsiteX8" fmla="*/ 41563 w 115454"/>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4" h="277091">
                  <a:moveTo>
                    <a:pt x="41563" y="0"/>
                  </a:moveTo>
                  <a:lnTo>
                    <a:pt x="27709" y="41564"/>
                  </a:lnTo>
                  <a:lnTo>
                    <a:pt x="0" y="83127"/>
                  </a:lnTo>
                  <a:lnTo>
                    <a:pt x="9236" y="152400"/>
                  </a:lnTo>
                  <a:lnTo>
                    <a:pt x="41563" y="277091"/>
                  </a:lnTo>
                  <a:lnTo>
                    <a:pt x="101600" y="258618"/>
                  </a:lnTo>
                  <a:lnTo>
                    <a:pt x="115454" y="129309"/>
                  </a:lnTo>
                  <a:lnTo>
                    <a:pt x="73891" y="41564"/>
                  </a:lnTo>
                  <a:lnTo>
                    <a:pt x="41563" y="0"/>
                  </a:lnTo>
                  <a:close/>
                </a:path>
              </a:pathLst>
            </a:custGeom>
            <a:solidFill>
              <a:schemeClr val="accent2">
                <a:lumMod val="75000"/>
                <a:alpha val="746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52E50D27-1C62-E240-9055-8D9D29B4FE27}"/>
              </a:ext>
            </a:extLst>
          </p:cNvPr>
          <p:cNvSpPr/>
          <p:nvPr/>
        </p:nvSpPr>
        <p:spPr>
          <a:xfrm>
            <a:off x="6249" y="5670127"/>
            <a:ext cx="12191995" cy="8810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Quality selection is </a:t>
            </a:r>
            <a:r>
              <a:rPr lang="en-US" sz="2700" b="1" dirty="0">
                <a:solidFill>
                  <a:schemeClr val="accent2">
                    <a:lumMod val="75000"/>
                  </a:schemeClr>
                </a:solidFill>
              </a:rPr>
              <a:t>less sensitive to errors </a:t>
            </a:r>
            <a:r>
              <a:rPr lang="en-US" sz="2700" dirty="0">
                <a:solidFill>
                  <a:schemeClr val="tx1"/>
                </a:solidFill>
              </a:rPr>
              <a:t>compared to semantic segmentation, which makes quality selection potentially</a:t>
            </a:r>
            <a:r>
              <a:rPr lang="en-US" sz="2700" b="1" dirty="0">
                <a:solidFill>
                  <a:schemeClr val="accent2">
                    <a:lumMod val="75000"/>
                  </a:schemeClr>
                </a:solidFill>
              </a:rPr>
              <a:t> cheaper</a:t>
            </a:r>
            <a:r>
              <a:rPr lang="en-US" sz="2700" dirty="0">
                <a:solidFill>
                  <a:schemeClr val="tx1"/>
                </a:solidFill>
              </a:rPr>
              <a:t>.</a:t>
            </a:r>
          </a:p>
        </p:txBody>
      </p:sp>
      <p:sp>
        <p:nvSpPr>
          <p:cNvPr id="19" name="Rectangle 18">
            <a:extLst>
              <a:ext uri="{FF2B5EF4-FFF2-40B4-BE49-F238E27FC236}">
                <a16:creationId xmlns:a16="http://schemas.microsoft.com/office/drawing/2014/main" id="{2C5C477F-9877-8149-BB9D-AE7D1C11AA8E}"/>
              </a:ext>
            </a:extLst>
          </p:cNvPr>
          <p:cNvSpPr/>
          <p:nvPr/>
        </p:nvSpPr>
        <p:spPr>
          <a:xfrm>
            <a:off x="2888996" y="2373287"/>
            <a:ext cx="266943" cy="310549"/>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a:extLst>
              <a:ext uri="{FF2B5EF4-FFF2-40B4-BE49-F238E27FC236}">
                <a16:creationId xmlns:a16="http://schemas.microsoft.com/office/drawing/2014/main" id="{B71D78DA-1B82-F045-8D56-2F57B19AA6CA}"/>
              </a:ext>
            </a:extLst>
          </p:cNvPr>
          <p:cNvCxnSpPr>
            <a:cxnSpLocks/>
          </p:cNvCxnSpPr>
          <p:nvPr/>
        </p:nvCxnSpPr>
        <p:spPr>
          <a:xfrm rot="10800000">
            <a:off x="3141442" y="2376162"/>
            <a:ext cx="2073413" cy="1288353"/>
          </a:xfrm>
          <a:prstGeom prst="curvedConnector3">
            <a:avLst>
              <a:gd name="adj1" fmla="val -17071"/>
            </a:avLst>
          </a:prstGeom>
          <a:ln w="50800">
            <a:solidFill>
              <a:schemeClr val="accent2">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CC8448D-85D9-5C45-9805-EA3D1142E601}"/>
              </a:ext>
            </a:extLst>
          </p:cNvPr>
          <p:cNvSpPr/>
          <p:nvPr/>
        </p:nvSpPr>
        <p:spPr>
          <a:xfrm>
            <a:off x="8930528" y="2368157"/>
            <a:ext cx="266943" cy="310549"/>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urved Connector 29">
            <a:extLst>
              <a:ext uri="{FF2B5EF4-FFF2-40B4-BE49-F238E27FC236}">
                <a16:creationId xmlns:a16="http://schemas.microsoft.com/office/drawing/2014/main" id="{96D64B4D-6295-5B41-B837-F80AAAFF381B}"/>
              </a:ext>
            </a:extLst>
          </p:cNvPr>
          <p:cNvCxnSpPr>
            <a:cxnSpLocks/>
            <a:endCxn id="29" idx="3"/>
          </p:cNvCxnSpPr>
          <p:nvPr/>
        </p:nvCxnSpPr>
        <p:spPr>
          <a:xfrm rot="10800000">
            <a:off x="9197472" y="2523432"/>
            <a:ext cx="1807943" cy="1632158"/>
          </a:xfrm>
          <a:prstGeom prst="curvedConnector3">
            <a:avLst>
              <a:gd name="adj1" fmla="val -33241"/>
            </a:avLst>
          </a:prstGeom>
          <a:ln w="50800">
            <a:solidFill>
              <a:schemeClr val="accent2">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0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5157-8962-6E40-A33A-1BA6398E4665}"/>
              </a:ext>
            </a:extLst>
          </p:cNvPr>
          <p:cNvSpPr>
            <a:spLocks noGrp="1"/>
          </p:cNvSpPr>
          <p:nvPr>
            <p:ph type="title"/>
          </p:nvPr>
        </p:nvSpPr>
        <p:spPr>
          <a:xfrm>
            <a:off x="0" y="-9258"/>
            <a:ext cx="9520131" cy="1280890"/>
          </a:xfrm>
        </p:spPr>
        <p:txBody>
          <a:bodyPr/>
          <a:lstStyle/>
          <a:p>
            <a:r>
              <a:rPr lang="en-US" dirty="0">
                <a:solidFill>
                  <a:schemeClr val="accent6">
                    <a:lumMod val="75000"/>
                  </a:schemeClr>
                </a:solidFill>
                <a:latin typeface="Times" pitchFamily="2" charset="0"/>
              </a:rPr>
              <a:t>Live video analytics are pervasive</a:t>
            </a:r>
          </a:p>
        </p:txBody>
      </p:sp>
      <p:pic>
        <p:nvPicPr>
          <p:cNvPr id="1026" name="Picture 2">
            <a:extLst>
              <a:ext uri="{FF2B5EF4-FFF2-40B4-BE49-F238E27FC236}">
                <a16:creationId xmlns:a16="http://schemas.microsoft.com/office/drawing/2014/main" id="{B3B16446-617C-8F47-AE25-9571C904A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192000" cy="257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D1A491-0040-AF43-A18F-768C80C18572}"/>
              </a:ext>
            </a:extLst>
          </p:cNvPr>
          <p:cNvSpPr txBox="1"/>
          <p:nvPr/>
        </p:nvSpPr>
        <p:spPr>
          <a:xfrm>
            <a:off x="1173892" y="4720282"/>
            <a:ext cx="2026050" cy="369332"/>
          </a:xfrm>
          <a:prstGeom prst="rect">
            <a:avLst/>
          </a:prstGeom>
          <a:noFill/>
        </p:spPr>
        <p:txBody>
          <a:bodyPr wrap="square" rtlCol="0">
            <a:spAutoFit/>
          </a:bodyPr>
          <a:lstStyle/>
          <a:p>
            <a:r>
              <a:rPr lang="en-US" dirty="0"/>
              <a:t>Wild-life camera</a:t>
            </a:r>
          </a:p>
        </p:txBody>
      </p:sp>
      <p:sp>
        <p:nvSpPr>
          <p:cNvPr id="6" name="TextBox 5">
            <a:extLst>
              <a:ext uri="{FF2B5EF4-FFF2-40B4-BE49-F238E27FC236}">
                <a16:creationId xmlns:a16="http://schemas.microsoft.com/office/drawing/2014/main" id="{B4BA290B-0CB0-8A4B-A386-B7A7E4D566C4}"/>
              </a:ext>
            </a:extLst>
          </p:cNvPr>
          <p:cNvSpPr txBox="1"/>
          <p:nvPr/>
        </p:nvSpPr>
        <p:spPr>
          <a:xfrm>
            <a:off x="5089153" y="4720282"/>
            <a:ext cx="1811714" cy="369332"/>
          </a:xfrm>
          <a:prstGeom prst="rect">
            <a:avLst/>
          </a:prstGeom>
          <a:noFill/>
        </p:spPr>
        <p:txBody>
          <a:bodyPr wrap="none" rtlCol="0">
            <a:spAutoFit/>
          </a:bodyPr>
          <a:lstStyle/>
          <a:p>
            <a:r>
              <a:rPr lang="en-US" dirty="0"/>
              <a:t>Traffic camera</a:t>
            </a:r>
          </a:p>
        </p:txBody>
      </p:sp>
      <p:sp>
        <p:nvSpPr>
          <p:cNvPr id="7" name="TextBox 6">
            <a:extLst>
              <a:ext uri="{FF2B5EF4-FFF2-40B4-BE49-F238E27FC236}">
                <a16:creationId xmlns:a16="http://schemas.microsoft.com/office/drawing/2014/main" id="{C4CE30D1-AB3B-2242-B854-B51A848BF1E7}"/>
              </a:ext>
            </a:extLst>
          </p:cNvPr>
          <p:cNvSpPr txBox="1"/>
          <p:nvPr/>
        </p:nvSpPr>
        <p:spPr>
          <a:xfrm>
            <a:off x="9692898" y="4720282"/>
            <a:ext cx="1830950" cy="369332"/>
          </a:xfrm>
          <a:prstGeom prst="rect">
            <a:avLst/>
          </a:prstGeom>
          <a:noFill/>
        </p:spPr>
        <p:txBody>
          <a:bodyPr wrap="none" rtlCol="0">
            <a:spAutoFit/>
          </a:bodyPr>
          <a:lstStyle/>
          <a:p>
            <a:r>
              <a:rPr lang="en-US" dirty="0"/>
              <a:t>Drone camera</a:t>
            </a:r>
          </a:p>
        </p:txBody>
      </p:sp>
      <p:sp>
        <p:nvSpPr>
          <p:cNvPr id="5" name="Slide Number Placeholder 4">
            <a:extLst>
              <a:ext uri="{FF2B5EF4-FFF2-40B4-BE49-F238E27FC236}">
                <a16:creationId xmlns:a16="http://schemas.microsoft.com/office/drawing/2014/main" id="{45A3EE0C-9EED-934E-A331-682B4EEA3ADA}"/>
              </a:ext>
            </a:extLst>
          </p:cNvPr>
          <p:cNvSpPr>
            <a:spLocks noGrp="1"/>
          </p:cNvSpPr>
          <p:nvPr>
            <p:ph type="sldNum" sz="quarter" idx="12"/>
          </p:nvPr>
        </p:nvSpPr>
        <p:spPr/>
        <p:txBody>
          <a:bodyPr/>
          <a:lstStyle/>
          <a:p>
            <a:fld id="{52EED48C-2B0B-A148-B97E-490061EF11A1}" type="slidenum">
              <a:rPr lang="en-US" smtClean="0"/>
              <a:t>2</a:t>
            </a:fld>
            <a:endParaRPr lang="en-US"/>
          </a:p>
        </p:txBody>
      </p:sp>
    </p:spTree>
    <p:extLst>
      <p:ext uri="{BB962C8B-B14F-4D97-AF65-F5344CB8AC3E}">
        <p14:creationId xmlns:p14="http://schemas.microsoft.com/office/powerpoint/2010/main" val="300351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7C14-3FEF-1447-99C2-D87C60C4AA0C}"/>
              </a:ext>
            </a:extLst>
          </p:cNvPr>
          <p:cNvSpPr>
            <a:spLocks noGrp="1"/>
          </p:cNvSpPr>
          <p:nvPr>
            <p:ph type="title"/>
          </p:nvPr>
        </p:nvSpPr>
        <p:spPr/>
        <p:txBody>
          <a:bodyPr>
            <a:normAutofit/>
          </a:bodyPr>
          <a:lstStyle/>
          <a:p>
            <a:r>
              <a:rPr lang="en-US" dirty="0"/>
              <a:t>Implement a </a:t>
            </a:r>
            <a:r>
              <a:rPr lang="en-US" b="1" dirty="0">
                <a:solidFill>
                  <a:schemeClr val="accent2">
                    <a:lumMod val="75000"/>
                  </a:schemeClr>
                </a:solidFill>
              </a:rPr>
              <a:t>cheap</a:t>
            </a:r>
            <a:r>
              <a:rPr lang="en-US" dirty="0"/>
              <a:t> quality selector: Architecture</a:t>
            </a:r>
          </a:p>
        </p:txBody>
      </p:sp>
      <p:sp>
        <p:nvSpPr>
          <p:cNvPr id="118" name="Slide Number Placeholder 117">
            <a:extLst>
              <a:ext uri="{FF2B5EF4-FFF2-40B4-BE49-F238E27FC236}">
                <a16:creationId xmlns:a16="http://schemas.microsoft.com/office/drawing/2014/main" id="{CFDC9DD6-5B86-7E49-BB3D-46937009FD84}"/>
              </a:ext>
            </a:extLst>
          </p:cNvPr>
          <p:cNvSpPr>
            <a:spLocks noGrp="1"/>
          </p:cNvSpPr>
          <p:nvPr>
            <p:ph type="sldNum" sz="quarter" idx="12"/>
          </p:nvPr>
        </p:nvSpPr>
        <p:spPr/>
        <p:txBody>
          <a:bodyPr/>
          <a:lstStyle/>
          <a:p>
            <a:fld id="{52EED48C-2B0B-A148-B97E-490061EF11A1}" type="slidenum">
              <a:rPr lang="en-US" smtClean="0"/>
              <a:t>20</a:t>
            </a:fld>
            <a:endParaRPr lang="en-US"/>
          </a:p>
        </p:txBody>
      </p:sp>
      <p:sp>
        <p:nvSpPr>
          <p:cNvPr id="6" name="TextBox 5">
            <a:extLst>
              <a:ext uri="{FF2B5EF4-FFF2-40B4-BE49-F238E27FC236}">
                <a16:creationId xmlns:a16="http://schemas.microsoft.com/office/drawing/2014/main" id="{E934FEB1-6059-1248-BA71-6CCC21C8053B}"/>
              </a:ext>
            </a:extLst>
          </p:cNvPr>
          <p:cNvSpPr txBox="1"/>
          <p:nvPr/>
        </p:nvSpPr>
        <p:spPr>
          <a:xfrm>
            <a:off x="2612517" y="2696738"/>
            <a:ext cx="2481024" cy="830997"/>
          </a:xfrm>
          <a:prstGeom prst="rect">
            <a:avLst/>
          </a:prstGeom>
          <a:noFill/>
        </p:spPr>
        <p:txBody>
          <a:bodyPr wrap="square" rtlCol="0">
            <a:spAutoFit/>
          </a:bodyPr>
          <a:lstStyle/>
          <a:p>
            <a:pPr algn="ctr"/>
            <a:r>
              <a:rPr lang="en-US" sz="2400" dirty="0" err="1"/>
              <a:t>MobileNet</a:t>
            </a:r>
            <a:r>
              <a:rPr lang="en-US" sz="2400" dirty="0"/>
              <a:t> SSD feature extractor</a:t>
            </a:r>
          </a:p>
        </p:txBody>
      </p:sp>
      <p:sp>
        <p:nvSpPr>
          <p:cNvPr id="9" name="Rectangle 8">
            <a:extLst>
              <a:ext uri="{FF2B5EF4-FFF2-40B4-BE49-F238E27FC236}">
                <a16:creationId xmlns:a16="http://schemas.microsoft.com/office/drawing/2014/main" id="{A80403A9-A1E2-4047-B108-1CFD715792F2}"/>
              </a:ext>
            </a:extLst>
          </p:cNvPr>
          <p:cNvSpPr/>
          <p:nvPr/>
        </p:nvSpPr>
        <p:spPr>
          <a:xfrm>
            <a:off x="816141" y="4164269"/>
            <a:ext cx="1606530" cy="461665"/>
          </a:xfrm>
          <a:prstGeom prst="rect">
            <a:avLst/>
          </a:prstGeom>
        </p:spPr>
        <p:txBody>
          <a:bodyPr wrap="none">
            <a:spAutoFit/>
          </a:bodyPr>
          <a:lstStyle/>
          <a:p>
            <a:r>
              <a:rPr lang="en-US" sz="2400" dirty="0"/>
              <a:t>Input video</a:t>
            </a:r>
          </a:p>
        </p:txBody>
      </p:sp>
      <p:pic>
        <p:nvPicPr>
          <p:cNvPr id="10" name="Picture 9">
            <a:extLst>
              <a:ext uri="{FF2B5EF4-FFF2-40B4-BE49-F238E27FC236}">
                <a16:creationId xmlns:a16="http://schemas.microsoft.com/office/drawing/2014/main" id="{68D463E5-5C20-3845-B8CE-A147ED2E81DF}"/>
              </a:ext>
            </a:extLst>
          </p:cNvPr>
          <p:cNvPicPr>
            <a:picLocks noChangeAspect="1"/>
          </p:cNvPicPr>
          <p:nvPr/>
        </p:nvPicPr>
        <p:blipFill>
          <a:blip r:embed="rId3"/>
          <a:stretch>
            <a:fillRect/>
          </a:stretch>
        </p:blipFill>
        <p:spPr>
          <a:xfrm>
            <a:off x="496738" y="2786603"/>
            <a:ext cx="2092205" cy="1337962"/>
          </a:xfrm>
          <a:prstGeom prst="rect">
            <a:avLst/>
          </a:prstGeom>
        </p:spPr>
      </p:pic>
      <p:cxnSp>
        <p:nvCxnSpPr>
          <p:cNvPr id="13" name="Straight Arrow Connector 12">
            <a:extLst>
              <a:ext uri="{FF2B5EF4-FFF2-40B4-BE49-F238E27FC236}">
                <a16:creationId xmlns:a16="http://schemas.microsoft.com/office/drawing/2014/main" id="{19CD2376-53B5-C94B-92D5-EF33D3526ED7}"/>
              </a:ext>
            </a:extLst>
          </p:cNvPr>
          <p:cNvCxnSpPr>
            <a:cxnSpLocks/>
          </p:cNvCxnSpPr>
          <p:nvPr/>
        </p:nvCxnSpPr>
        <p:spPr>
          <a:xfrm>
            <a:off x="2631567" y="3467830"/>
            <a:ext cx="2645283"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E989A35E-8738-694B-945B-CB142C213D80}"/>
              </a:ext>
            </a:extLst>
          </p:cNvPr>
          <p:cNvGrpSpPr/>
          <p:nvPr/>
        </p:nvGrpSpPr>
        <p:grpSpPr>
          <a:xfrm>
            <a:off x="5313214" y="2696738"/>
            <a:ext cx="2017741" cy="1324391"/>
            <a:chOff x="5370364" y="2800174"/>
            <a:chExt cx="2017741" cy="1324391"/>
          </a:xfrm>
        </p:grpSpPr>
        <p:sp>
          <p:nvSpPr>
            <p:cNvPr id="14" name="Rectangle 13">
              <a:extLst>
                <a:ext uri="{FF2B5EF4-FFF2-40B4-BE49-F238E27FC236}">
                  <a16:creationId xmlns:a16="http://schemas.microsoft.com/office/drawing/2014/main" id="{4047FB04-D20C-4445-898E-44897EED5BC1}"/>
                </a:ext>
              </a:extLst>
            </p:cNvPr>
            <p:cNvSpPr/>
            <p:nvPr/>
          </p:nvSpPr>
          <p:spPr>
            <a:xfrm>
              <a:off x="5768853" y="2800174"/>
              <a:ext cx="1619252" cy="1074328"/>
            </a:xfrm>
            <a:prstGeom prst="rect">
              <a:avLst/>
            </a:prstGeom>
            <a:solidFill>
              <a:schemeClr val="tx1">
                <a:lumMod val="50000"/>
                <a:lumOff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F0D0A9-F5A1-694C-831E-38DBA548DB36}"/>
                </a:ext>
              </a:extLst>
            </p:cNvPr>
            <p:cNvSpPr/>
            <p:nvPr/>
          </p:nvSpPr>
          <p:spPr>
            <a:xfrm>
              <a:off x="5585544" y="2918420"/>
              <a:ext cx="1619252" cy="1074328"/>
            </a:xfrm>
            <a:prstGeom prst="rect">
              <a:avLst/>
            </a:prstGeom>
            <a:solidFill>
              <a:schemeClr val="tx1">
                <a:lumMod val="50000"/>
                <a:lumOff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93DAD0-BA96-6746-90B3-3BA25F856159}"/>
                </a:ext>
              </a:extLst>
            </p:cNvPr>
            <p:cNvSpPr/>
            <p:nvPr/>
          </p:nvSpPr>
          <p:spPr>
            <a:xfrm>
              <a:off x="5370364" y="3050237"/>
              <a:ext cx="1619252" cy="1074328"/>
            </a:xfrm>
            <a:prstGeom prst="rect">
              <a:avLst/>
            </a:prstGeom>
            <a:solidFill>
              <a:schemeClr val="tx1">
                <a:lumMod val="50000"/>
                <a:lumOff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099956-5712-B946-9141-710AB5350BD8}"/>
              </a:ext>
            </a:extLst>
          </p:cNvPr>
          <p:cNvSpPr/>
          <p:nvPr/>
        </p:nvSpPr>
        <p:spPr>
          <a:xfrm>
            <a:off x="5670774" y="4090347"/>
            <a:ext cx="1261692" cy="461665"/>
          </a:xfrm>
          <a:prstGeom prst="rect">
            <a:avLst/>
          </a:prstGeom>
        </p:spPr>
        <p:txBody>
          <a:bodyPr wrap="none">
            <a:spAutoFit/>
          </a:bodyPr>
          <a:lstStyle/>
          <a:p>
            <a:r>
              <a:rPr lang="en-US" sz="2400" dirty="0"/>
              <a:t>Features</a:t>
            </a:r>
          </a:p>
        </p:txBody>
      </p:sp>
      <p:sp>
        <p:nvSpPr>
          <p:cNvPr id="20" name="TextBox 19">
            <a:extLst>
              <a:ext uri="{FF2B5EF4-FFF2-40B4-BE49-F238E27FC236}">
                <a16:creationId xmlns:a16="http://schemas.microsoft.com/office/drawing/2014/main" id="{4ABC4E05-1203-CA46-81FA-F140917603D8}"/>
              </a:ext>
            </a:extLst>
          </p:cNvPr>
          <p:cNvSpPr txBox="1"/>
          <p:nvPr/>
        </p:nvSpPr>
        <p:spPr>
          <a:xfrm>
            <a:off x="7588501" y="2696738"/>
            <a:ext cx="2645282" cy="830997"/>
          </a:xfrm>
          <a:prstGeom prst="rect">
            <a:avLst/>
          </a:prstGeom>
          <a:noFill/>
        </p:spPr>
        <p:txBody>
          <a:bodyPr wrap="square" rtlCol="0">
            <a:spAutoFit/>
          </a:bodyPr>
          <a:lstStyle/>
          <a:p>
            <a:pPr algn="ctr"/>
            <a:r>
              <a:rPr lang="en-US" sz="2400" dirty="0"/>
              <a:t>Three convolutions + </a:t>
            </a:r>
            <a:r>
              <a:rPr lang="en-US" sz="2400" dirty="0" err="1"/>
              <a:t>softmax</a:t>
            </a:r>
            <a:endParaRPr lang="en-US" sz="2400" dirty="0"/>
          </a:p>
        </p:txBody>
      </p:sp>
      <p:cxnSp>
        <p:nvCxnSpPr>
          <p:cNvPr id="21" name="Straight Arrow Connector 20">
            <a:extLst>
              <a:ext uri="{FF2B5EF4-FFF2-40B4-BE49-F238E27FC236}">
                <a16:creationId xmlns:a16="http://schemas.microsoft.com/office/drawing/2014/main" id="{8BD97638-BA8D-7B45-8B88-F46CB7EDEBEB}"/>
              </a:ext>
            </a:extLst>
          </p:cNvPr>
          <p:cNvCxnSpPr>
            <a:cxnSpLocks/>
          </p:cNvCxnSpPr>
          <p:nvPr/>
        </p:nvCxnSpPr>
        <p:spPr>
          <a:xfrm>
            <a:off x="7607551" y="3467830"/>
            <a:ext cx="2645283"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F3103EE1-098D-1741-B765-A809585B185C}"/>
              </a:ext>
            </a:extLst>
          </p:cNvPr>
          <p:cNvGrpSpPr/>
          <p:nvPr/>
        </p:nvGrpSpPr>
        <p:grpSpPr>
          <a:xfrm>
            <a:off x="10284087" y="2798922"/>
            <a:ext cx="1776798" cy="1155931"/>
            <a:chOff x="10180569" y="2954199"/>
            <a:chExt cx="1776798" cy="1155931"/>
          </a:xfrm>
        </p:grpSpPr>
        <p:sp>
          <p:nvSpPr>
            <p:cNvPr id="35" name="Rectangle 34">
              <a:extLst>
                <a:ext uri="{FF2B5EF4-FFF2-40B4-BE49-F238E27FC236}">
                  <a16:creationId xmlns:a16="http://schemas.microsoft.com/office/drawing/2014/main" id="{110216CB-A12C-E141-83C7-920B6A71F1CF}"/>
                </a:ext>
              </a:extLst>
            </p:cNvPr>
            <p:cNvSpPr/>
            <p:nvPr/>
          </p:nvSpPr>
          <p:spPr>
            <a:xfrm>
              <a:off x="10220829" y="2954199"/>
              <a:ext cx="1723864" cy="1143735"/>
            </a:xfrm>
            <a:prstGeom prst="rect">
              <a:avLst/>
            </a:prstGeom>
            <a:solidFill>
              <a:schemeClr val="tx1">
                <a:lumMod val="50000"/>
                <a:lumOff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8FBB580-B7FE-4A45-85C7-773370988F91}"/>
                </a:ext>
              </a:extLst>
            </p:cNvPr>
            <p:cNvGrpSpPr/>
            <p:nvPr/>
          </p:nvGrpSpPr>
          <p:grpSpPr>
            <a:xfrm>
              <a:off x="10180569" y="2973179"/>
              <a:ext cx="1776798" cy="1136951"/>
              <a:chOff x="9062454" y="3451767"/>
              <a:chExt cx="1776798" cy="1136951"/>
            </a:xfrm>
          </p:grpSpPr>
          <p:pic>
            <p:nvPicPr>
              <p:cNvPr id="25" name="Picture 2">
                <a:extLst>
                  <a:ext uri="{FF2B5EF4-FFF2-40B4-BE49-F238E27FC236}">
                    <a16:creationId xmlns:a16="http://schemas.microsoft.com/office/drawing/2014/main" id="{6107F4BB-86FF-4147-BE0C-7A4ED3884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17" t="3464" r="42835" b="77449"/>
              <a:stretch/>
            </p:blipFill>
            <p:spPr bwMode="auto">
              <a:xfrm rot="10800000">
                <a:off x="9262922" y="4004384"/>
                <a:ext cx="1576330" cy="5843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98ADA9DC-FC31-9F4B-9E12-9922472008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05" t="76484" r="64441" b="5643"/>
              <a:stretch/>
            </p:blipFill>
            <p:spPr bwMode="auto">
              <a:xfrm rot="5146205">
                <a:off x="9421221" y="3765646"/>
                <a:ext cx="558833" cy="3587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CD1E924E-D990-5C44-B262-6C33EAF6A1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56"/>
              <a:stretch/>
            </p:blipFill>
            <p:spPr bwMode="auto">
              <a:xfrm rot="5400000">
                <a:off x="10124319" y="3471202"/>
                <a:ext cx="472764" cy="5580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78BE6EF7-DB63-9144-B98B-2A6781D9D9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065966" y="4004382"/>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667EDB27-808E-2A45-A532-DB4DD9A9A2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062454" y="3451767"/>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27370725-8C7B-954D-BE05-5E01A10829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66" t="30686" r="51004" b="34431"/>
              <a:stretch/>
            </p:blipFill>
            <p:spPr bwMode="auto">
              <a:xfrm>
                <a:off x="9860350" y="3702032"/>
                <a:ext cx="966228" cy="55994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Rectangle 36">
            <a:extLst>
              <a:ext uri="{FF2B5EF4-FFF2-40B4-BE49-F238E27FC236}">
                <a16:creationId xmlns:a16="http://schemas.microsoft.com/office/drawing/2014/main" id="{779F618C-14AA-0D44-9341-299307BD65CD}"/>
              </a:ext>
            </a:extLst>
          </p:cNvPr>
          <p:cNvSpPr/>
          <p:nvPr/>
        </p:nvSpPr>
        <p:spPr>
          <a:xfrm>
            <a:off x="10672459" y="4087269"/>
            <a:ext cx="1079142" cy="461665"/>
          </a:xfrm>
          <a:prstGeom prst="rect">
            <a:avLst/>
          </a:prstGeom>
        </p:spPr>
        <p:txBody>
          <a:bodyPr wrap="none">
            <a:spAutoFit/>
          </a:bodyPr>
          <a:lstStyle/>
          <a:p>
            <a:r>
              <a:rPr lang="en-US" sz="2400" dirty="0"/>
              <a:t>Output</a:t>
            </a:r>
          </a:p>
        </p:txBody>
      </p:sp>
      <p:sp>
        <p:nvSpPr>
          <p:cNvPr id="38" name="TextBox 37">
            <a:extLst>
              <a:ext uri="{FF2B5EF4-FFF2-40B4-BE49-F238E27FC236}">
                <a16:creationId xmlns:a16="http://schemas.microsoft.com/office/drawing/2014/main" id="{791E5A55-2D61-B242-A48C-5A02F9446A4A}"/>
              </a:ext>
            </a:extLst>
          </p:cNvPr>
          <p:cNvSpPr txBox="1"/>
          <p:nvPr/>
        </p:nvSpPr>
        <p:spPr>
          <a:xfrm>
            <a:off x="1542840" y="1165717"/>
            <a:ext cx="4444988" cy="1200329"/>
          </a:xfrm>
          <a:prstGeom prst="rect">
            <a:avLst/>
          </a:prstGeom>
          <a:noFill/>
        </p:spPr>
        <p:txBody>
          <a:bodyPr wrap="square" rtlCol="0">
            <a:spAutoFit/>
          </a:bodyPr>
          <a:lstStyle/>
          <a:p>
            <a:pPr algn="ctr"/>
            <a:r>
              <a:rPr lang="en-US" sz="2400" dirty="0"/>
              <a:t>A </a:t>
            </a:r>
            <a:r>
              <a:rPr lang="en-US" sz="2400" b="1" dirty="0">
                <a:solidFill>
                  <a:schemeClr val="accent2">
                    <a:lumMod val="75000"/>
                  </a:schemeClr>
                </a:solidFill>
              </a:rPr>
              <a:t>cheap</a:t>
            </a:r>
            <a:r>
              <a:rPr lang="en-US" sz="2400" dirty="0"/>
              <a:t> feature extractor with high energy efficiency, wildly deployed on mobile devices</a:t>
            </a:r>
          </a:p>
        </p:txBody>
      </p:sp>
      <p:cxnSp>
        <p:nvCxnSpPr>
          <p:cNvPr id="39" name="Straight Arrow Connector 38">
            <a:extLst>
              <a:ext uri="{FF2B5EF4-FFF2-40B4-BE49-F238E27FC236}">
                <a16:creationId xmlns:a16="http://schemas.microsoft.com/office/drawing/2014/main" id="{92F36602-C04E-1141-A14D-B2DA275FD216}"/>
              </a:ext>
            </a:extLst>
          </p:cNvPr>
          <p:cNvCxnSpPr>
            <a:cxnSpLocks/>
          </p:cNvCxnSpPr>
          <p:nvPr/>
        </p:nvCxnSpPr>
        <p:spPr>
          <a:xfrm flipV="1">
            <a:off x="3769726" y="2279526"/>
            <a:ext cx="0" cy="507077"/>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0C7CEDC-638D-4144-A3D6-AEF54A4D8F64}"/>
              </a:ext>
            </a:extLst>
          </p:cNvPr>
          <p:cNvSpPr/>
          <p:nvPr/>
        </p:nvSpPr>
        <p:spPr>
          <a:xfrm>
            <a:off x="6249" y="5670127"/>
            <a:ext cx="12191995" cy="8810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Our model: 12 GFLOPs</a:t>
            </a:r>
            <a:r>
              <a:rPr lang="en-US" sz="2800" b="1" dirty="0">
                <a:solidFill>
                  <a:schemeClr val="tx1"/>
                </a:solidFill>
              </a:rPr>
              <a:t>,</a:t>
            </a:r>
            <a:r>
              <a:rPr lang="en-US" sz="2800" b="1" dirty="0">
                <a:solidFill>
                  <a:schemeClr val="accent2">
                    <a:lumMod val="75000"/>
                  </a:schemeClr>
                </a:solidFill>
              </a:rPr>
              <a:t> 3x cheaper </a:t>
            </a:r>
            <a:r>
              <a:rPr lang="en-US" sz="2800" dirty="0">
                <a:solidFill>
                  <a:schemeClr val="tx1"/>
                </a:solidFill>
              </a:rPr>
              <a:t>than a </a:t>
            </a:r>
            <a:r>
              <a:rPr lang="en-US" sz="2800" b="1" dirty="0">
                <a:solidFill>
                  <a:schemeClr val="accent2">
                    <a:lumMod val="75000"/>
                  </a:schemeClr>
                </a:solidFill>
              </a:rPr>
              <a:t>cheap</a:t>
            </a:r>
            <a:r>
              <a:rPr lang="en-US" sz="2800" dirty="0">
                <a:solidFill>
                  <a:schemeClr val="tx1"/>
                </a:solidFill>
              </a:rPr>
              <a:t> 18-layer neural network (ResNet18)</a:t>
            </a:r>
          </a:p>
        </p:txBody>
      </p:sp>
    </p:spTree>
    <p:extLst>
      <p:ext uri="{BB962C8B-B14F-4D97-AF65-F5344CB8AC3E}">
        <p14:creationId xmlns:p14="http://schemas.microsoft.com/office/powerpoint/2010/main" val="6309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7C14-3FEF-1447-99C2-D87C60C4AA0C}"/>
              </a:ext>
            </a:extLst>
          </p:cNvPr>
          <p:cNvSpPr>
            <a:spLocks noGrp="1"/>
          </p:cNvSpPr>
          <p:nvPr>
            <p:ph type="title"/>
          </p:nvPr>
        </p:nvSpPr>
        <p:spPr/>
        <p:txBody>
          <a:bodyPr>
            <a:normAutofit/>
          </a:bodyPr>
          <a:lstStyle/>
          <a:p>
            <a:r>
              <a:rPr lang="en-US" dirty="0"/>
              <a:t>Train the quality selector: A conventional way</a:t>
            </a:r>
          </a:p>
        </p:txBody>
      </p:sp>
      <p:grpSp>
        <p:nvGrpSpPr>
          <p:cNvPr id="72" name="Group 71">
            <a:extLst>
              <a:ext uri="{FF2B5EF4-FFF2-40B4-BE49-F238E27FC236}">
                <a16:creationId xmlns:a16="http://schemas.microsoft.com/office/drawing/2014/main" id="{D1D7E69B-2801-3D4D-B284-4A2B498D2601}"/>
              </a:ext>
            </a:extLst>
          </p:cNvPr>
          <p:cNvGrpSpPr/>
          <p:nvPr/>
        </p:nvGrpSpPr>
        <p:grpSpPr>
          <a:xfrm>
            <a:off x="-1231900" y="2550863"/>
            <a:ext cx="16016147" cy="3341538"/>
            <a:chOff x="-1270000" y="379163"/>
            <a:chExt cx="16016147" cy="3341538"/>
          </a:xfrm>
        </p:grpSpPr>
        <p:pic>
          <p:nvPicPr>
            <p:cNvPr id="73" name="Graphic 72" descr="Arrow circle with solid fill">
              <a:extLst>
                <a:ext uri="{FF2B5EF4-FFF2-40B4-BE49-F238E27FC236}">
                  <a16:creationId xmlns:a16="http://schemas.microsoft.com/office/drawing/2014/main" id="{203F8362-78E6-214B-A6DE-C1DB8E1EE1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00" y="379163"/>
              <a:ext cx="16016147" cy="3341538"/>
            </a:xfrm>
            <a:prstGeom prst="rect">
              <a:avLst/>
            </a:prstGeom>
          </p:spPr>
        </p:pic>
        <p:grpSp>
          <p:nvGrpSpPr>
            <p:cNvPr id="74" name="Group 73">
              <a:extLst>
                <a:ext uri="{FF2B5EF4-FFF2-40B4-BE49-F238E27FC236}">
                  <a16:creationId xmlns:a16="http://schemas.microsoft.com/office/drawing/2014/main" id="{29AF84B4-B031-5D44-A7F6-813861F0804D}"/>
                </a:ext>
              </a:extLst>
            </p:cNvPr>
            <p:cNvGrpSpPr/>
            <p:nvPr/>
          </p:nvGrpSpPr>
          <p:grpSpPr>
            <a:xfrm>
              <a:off x="92579" y="1394629"/>
              <a:ext cx="1788989" cy="1077812"/>
              <a:chOff x="92579" y="1394629"/>
              <a:chExt cx="1788989" cy="1077812"/>
            </a:xfrm>
          </p:grpSpPr>
          <p:grpSp>
            <p:nvGrpSpPr>
              <p:cNvPr id="107" name="Group 106">
                <a:extLst>
                  <a:ext uri="{FF2B5EF4-FFF2-40B4-BE49-F238E27FC236}">
                    <a16:creationId xmlns:a16="http://schemas.microsoft.com/office/drawing/2014/main" id="{EDBF0354-1EA8-4A4A-9D9C-0249FE42106B}"/>
                  </a:ext>
                </a:extLst>
              </p:cNvPr>
              <p:cNvGrpSpPr/>
              <p:nvPr/>
            </p:nvGrpSpPr>
            <p:grpSpPr>
              <a:xfrm>
                <a:off x="150565" y="1394629"/>
                <a:ext cx="1731003" cy="1018410"/>
                <a:chOff x="92579" y="2416529"/>
                <a:chExt cx="1731003" cy="1018410"/>
              </a:xfrm>
            </p:grpSpPr>
            <p:sp>
              <p:nvSpPr>
                <p:cNvPr id="109" name="Rectangle 108">
                  <a:extLst>
                    <a:ext uri="{FF2B5EF4-FFF2-40B4-BE49-F238E27FC236}">
                      <a16:creationId xmlns:a16="http://schemas.microsoft.com/office/drawing/2014/main" id="{A8858422-D29F-8F4E-BC35-E149EB847216}"/>
                    </a:ext>
                  </a:extLst>
                </p:cNvPr>
                <p:cNvSpPr/>
                <p:nvPr/>
              </p:nvSpPr>
              <p:spPr>
                <a:xfrm>
                  <a:off x="281386" y="241652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E27A9F1-DFC5-AB4C-A2A1-E73AAEDDBEF6}"/>
                    </a:ext>
                  </a:extLst>
                </p:cNvPr>
                <p:cNvSpPr/>
                <p:nvPr/>
              </p:nvSpPr>
              <p:spPr>
                <a:xfrm>
                  <a:off x="182474" y="2512202"/>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1AD649CD-BBCF-F347-B172-3087599F442A}"/>
                    </a:ext>
                  </a:extLst>
                </p:cNvPr>
                <p:cNvSpPr/>
                <p:nvPr/>
              </p:nvSpPr>
              <p:spPr>
                <a:xfrm>
                  <a:off x="92579" y="260739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 name="Picture 107">
                <a:extLst>
                  <a:ext uri="{FF2B5EF4-FFF2-40B4-BE49-F238E27FC236}">
                    <a16:creationId xmlns:a16="http://schemas.microsoft.com/office/drawing/2014/main" id="{26C9C923-B9DA-B04A-AEE9-F4A7A22BCBB9}"/>
                  </a:ext>
                </a:extLst>
              </p:cNvPr>
              <p:cNvPicPr>
                <a:picLocks noChangeAspect="1"/>
              </p:cNvPicPr>
              <p:nvPr/>
            </p:nvPicPr>
            <p:blipFill rotWithShape="1">
              <a:blip r:embed="rId5"/>
              <a:srcRect l="24928" t="28521"/>
              <a:stretch/>
            </p:blipFill>
            <p:spPr>
              <a:xfrm>
                <a:off x="92579" y="1644897"/>
                <a:ext cx="1542196" cy="827544"/>
              </a:xfrm>
              <a:prstGeom prst="rect">
                <a:avLst/>
              </a:prstGeom>
            </p:spPr>
          </p:pic>
        </p:grpSp>
        <p:cxnSp>
          <p:nvCxnSpPr>
            <p:cNvPr id="75" name="Straight Arrow Connector 74">
              <a:extLst>
                <a:ext uri="{FF2B5EF4-FFF2-40B4-BE49-F238E27FC236}">
                  <a16:creationId xmlns:a16="http://schemas.microsoft.com/office/drawing/2014/main" id="{1E4A8C32-021D-AA4A-AB6F-B61E936B5F49}"/>
                </a:ext>
              </a:extLst>
            </p:cNvPr>
            <p:cNvCxnSpPr>
              <a:cxnSpLocks/>
            </p:cNvCxnSpPr>
            <p:nvPr/>
          </p:nvCxnSpPr>
          <p:spPr>
            <a:xfrm>
              <a:off x="1939575" y="2058669"/>
              <a:ext cx="882877" cy="7886"/>
            </a:xfrm>
            <a:prstGeom prst="straightConnector1">
              <a:avLst/>
            </a:prstGeom>
            <a:ln w="38100">
              <a:solidFill>
                <a:srgbClr val="756BB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2A7EA7A-7A90-B14F-B05D-96366C2ECE3B}"/>
                </a:ext>
              </a:extLst>
            </p:cNvPr>
            <p:cNvSpPr txBox="1"/>
            <p:nvPr/>
          </p:nvSpPr>
          <p:spPr>
            <a:xfrm>
              <a:off x="1705208" y="2151249"/>
              <a:ext cx="1247521" cy="477054"/>
            </a:xfrm>
            <a:prstGeom prst="rect">
              <a:avLst/>
            </a:prstGeom>
            <a:noFill/>
          </p:spPr>
          <p:txBody>
            <a:bodyPr wrap="none" rtlCol="0">
              <a:spAutoFit/>
            </a:bodyPr>
            <a:lstStyle/>
            <a:p>
              <a:r>
                <a:rPr lang="en-US" sz="2500" dirty="0"/>
                <a:t>Selector</a:t>
              </a:r>
            </a:p>
          </p:txBody>
        </p:sp>
        <p:grpSp>
          <p:nvGrpSpPr>
            <p:cNvPr id="77" name="Group 76">
              <a:extLst>
                <a:ext uri="{FF2B5EF4-FFF2-40B4-BE49-F238E27FC236}">
                  <a16:creationId xmlns:a16="http://schemas.microsoft.com/office/drawing/2014/main" id="{91DC55A3-29CA-8C49-9845-F1FE0093A6F0}"/>
                </a:ext>
              </a:extLst>
            </p:cNvPr>
            <p:cNvGrpSpPr/>
            <p:nvPr/>
          </p:nvGrpSpPr>
          <p:grpSpPr>
            <a:xfrm>
              <a:off x="3126418" y="1394629"/>
              <a:ext cx="1802362" cy="1102986"/>
              <a:chOff x="3180916" y="1394629"/>
              <a:chExt cx="1802362" cy="1102986"/>
            </a:xfrm>
          </p:grpSpPr>
          <p:grpSp>
            <p:nvGrpSpPr>
              <p:cNvPr id="97" name="Group 96">
                <a:extLst>
                  <a:ext uri="{FF2B5EF4-FFF2-40B4-BE49-F238E27FC236}">
                    <a16:creationId xmlns:a16="http://schemas.microsoft.com/office/drawing/2014/main" id="{63275E06-91BD-0C41-9C82-3FF86EC2D1EC}"/>
                  </a:ext>
                </a:extLst>
              </p:cNvPr>
              <p:cNvGrpSpPr/>
              <p:nvPr/>
            </p:nvGrpSpPr>
            <p:grpSpPr>
              <a:xfrm>
                <a:off x="3252275" y="1394629"/>
                <a:ext cx="1731003" cy="1018410"/>
                <a:chOff x="92579" y="2416529"/>
                <a:chExt cx="1731003" cy="1018410"/>
              </a:xfrm>
            </p:grpSpPr>
            <p:sp>
              <p:nvSpPr>
                <p:cNvPr id="104" name="Rectangle 103">
                  <a:extLst>
                    <a:ext uri="{FF2B5EF4-FFF2-40B4-BE49-F238E27FC236}">
                      <a16:creationId xmlns:a16="http://schemas.microsoft.com/office/drawing/2014/main" id="{375DA379-ECDC-8341-8F47-0CC6B468EEFD}"/>
                    </a:ext>
                  </a:extLst>
                </p:cNvPr>
                <p:cNvSpPr/>
                <p:nvPr/>
              </p:nvSpPr>
              <p:spPr>
                <a:xfrm>
                  <a:off x="281386" y="241652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F0232C25-F08F-8749-94F4-D2404AE81B60}"/>
                    </a:ext>
                  </a:extLst>
                </p:cNvPr>
                <p:cNvSpPr/>
                <p:nvPr/>
              </p:nvSpPr>
              <p:spPr>
                <a:xfrm>
                  <a:off x="182474" y="2512202"/>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AECB89E-6277-BC4C-BDE2-B7E76C69B95B}"/>
                    </a:ext>
                  </a:extLst>
                </p:cNvPr>
                <p:cNvSpPr/>
                <p:nvPr/>
              </p:nvSpPr>
              <p:spPr>
                <a:xfrm>
                  <a:off x="92579" y="260739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CB04CF87-8C5C-814C-94A3-52EA06CEB328}"/>
                  </a:ext>
                </a:extLst>
              </p:cNvPr>
              <p:cNvGrpSpPr/>
              <p:nvPr/>
            </p:nvGrpSpPr>
            <p:grpSpPr>
              <a:xfrm>
                <a:off x="3180916" y="1667666"/>
                <a:ext cx="1554014" cy="829949"/>
                <a:chOff x="4767061" y="3974212"/>
                <a:chExt cx="1554014" cy="829949"/>
              </a:xfrm>
            </p:grpSpPr>
            <p:pic>
              <p:nvPicPr>
                <p:cNvPr id="99" name="Picture 98">
                  <a:extLst>
                    <a:ext uri="{FF2B5EF4-FFF2-40B4-BE49-F238E27FC236}">
                      <a16:creationId xmlns:a16="http://schemas.microsoft.com/office/drawing/2014/main" id="{F2EB75F2-B990-AF47-AD9A-5652826A1A21}"/>
                    </a:ext>
                  </a:extLst>
                </p:cNvPr>
                <p:cNvPicPr>
                  <a:picLocks noChangeAspect="1"/>
                </p:cNvPicPr>
                <p:nvPr/>
              </p:nvPicPr>
              <p:blipFill rotWithShape="1">
                <a:blip r:embed="rId5"/>
                <a:srcRect l="24928" t="28521"/>
                <a:stretch/>
              </p:blipFill>
              <p:spPr>
                <a:xfrm>
                  <a:off x="4778879" y="3976617"/>
                  <a:ext cx="1542196" cy="827544"/>
                </a:xfrm>
                <a:prstGeom prst="rect">
                  <a:avLst/>
                </a:prstGeom>
              </p:spPr>
            </p:pic>
            <p:sp>
              <p:nvSpPr>
                <p:cNvPr id="100" name="Rectangle 99">
                  <a:extLst>
                    <a:ext uri="{FF2B5EF4-FFF2-40B4-BE49-F238E27FC236}">
                      <a16:creationId xmlns:a16="http://schemas.microsoft.com/office/drawing/2014/main" id="{DE13DB8C-AA62-FE41-AFC9-94B7BE038493}"/>
                    </a:ext>
                  </a:extLst>
                </p:cNvPr>
                <p:cNvSpPr/>
                <p:nvPr/>
              </p:nvSpPr>
              <p:spPr>
                <a:xfrm>
                  <a:off x="4767061" y="3974212"/>
                  <a:ext cx="1554014" cy="8275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3FCF9AD-702C-AB46-BB60-027DFE7EFD3F}"/>
                    </a:ext>
                  </a:extLst>
                </p:cNvPr>
                <p:cNvSpPr/>
                <p:nvPr/>
              </p:nvSpPr>
              <p:spPr>
                <a:xfrm>
                  <a:off x="4778879" y="3974212"/>
                  <a:ext cx="1073281" cy="8275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041DCE1-74A0-5440-91A5-3A3E3E7E3FF3}"/>
                    </a:ext>
                  </a:extLst>
                </p:cNvPr>
                <p:cNvSpPr/>
                <p:nvPr/>
              </p:nvSpPr>
              <p:spPr>
                <a:xfrm>
                  <a:off x="5852160" y="4545712"/>
                  <a:ext cx="468915" cy="2560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4DB8375E-956E-264A-9C2B-DE645AAAD411}"/>
                    </a:ext>
                  </a:extLst>
                </p:cNvPr>
                <p:cNvSpPr/>
                <p:nvPr/>
              </p:nvSpPr>
              <p:spPr>
                <a:xfrm>
                  <a:off x="5852160" y="3974212"/>
                  <a:ext cx="468915" cy="2560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8" name="Picture 77" descr="Shape&#10;&#10;Description automatically generated with low confidence">
              <a:extLst>
                <a:ext uri="{FF2B5EF4-FFF2-40B4-BE49-F238E27FC236}">
                  <a16:creationId xmlns:a16="http://schemas.microsoft.com/office/drawing/2014/main" id="{1B0C3A7F-3EB2-FA4D-B3F3-F8E1BA2A3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6666" y="1198211"/>
              <a:ext cx="989914" cy="989914"/>
            </a:xfrm>
            <a:prstGeom prst="rect">
              <a:avLst/>
            </a:prstGeom>
          </p:spPr>
        </p:pic>
        <p:cxnSp>
          <p:nvCxnSpPr>
            <p:cNvPr id="79" name="Straight Arrow Connector 78">
              <a:extLst>
                <a:ext uri="{FF2B5EF4-FFF2-40B4-BE49-F238E27FC236}">
                  <a16:creationId xmlns:a16="http://schemas.microsoft.com/office/drawing/2014/main" id="{2BD33E7A-2207-C540-A3B8-CD7083D117FF}"/>
                </a:ext>
              </a:extLst>
            </p:cNvPr>
            <p:cNvCxnSpPr>
              <a:cxnSpLocks/>
            </p:cNvCxnSpPr>
            <p:nvPr/>
          </p:nvCxnSpPr>
          <p:spPr>
            <a:xfrm>
              <a:off x="5005906" y="2066555"/>
              <a:ext cx="936588" cy="0"/>
            </a:xfrm>
            <a:prstGeom prst="straightConnector1">
              <a:avLst/>
            </a:prstGeom>
            <a:ln w="38100">
              <a:solidFill>
                <a:srgbClr val="756BB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FD59CB8-72E9-BC45-B631-3CAAE1301C92}"/>
                </a:ext>
              </a:extLst>
            </p:cNvPr>
            <p:cNvSpPr txBox="1"/>
            <p:nvPr/>
          </p:nvSpPr>
          <p:spPr>
            <a:xfrm>
              <a:off x="4928658" y="1637201"/>
              <a:ext cx="1085554" cy="861774"/>
            </a:xfrm>
            <a:prstGeom prst="rect">
              <a:avLst/>
            </a:prstGeom>
            <a:noFill/>
          </p:spPr>
          <p:txBody>
            <a:bodyPr wrap="none" rtlCol="0">
              <a:spAutoFit/>
            </a:bodyPr>
            <a:lstStyle/>
            <a:p>
              <a:r>
                <a:rPr lang="en-US" sz="2500" dirty="0"/>
                <a:t>Assign </a:t>
              </a:r>
            </a:p>
            <a:p>
              <a:r>
                <a:rPr lang="en-US" sz="2500" dirty="0"/>
                <a:t>quality</a:t>
              </a:r>
            </a:p>
          </p:txBody>
        </p:sp>
        <p:grpSp>
          <p:nvGrpSpPr>
            <p:cNvPr id="81" name="Group 80">
              <a:extLst>
                <a:ext uri="{FF2B5EF4-FFF2-40B4-BE49-F238E27FC236}">
                  <a16:creationId xmlns:a16="http://schemas.microsoft.com/office/drawing/2014/main" id="{8CDAE5AA-F303-8342-AB70-479AB2BF9C61}"/>
                </a:ext>
              </a:extLst>
            </p:cNvPr>
            <p:cNvGrpSpPr/>
            <p:nvPr/>
          </p:nvGrpSpPr>
          <p:grpSpPr>
            <a:xfrm>
              <a:off x="6024194" y="1402355"/>
              <a:ext cx="1821848" cy="1117573"/>
              <a:chOff x="5838880" y="1394629"/>
              <a:chExt cx="1821848" cy="1117573"/>
            </a:xfrm>
          </p:grpSpPr>
          <p:grpSp>
            <p:nvGrpSpPr>
              <p:cNvPr id="90" name="Group 89">
                <a:extLst>
                  <a:ext uri="{FF2B5EF4-FFF2-40B4-BE49-F238E27FC236}">
                    <a16:creationId xmlns:a16="http://schemas.microsoft.com/office/drawing/2014/main" id="{B4C38DAE-2B72-5246-91DC-3C65C3F97FC2}"/>
                  </a:ext>
                </a:extLst>
              </p:cNvPr>
              <p:cNvGrpSpPr/>
              <p:nvPr/>
            </p:nvGrpSpPr>
            <p:grpSpPr>
              <a:xfrm>
                <a:off x="5929725" y="1394629"/>
                <a:ext cx="1731003" cy="1018410"/>
                <a:chOff x="92579" y="2416529"/>
                <a:chExt cx="1731003" cy="1018410"/>
              </a:xfrm>
            </p:grpSpPr>
            <p:sp>
              <p:nvSpPr>
                <p:cNvPr id="94" name="Rectangle 93">
                  <a:extLst>
                    <a:ext uri="{FF2B5EF4-FFF2-40B4-BE49-F238E27FC236}">
                      <a16:creationId xmlns:a16="http://schemas.microsoft.com/office/drawing/2014/main" id="{43B1F07A-69DE-D24F-BCB3-E37752E7A497}"/>
                    </a:ext>
                  </a:extLst>
                </p:cNvPr>
                <p:cNvSpPr/>
                <p:nvPr/>
              </p:nvSpPr>
              <p:spPr>
                <a:xfrm>
                  <a:off x="281386" y="241652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A5F529-70EA-9E4C-A1C2-2D9B9A392C82}"/>
                    </a:ext>
                  </a:extLst>
                </p:cNvPr>
                <p:cNvSpPr/>
                <p:nvPr/>
              </p:nvSpPr>
              <p:spPr>
                <a:xfrm>
                  <a:off x="182474" y="2512202"/>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268194E-D0F9-BA42-8CCC-B51494D4CD6D}"/>
                    </a:ext>
                  </a:extLst>
                </p:cNvPr>
                <p:cNvSpPr/>
                <p:nvPr/>
              </p:nvSpPr>
              <p:spPr>
                <a:xfrm>
                  <a:off x="92579" y="260739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F317017E-9A80-924C-A0BE-4454E898AA0E}"/>
                  </a:ext>
                </a:extLst>
              </p:cNvPr>
              <p:cNvGrpSpPr/>
              <p:nvPr/>
            </p:nvGrpSpPr>
            <p:grpSpPr>
              <a:xfrm>
                <a:off x="5838880" y="1667666"/>
                <a:ext cx="1542196" cy="844536"/>
                <a:chOff x="6865921" y="1629657"/>
                <a:chExt cx="1542196" cy="844536"/>
              </a:xfrm>
            </p:grpSpPr>
            <p:pic>
              <p:nvPicPr>
                <p:cNvPr id="92" name="Picture 91">
                  <a:extLst>
                    <a:ext uri="{FF2B5EF4-FFF2-40B4-BE49-F238E27FC236}">
                      <a16:creationId xmlns:a16="http://schemas.microsoft.com/office/drawing/2014/main" id="{D6080F2C-0083-804A-ABB6-E8EA48C5510E}"/>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865921" y="1629657"/>
                  <a:ext cx="1542196" cy="844536"/>
                </a:xfrm>
                <a:prstGeom prst="rect">
                  <a:avLst/>
                </a:prstGeom>
              </p:spPr>
            </p:pic>
            <p:pic>
              <p:nvPicPr>
                <p:cNvPr id="93" name="Picture 92">
                  <a:extLst>
                    <a:ext uri="{FF2B5EF4-FFF2-40B4-BE49-F238E27FC236}">
                      <a16:creationId xmlns:a16="http://schemas.microsoft.com/office/drawing/2014/main" id="{DC224A42-AB86-4649-833C-080AA8269D7F}"/>
                    </a:ext>
                  </a:extLst>
                </p:cNvPr>
                <p:cNvPicPr>
                  <a:picLocks noChangeAspect="1"/>
                </p:cNvPicPr>
                <p:nvPr/>
              </p:nvPicPr>
              <p:blipFill rotWithShape="1">
                <a:blip r:embed="rId5"/>
                <a:srcRect l="77215" t="49169" r="-1" b="23583"/>
                <a:stretch/>
              </p:blipFill>
              <p:spPr>
                <a:xfrm>
                  <a:off x="7940041" y="1885701"/>
                  <a:ext cx="468076" cy="315455"/>
                </a:xfrm>
                <a:prstGeom prst="rect">
                  <a:avLst/>
                </a:prstGeom>
              </p:spPr>
            </p:pic>
          </p:grpSp>
        </p:grpSp>
        <p:cxnSp>
          <p:nvCxnSpPr>
            <p:cNvPr id="82" name="Straight Arrow Connector 81">
              <a:extLst>
                <a:ext uri="{FF2B5EF4-FFF2-40B4-BE49-F238E27FC236}">
                  <a16:creationId xmlns:a16="http://schemas.microsoft.com/office/drawing/2014/main" id="{619E156C-7F02-534A-98DB-88B81638FB2E}"/>
                </a:ext>
              </a:extLst>
            </p:cNvPr>
            <p:cNvCxnSpPr>
              <a:cxnSpLocks/>
            </p:cNvCxnSpPr>
            <p:nvPr/>
          </p:nvCxnSpPr>
          <p:spPr>
            <a:xfrm>
              <a:off x="7959559" y="2010977"/>
              <a:ext cx="2998001" cy="0"/>
            </a:xfrm>
            <a:prstGeom prst="straightConnector1">
              <a:avLst/>
            </a:prstGeom>
            <a:ln w="38100">
              <a:solidFill>
                <a:srgbClr val="756BB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9FF96C3-311A-344E-9E0C-3B5D62A1F331}"/>
                </a:ext>
              </a:extLst>
            </p:cNvPr>
            <p:cNvSpPr txBox="1"/>
            <p:nvPr/>
          </p:nvSpPr>
          <p:spPr>
            <a:xfrm>
              <a:off x="7705559" y="2068956"/>
              <a:ext cx="3599447" cy="477054"/>
            </a:xfrm>
            <a:prstGeom prst="rect">
              <a:avLst/>
            </a:prstGeom>
            <a:noFill/>
          </p:spPr>
          <p:txBody>
            <a:bodyPr wrap="none" rtlCol="0">
              <a:spAutoFit/>
            </a:bodyPr>
            <a:lstStyle/>
            <a:p>
              <a:r>
                <a:rPr lang="en-US" sz="2500" dirty="0"/>
                <a:t>server-side DNN Inference</a:t>
              </a:r>
            </a:p>
          </p:txBody>
        </p:sp>
        <p:pic>
          <p:nvPicPr>
            <p:cNvPr id="84" name="Picture 83">
              <a:extLst>
                <a:ext uri="{FF2B5EF4-FFF2-40B4-BE49-F238E27FC236}">
                  <a16:creationId xmlns:a16="http://schemas.microsoft.com/office/drawing/2014/main" id="{DB685A95-8179-BF4E-9D24-56EBB831A667}"/>
                </a:ext>
              </a:extLst>
            </p:cNvPr>
            <p:cNvPicPr>
              <a:picLocks noChangeAspect="1"/>
            </p:cNvPicPr>
            <p:nvPr/>
          </p:nvPicPr>
          <p:blipFill rotWithShape="1">
            <a:blip r:embed="rId9"/>
            <a:srcRect l="13854" t="8477"/>
            <a:stretch/>
          </p:blipFill>
          <p:spPr>
            <a:xfrm flipV="1">
              <a:off x="7876099" y="1540844"/>
              <a:ext cx="3097921" cy="369697"/>
            </a:xfrm>
            <a:prstGeom prst="rect">
              <a:avLst/>
            </a:prstGeom>
          </p:spPr>
        </p:pic>
        <p:sp>
          <p:nvSpPr>
            <p:cNvPr id="85" name="TextBox 84">
              <a:extLst>
                <a:ext uri="{FF2B5EF4-FFF2-40B4-BE49-F238E27FC236}">
                  <a16:creationId xmlns:a16="http://schemas.microsoft.com/office/drawing/2014/main" id="{2A1D3C84-2D4E-BE43-B59F-A8C6201744BB}"/>
                </a:ext>
              </a:extLst>
            </p:cNvPr>
            <p:cNvSpPr txBox="1"/>
            <p:nvPr/>
          </p:nvSpPr>
          <p:spPr>
            <a:xfrm>
              <a:off x="10858939" y="1760336"/>
              <a:ext cx="1353063" cy="477054"/>
            </a:xfrm>
            <a:prstGeom prst="rect">
              <a:avLst/>
            </a:prstGeom>
            <a:noFill/>
          </p:spPr>
          <p:txBody>
            <a:bodyPr wrap="none" rtlCol="0">
              <a:spAutoFit/>
            </a:bodyPr>
            <a:lstStyle/>
            <a:p>
              <a:r>
                <a:rPr lang="en-US" sz="2500" dirty="0"/>
                <a:t>Accuracy</a:t>
              </a:r>
            </a:p>
          </p:txBody>
        </p:sp>
        <p:sp>
          <p:nvSpPr>
            <p:cNvPr id="86" name="TextBox 85">
              <a:extLst>
                <a:ext uri="{FF2B5EF4-FFF2-40B4-BE49-F238E27FC236}">
                  <a16:creationId xmlns:a16="http://schemas.microsoft.com/office/drawing/2014/main" id="{C08210A9-C14C-D54D-B7EB-65BBF8FD8C8A}"/>
                </a:ext>
              </a:extLst>
            </p:cNvPr>
            <p:cNvSpPr txBox="1"/>
            <p:nvPr/>
          </p:nvSpPr>
          <p:spPr>
            <a:xfrm>
              <a:off x="39788" y="2424797"/>
              <a:ext cx="1866729" cy="477054"/>
            </a:xfrm>
            <a:prstGeom prst="rect">
              <a:avLst/>
            </a:prstGeom>
            <a:noFill/>
          </p:spPr>
          <p:txBody>
            <a:bodyPr wrap="none" rtlCol="0">
              <a:spAutoFit/>
            </a:bodyPr>
            <a:lstStyle/>
            <a:p>
              <a:r>
                <a:rPr lang="en-US" sz="2500" dirty="0"/>
                <a:t>Input images</a:t>
              </a:r>
            </a:p>
          </p:txBody>
        </p:sp>
        <p:sp>
          <p:nvSpPr>
            <p:cNvPr id="87" name="TextBox 86">
              <a:extLst>
                <a:ext uri="{FF2B5EF4-FFF2-40B4-BE49-F238E27FC236}">
                  <a16:creationId xmlns:a16="http://schemas.microsoft.com/office/drawing/2014/main" id="{58EE712D-B2BF-F94A-8F78-9D6EDAF8AA18}"/>
                </a:ext>
              </a:extLst>
            </p:cNvPr>
            <p:cNvSpPr txBox="1"/>
            <p:nvPr/>
          </p:nvSpPr>
          <p:spPr>
            <a:xfrm>
              <a:off x="2692034" y="2534818"/>
              <a:ext cx="2682401" cy="477054"/>
            </a:xfrm>
            <a:prstGeom prst="rect">
              <a:avLst/>
            </a:prstGeom>
            <a:noFill/>
          </p:spPr>
          <p:txBody>
            <a:bodyPr wrap="none" rtlCol="0">
              <a:spAutoFit/>
            </a:bodyPr>
            <a:lstStyle/>
            <a:p>
              <a:r>
                <a:rPr lang="en-US" sz="2500" dirty="0"/>
                <a:t>Quality assignment</a:t>
              </a:r>
            </a:p>
          </p:txBody>
        </p:sp>
        <p:sp>
          <p:nvSpPr>
            <p:cNvPr id="88" name="TextBox 87">
              <a:extLst>
                <a:ext uri="{FF2B5EF4-FFF2-40B4-BE49-F238E27FC236}">
                  <a16:creationId xmlns:a16="http://schemas.microsoft.com/office/drawing/2014/main" id="{9095DED8-77C1-DF4C-A48A-EB40829388EC}"/>
                </a:ext>
              </a:extLst>
            </p:cNvPr>
            <p:cNvSpPr txBox="1"/>
            <p:nvPr/>
          </p:nvSpPr>
          <p:spPr>
            <a:xfrm>
              <a:off x="5715726" y="2458731"/>
              <a:ext cx="2298450" cy="477054"/>
            </a:xfrm>
            <a:prstGeom prst="rect">
              <a:avLst/>
            </a:prstGeom>
            <a:noFill/>
          </p:spPr>
          <p:txBody>
            <a:bodyPr wrap="none" rtlCol="0">
              <a:spAutoFit/>
            </a:bodyPr>
            <a:lstStyle/>
            <a:p>
              <a:r>
                <a:rPr lang="en-US" sz="2500" dirty="0"/>
                <a:t>Encoded images</a:t>
              </a:r>
            </a:p>
          </p:txBody>
        </p:sp>
        <p:sp>
          <p:nvSpPr>
            <p:cNvPr id="89" name="TextBox 88">
              <a:extLst>
                <a:ext uri="{FF2B5EF4-FFF2-40B4-BE49-F238E27FC236}">
                  <a16:creationId xmlns:a16="http://schemas.microsoft.com/office/drawing/2014/main" id="{69BED105-B511-B54E-B898-357240632A59}"/>
                </a:ext>
              </a:extLst>
            </p:cNvPr>
            <p:cNvSpPr txBox="1"/>
            <p:nvPr/>
          </p:nvSpPr>
          <p:spPr>
            <a:xfrm>
              <a:off x="5769823" y="509628"/>
              <a:ext cx="2872838" cy="553998"/>
            </a:xfrm>
            <a:prstGeom prst="rect">
              <a:avLst/>
            </a:prstGeom>
            <a:noFill/>
          </p:spPr>
          <p:txBody>
            <a:bodyPr wrap="none" rtlCol="0">
              <a:spAutoFit/>
            </a:bodyPr>
            <a:lstStyle/>
            <a:p>
              <a:r>
                <a:rPr lang="en-US" sz="3000" i="1" dirty="0">
                  <a:solidFill>
                    <a:schemeClr val="tx1">
                      <a:lumMod val="95000"/>
                      <a:lumOff val="5000"/>
                    </a:schemeClr>
                  </a:solidFill>
                </a:rPr>
                <a:t>Training iteration</a:t>
              </a:r>
            </a:p>
          </p:txBody>
        </p:sp>
      </p:grpSp>
      <p:sp>
        <p:nvSpPr>
          <p:cNvPr id="112" name="TextBox 111">
            <a:extLst>
              <a:ext uri="{FF2B5EF4-FFF2-40B4-BE49-F238E27FC236}">
                <a16:creationId xmlns:a16="http://schemas.microsoft.com/office/drawing/2014/main" id="{FC70FF3D-7DD6-DA47-A4C9-293355CA3DF8}"/>
              </a:ext>
            </a:extLst>
          </p:cNvPr>
          <p:cNvSpPr txBox="1"/>
          <p:nvPr/>
        </p:nvSpPr>
        <p:spPr>
          <a:xfrm>
            <a:off x="188665" y="1887284"/>
            <a:ext cx="3391891" cy="523220"/>
          </a:xfrm>
          <a:prstGeom prst="rect">
            <a:avLst/>
          </a:prstGeom>
          <a:noFill/>
        </p:spPr>
        <p:txBody>
          <a:bodyPr wrap="none" rtlCol="0">
            <a:spAutoFit/>
          </a:bodyPr>
          <a:lstStyle/>
          <a:p>
            <a:r>
              <a:rPr lang="en-US" sz="2800" dirty="0"/>
              <a:t>Conventional training</a:t>
            </a:r>
          </a:p>
        </p:txBody>
      </p:sp>
      <p:cxnSp>
        <p:nvCxnSpPr>
          <p:cNvPr id="115" name="Straight Arrow Connector 114">
            <a:extLst>
              <a:ext uri="{FF2B5EF4-FFF2-40B4-BE49-F238E27FC236}">
                <a16:creationId xmlns:a16="http://schemas.microsoft.com/office/drawing/2014/main" id="{94662EFC-EAC6-324C-B07F-9EA61D2D9916}"/>
              </a:ext>
            </a:extLst>
          </p:cNvPr>
          <p:cNvCxnSpPr>
            <a:cxnSpLocks/>
            <a:stCxn id="84" idx="2"/>
          </p:cNvCxnSpPr>
          <p:nvPr/>
        </p:nvCxnSpPr>
        <p:spPr>
          <a:xfrm flipV="1">
            <a:off x="9463160" y="2878120"/>
            <a:ext cx="0" cy="834424"/>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262E078-E385-DE4C-BE24-74D10F65082D}"/>
              </a:ext>
            </a:extLst>
          </p:cNvPr>
          <p:cNvSpPr txBox="1"/>
          <p:nvPr/>
        </p:nvSpPr>
        <p:spPr>
          <a:xfrm>
            <a:off x="7370452" y="1522184"/>
            <a:ext cx="4444988" cy="1200329"/>
          </a:xfrm>
          <a:prstGeom prst="rect">
            <a:avLst/>
          </a:prstGeom>
          <a:noFill/>
        </p:spPr>
        <p:txBody>
          <a:bodyPr wrap="square" rtlCol="0">
            <a:spAutoFit/>
          </a:bodyPr>
          <a:lstStyle/>
          <a:p>
            <a:pPr algn="ctr"/>
            <a:r>
              <a:rPr lang="en-US" sz="2400" dirty="0"/>
              <a:t>Need to run server-side DNN in every training loop.</a:t>
            </a:r>
          </a:p>
          <a:p>
            <a:pPr algn="ctr"/>
            <a:r>
              <a:rPr lang="en-US" sz="2400" dirty="0"/>
              <a:t>Too </a:t>
            </a:r>
            <a:r>
              <a:rPr lang="en-US" sz="2400" b="1" dirty="0">
                <a:solidFill>
                  <a:schemeClr val="accent2">
                    <a:lumMod val="75000"/>
                  </a:schemeClr>
                </a:solidFill>
              </a:rPr>
              <a:t>expensive</a:t>
            </a:r>
            <a:r>
              <a:rPr lang="en-US" sz="2400" dirty="0"/>
              <a:t>.</a:t>
            </a:r>
          </a:p>
        </p:txBody>
      </p:sp>
      <p:sp>
        <p:nvSpPr>
          <p:cNvPr id="118" name="Slide Number Placeholder 117">
            <a:extLst>
              <a:ext uri="{FF2B5EF4-FFF2-40B4-BE49-F238E27FC236}">
                <a16:creationId xmlns:a16="http://schemas.microsoft.com/office/drawing/2014/main" id="{CFDC9DD6-5B86-7E49-BB3D-46937009FD84}"/>
              </a:ext>
            </a:extLst>
          </p:cNvPr>
          <p:cNvSpPr>
            <a:spLocks noGrp="1"/>
          </p:cNvSpPr>
          <p:nvPr>
            <p:ph type="sldNum" sz="quarter" idx="12"/>
          </p:nvPr>
        </p:nvSpPr>
        <p:spPr/>
        <p:txBody>
          <a:bodyPr/>
          <a:lstStyle/>
          <a:p>
            <a:fld id="{52EED48C-2B0B-A148-B97E-490061EF11A1}" type="slidenum">
              <a:rPr lang="en-US" smtClean="0"/>
              <a:t>21</a:t>
            </a:fld>
            <a:endParaRPr lang="en-US"/>
          </a:p>
        </p:txBody>
      </p:sp>
      <p:sp>
        <p:nvSpPr>
          <p:cNvPr id="48" name="Rectangle 47">
            <a:extLst>
              <a:ext uri="{FF2B5EF4-FFF2-40B4-BE49-F238E27FC236}">
                <a16:creationId xmlns:a16="http://schemas.microsoft.com/office/drawing/2014/main" id="{2DAC1FC7-7733-7A45-A298-08BD6D5B6949}"/>
              </a:ext>
            </a:extLst>
          </p:cNvPr>
          <p:cNvSpPr/>
          <p:nvPr/>
        </p:nvSpPr>
        <p:spPr>
          <a:xfrm>
            <a:off x="-43686" y="5728775"/>
            <a:ext cx="12191995" cy="814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Is it possible to train the quality selector </a:t>
            </a:r>
            <a:r>
              <a:rPr lang="en-US" sz="2700" b="1" dirty="0">
                <a:solidFill>
                  <a:schemeClr val="accent2">
                    <a:lumMod val="75000"/>
                  </a:schemeClr>
                </a:solidFill>
              </a:rPr>
              <a:t>without</a:t>
            </a:r>
            <a:r>
              <a:rPr lang="en-US" sz="2700" dirty="0">
                <a:solidFill>
                  <a:schemeClr val="tx1"/>
                </a:solidFill>
              </a:rPr>
              <a:t> running the expensive DNN?</a:t>
            </a:r>
          </a:p>
        </p:txBody>
      </p:sp>
    </p:spTree>
    <p:extLst>
      <p:ext uri="{BB962C8B-B14F-4D97-AF65-F5344CB8AC3E}">
        <p14:creationId xmlns:p14="http://schemas.microsoft.com/office/powerpoint/2010/main" val="9969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7C14-3FEF-1447-99C2-D87C60C4AA0C}"/>
              </a:ext>
            </a:extLst>
          </p:cNvPr>
          <p:cNvSpPr>
            <a:spLocks noGrp="1"/>
          </p:cNvSpPr>
          <p:nvPr>
            <p:ph type="title"/>
          </p:nvPr>
        </p:nvSpPr>
        <p:spPr/>
        <p:txBody>
          <a:bodyPr>
            <a:normAutofit fontScale="90000"/>
          </a:bodyPr>
          <a:lstStyle/>
          <a:p>
            <a:r>
              <a:rPr lang="en-US" dirty="0"/>
              <a:t>Train the quality selector </a:t>
            </a:r>
            <a:r>
              <a:rPr lang="en-US" b="1" dirty="0">
                <a:solidFill>
                  <a:schemeClr val="accent2">
                    <a:lumMod val="75000"/>
                  </a:schemeClr>
                </a:solidFill>
              </a:rPr>
              <a:t>cheaply</a:t>
            </a:r>
            <a:r>
              <a:rPr lang="en-US" dirty="0"/>
              <a:t> through Accuracy Gradient</a:t>
            </a:r>
          </a:p>
        </p:txBody>
      </p:sp>
      <p:sp>
        <p:nvSpPr>
          <p:cNvPr id="112" name="TextBox 111">
            <a:extLst>
              <a:ext uri="{FF2B5EF4-FFF2-40B4-BE49-F238E27FC236}">
                <a16:creationId xmlns:a16="http://schemas.microsoft.com/office/drawing/2014/main" id="{FC70FF3D-7DD6-DA47-A4C9-293355CA3DF8}"/>
              </a:ext>
            </a:extLst>
          </p:cNvPr>
          <p:cNvSpPr txBox="1"/>
          <p:nvPr/>
        </p:nvSpPr>
        <p:spPr>
          <a:xfrm>
            <a:off x="188665" y="1887284"/>
            <a:ext cx="2072299" cy="523220"/>
          </a:xfrm>
          <a:prstGeom prst="rect">
            <a:avLst/>
          </a:prstGeom>
          <a:noFill/>
        </p:spPr>
        <p:txBody>
          <a:bodyPr wrap="none" rtlCol="0">
            <a:spAutoFit/>
          </a:bodyPr>
          <a:lstStyle/>
          <a:p>
            <a:r>
              <a:rPr lang="en-US" sz="2800" dirty="0"/>
              <a:t>Ours training</a:t>
            </a:r>
          </a:p>
        </p:txBody>
      </p:sp>
      <p:grpSp>
        <p:nvGrpSpPr>
          <p:cNvPr id="3" name="Group 2">
            <a:extLst>
              <a:ext uri="{FF2B5EF4-FFF2-40B4-BE49-F238E27FC236}">
                <a16:creationId xmlns:a16="http://schemas.microsoft.com/office/drawing/2014/main" id="{B4399067-FC92-8D4B-B711-559DDDE1ECE3}"/>
              </a:ext>
            </a:extLst>
          </p:cNvPr>
          <p:cNvGrpSpPr/>
          <p:nvPr/>
        </p:nvGrpSpPr>
        <p:grpSpPr>
          <a:xfrm>
            <a:off x="838200" y="3009900"/>
            <a:ext cx="10600249" cy="3341538"/>
            <a:chOff x="188665" y="3729183"/>
            <a:chExt cx="10600249" cy="3341538"/>
          </a:xfrm>
        </p:grpSpPr>
        <p:pic>
          <p:nvPicPr>
            <p:cNvPr id="114" name="Graphic 113" descr="Arrow circle with solid fill">
              <a:extLst>
                <a:ext uri="{FF2B5EF4-FFF2-40B4-BE49-F238E27FC236}">
                  <a16:creationId xmlns:a16="http://schemas.microsoft.com/office/drawing/2014/main" id="{12E0C639-D4A1-E446-87DC-CCEEF9388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84" y="3729183"/>
              <a:ext cx="6896806" cy="3341538"/>
            </a:xfrm>
            <a:prstGeom prst="rect">
              <a:avLst/>
            </a:prstGeom>
          </p:spPr>
        </p:pic>
        <p:grpSp>
          <p:nvGrpSpPr>
            <p:cNvPr id="46" name="Group 45">
              <a:extLst>
                <a:ext uri="{FF2B5EF4-FFF2-40B4-BE49-F238E27FC236}">
                  <a16:creationId xmlns:a16="http://schemas.microsoft.com/office/drawing/2014/main" id="{DCF72AF4-B9E3-9B4B-92CD-3DB888B4B588}"/>
                </a:ext>
              </a:extLst>
            </p:cNvPr>
            <p:cNvGrpSpPr/>
            <p:nvPr/>
          </p:nvGrpSpPr>
          <p:grpSpPr>
            <a:xfrm>
              <a:off x="188665" y="3871261"/>
              <a:ext cx="10600249" cy="2545506"/>
              <a:chOff x="-35000" y="3800826"/>
              <a:chExt cx="10600249" cy="2545506"/>
            </a:xfrm>
          </p:grpSpPr>
          <p:grpSp>
            <p:nvGrpSpPr>
              <p:cNvPr id="47" name="Group 46">
                <a:extLst>
                  <a:ext uri="{FF2B5EF4-FFF2-40B4-BE49-F238E27FC236}">
                    <a16:creationId xmlns:a16="http://schemas.microsoft.com/office/drawing/2014/main" id="{14D0A1F0-A35A-9447-93A8-E5A905EA5E13}"/>
                  </a:ext>
                </a:extLst>
              </p:cNvPr>
              <p:cNvGrpSpPr/>
              <p:nvPr/>
            </p:nvGrpSpPr>
            <p:grpSpPr>
              <a:xfrm>
                <a:off x="104478" y="4849332"/>
                <a:ext cx="1788989" cy="1077812"/>
                <a:chOff x="92579" y="1394629"/>
                <a:chExt cx="1788989" cy="1077812"/>
              </a:xfrm>
            </p:grpSpPr>
            <p:grpSp>
              <p:nvGrpSpPr>
                <p:cNvPr id="68" name="Group 67">
                  <a:extLst>
                    <a:ext uri="{FF2B5EF4-FFF2-40B4-BE49-F238E27FC236}">
                      <a16:creationId xmlns:a16="http://schemas.microsoft.com/office/drawing/2014/main" id="{D2660A80-D2C0-7648-8744-9172E5F267EC}"/>
                    </a:ext>
                  </a:extLst>
                </p:cNvPr>
                <p:cNvGrpSpPr/>
                <p:nvPr/>
              </p:nvGrpSpPr>
              <p:grpSpPr>
                <a:xfrm>
                  <a:off x="150565" y="1394629"/>
                  <a:ext cx="1731003" cy="1018410"/>
                  <a:chOff x="92579" y="2416529"/>
                  <a:chExt cx="1731003" cy="1018410"/>
                </a:xfrm>
              </p:grpSpPr>
              <p:sp>
                <p:nvSpPr>
                  <p:cNvPr id="70" name="Rectangle 69">
                    <a:extLst>
                      <a:ext uri="{FF2B5EF4-FFF2-40B4-BE49-F238E27FC236}">
                        <a16:creationId xmlns:a16="http://schemas.microsoft.com/office/drawing/2014/main" id="{4DA87E45-8861-D444-A448-ABC452F9E7CB}"/>
                      </a:ext>
                    </a:extLst>
                  </p:cNvPr>
                  <p:cNvSpPr/>
                  <p:nvPr/>
                </p:nvSpPr>
                <p:spPr>
                  <a:xfrm>
                    <a:off x="281386" y="241652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3F0E3D8-F11C-0C4A-AFCF-910A11E23564}"/>
                      </a:ext>
                    </a:extLst>
                  </p:cNvPr>
                  <p:cNvSpPr/>
                  <p:nvPr/>
                </p:nvSpPr>
                <p:spPr>
                  <a:xfrm>
                    <a:off x="182474" y="2512202"/>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DAED569-910C-E44F-99A0-90DC6091A607}"/>
                      </a:ext>
                    </a:extLst>
                  </p:cNvPr>
                  <p:cNvSpPr/>
                  <p:nvPr/>
                </p:nvSpPr>
                <p:spPr>
                  <a:xfrm>
                    <a:off x="92579" y="260739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a:extLst>
                    <a:ext uri="{FF2B5EF4-FFF2-40B4-BE49-F238E27FC236}">
                      <a16:creationId xmlns:a16="http://schemas.microsoft.com/office/drawing/2014/main" id="{68550379-5589-844E-AB74-73E4A426410F}"/>
                    </a:ext>
                  </a:extLst>
                </p:cNvPr>
                <p:cNvPicPr>
                  <a:picLocks noChangeAspect="1"/>
                </p:cNvPicPr>
                <p:nvPr/>
              </p:nvPicPr>
              <p:blipFill rotWithShape="1">
                <a:blip r:embed="rId5"/>
                <a:srcRect l="24928" t="28521"/>
                <a:stretch/>
              </p:blipFill>
              <p:spPr>
                <a:xfrm>
                  <a:off x="92579" y="1644897"/>
                  <a:ext cx="1542196" cy="827544"/>
                </a:xfrm>
                <a:prstGeom prst="rect">
                  <a:avLst/>
                </a:prstGeom>
              </p:spPr>
            </p:pic>
          </p:grpSp>
          <p:cxnSp>
            <p:nvCxnSpPr>
              <p:cNvPr id="48" name="Straight Arrow Connector 47">
                <a:extLst>
                  <a:ext uri="{FF2B5EF4-FFF2-40B4-BE49-F238E27FC236}">
                    <a16:creationId xmlns:a16="http://schemas.microsoft.com/office/drawing/2014/main" id="{599CFB94-07E9-6D48-B5B8-7C7C66014795}"/>
                  </a:ext>
                </a:extLst>
              </p:cNvPr>
              <p:cNvCxnSpPr>
                <a:cxnSpLocks/>
              </p:cNvCxnSpPr>
              <p:nvPr/>
            </p:nvCxnSpPr>
            <p:spPr>
              <a:xfrm>
                <a:off x="1919488" y="5376742"/>
                <a:ext cx="1199865" cy="0"/>
              </a:xfrm>
              <a:prstGeom prst="straightConnector1">
                <a:avLst/>
              </a:prstGeom>
              <a:ln w="38100">
                <a:solidFill>
                  <a:srgbClr val="756BB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4F3D278-EB82-5846-904F-C98D021BE4BE}"/>
                  </a:ext>
                </a:extLst>
              </p:cNvPr>
              <p:cNvSpPr txBox="1"/>
              <p:nvPr/>
            </p:nvSpPr>
            <p:spPr>
              <a:xfrm>
                <a:off x="1850222" y="5362432"/>
                <a:ext cx="1247521" cy="477054"/>
              </a:xfrm>
              <a:prstGeom prst="rect">
                <a:avLst/>
              </a:prstGeom>
              <a:noFill/>
            </p:spPr>
            <p:txBody>
              <a:bodyPr wrap="none" rtlCol="0">
                <a:spAutoFit/>
              </a:bodyPr>
              <a:lstStyle/>
              <a:p>
                <a:r>
                  <a:rPr lang="en-US" sz="2500" dirty="0"/>
                  <a:t>Selector</a:t>
                </a:r>
              </a:p>
            </p:txBody>
          </p:sp>
          <p:grpSp>
            <p:nvGrpSpPr>
              <p:cNvPr id="50" name="Group 49">
                <a:extLst>
                  <a:ext uri="{FF2B5EF4-FFF2-40B4-BE49-F238E27FC236}">
                    <a16:creationId xmlns:a16="http://schemas.microsoft.com/office/drawing/2014/main" id="{3129C333-0ED1-C540-8CB1-1C2DD0C8839C}"/>
                  </a:ext>
                </a:extLst>
              </p:cNvPr>
              <p:cNvGrpSpPr/>
              <p:nvPr/>
            </p:nvGrpSpPr>
            <p:grpSpPr>
              <a:xfrm>
                <a:off x="3245630" y="4810280"/>
                <a:ext cx="1802362" cy="1102986"/>
                <a:chOff x="3180916" y="1394629"/>
                <a:chExt cx="1802362" cy="1102986"/>
              </a:xfrm>
            </p:grpSpPr>
            <p:grpSp>
              <p:nvGrpSpPr>
                <p:cNvPr id="58" name="Group 57">
                  <a:extLst>
                    <a:ext uri="{FF2B5EF4-FFF2-40B4-BE49-F238E27FC236}">
                      <a16:creationId xmlns:a16="http://schemas.microsoft.com/office/drawing/2014/main" id="{274E9FAB-8C8F-754D-B19E-11C33465E2F6}"/>
                    </a:ext>
                  </a:extLst>
                </p:cNvPr>
                <p:cNvGrpSpPr/>
                <p:nvPr/>
              </p:nvGrpSpPr>
              <p:grpSpPr>
                <a:xfrm>
                  <a:off x="3252275" y="1394629"/>
                  <a:ext cx="1731003" cy="1018410"/>
                  <a:chOff x="92579" y="2416529"/>
                  <a:chExt cx="1731003" cy="1018410"/>
                </a:xfrm>
              </p:grpSpPr>
              <p:sp>
                <p:nvSpPr>
                  <p:cNvPr id="65" name="Rectangle 64">
                    <a:extLst>
                      <a:ext uri="{FF2B5EF4-FFF2-40B4-BE49-F238E27FC236}">
                        <a16:creationId xmlns:a16="http://schemas.microsoft.com/office/drawing/2014/main" id="{CDBBDCC8-2990-3A46-8515-7D16DD255F62}"/>
                      </a:ext>
                    </a:extLst>
                  </p:cNvPr>
                  <p:cNvSpPr/>
                  <p:nvPr/>
                </p:nvSpPr>
                <p:spPr>
                  <a:xfrm>
                    <a:off x="281386" y="241652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719BB10-BC5B-C247-B96C-FF6BC8B911CF}"/>
                      </a:ext>
                    </a:extLst>
                  </p:cNvPr>
                  <p:cNvSpPr/>
                  <p:nvPr/>
                </p:nvSpPr>
                <p:spPr>
                  <a:xfrm>
                    <a:off x="182474" y="2512202"/>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9C2F892-C544-0E4F-978A-A8AFB842CD6C}"/>
                      </a:ext>
                    </a:extLst>
                  </p:cNvPr>
                  <p:cNvSpPr/>
                  <p:nvPr/>
                </p:nvSpPr>
                <p:spPr>
                  <a:xfrm>
                    <a:off x="92579" y="2607399"/>
                    <a:ext cx="1542196" cy="827540"/>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2E293B1-FFAB-D149-82E1-B64A6A19D100}"/>
                    </a:ext>
                  </a:extLst>
                </p:cNvPr>
                <p:cNvGrpSpPr/>
                <p:nvPr/>
              </p:nvGrpSpPr>
              <p:grpSpPr>
                <a:xfrm>
                  <a:off x="3180916" y="1667666"/>
                  <a:ext cx="1554014" cy="829949"/>
                  <a:chOff x="4767061" y="3974212"/>
                  <a:chExt cx="1554014" cy="829949"/>
                </a:xfrm>
              </p:grpSpPr>
              <p:pic>
                <p:nvPicPr>
                  <p:cNvPr id="60" name="Picture 59">
                    <a:extLst>
                      <a:ext uri="{FF2B5EF4-FFF2-40B4-BE49-F238E27FC236}">
                        <a16:creationId xmlns:a16="http://schemas.microsoft.com/office/drawing/2014/main" id="{6B08798B-0D9E-1A43-952A-1C679DD1852D}"/>
                      </a:ext>
                    </a:extLst>
                  </p:cNvPr>
                  <p:cNvPicPr>
                    <a:picLocks noChangeAspect="1"/>
                  </p:cNvPicPr>
                  <p:nvPr/>
                </p:nvPicPr>
                <p:blipFill rotWithShape="1">
                  <a:blip r:embed="rId5"/>
                  <a:srcRect l="24928" t="28521"/>
                  <a:stretch/>
                </p:blipFill>
                <p:spPr>
                  <a:xfrm>
                    <a:off x="4778879" y="3976617"/>
                    <a:ext cx="1542196" cy="827544"/>
                  </a:xfrm>
                  <a:prstGeom prst="rect">
                    <a:avLst/>
                  </a:prstGeom>
                </p:spPr>
              </p:pic>
              <p:sp>
                <p:nvSpPr>
                  <p:cNvPr id="61" name="Rectangle 60">
                    <a:extLst>
                      <a:ext uri="{FF2B5EF4-FFF2-40B4-BE49-F238E27FC236}">
                        <a16:creationId xmlns:a16="http://schemas.microsoft.com/office/drawing/2014/main" id="{E3DFB63D-2FEC-F243-80D1-6CAF16C93DB9}"/>
                      </a:ext>
                    </a:extLst>
                  </p:cNvPr>
                  <p:cNvSpPr/>
                  <p:nvPr/>
                </p:nvSpPr>
                <p:spPr>
                  <a:xfrm>
                    <a:off x="4767061" y="3974212"/>
                    <a:ext cx="1554014" cy="8275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90BEDF8-37F6-3648-9685-977A73F32537}"/>
                      </a:ext>
                    </a:extLst>
                  </p:cNvPr>
                  <p:cNvSpPr/>
                  <p:nvPr/>
                </p:nvSpPr>
                <p:spPr>
                  <a:xfrm>
                    <a:off x="4778879" y="3974212"/>
                    <a:ext cx="1073281" cy="8275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88B19CF-80B8-2242-913A-B5A131222E9B}"/>
                      </a:ext>
                    </a:extLst>
                  </p:cNvPr>
                  <p:cNvSpPr/>
                  <p:nvPr/>
                </p:nvSpPr>
                <p:spPr>
                  <a:xfrm>
                    <a:off x="5852160" y="4545712"/>
                    <a:ext cx="468915" cy="2560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0940148-531F-304C-9380-AD8E5BAF844E}"/>
                      </a:ext>
                    </a:extLst>
                  </p:cNvPr>
                  <p:cNvSpPr/>
                  <p:nvPr/>
                </p:nvSpPr>
                <p:spPr>
                  <a:xfrm>
                    <a:off x="5852160" y="3974212"/>
                    <a:ext cx="468915" cy="256044"/>
                  </a:xfrm>
                  <a:prstGeom prst="rect">
                    <a:avLst/>
                  </a:prstGeom>
                  <a:solidFill>
                    <a:schemeClr val="bg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DA23170E-B93B-6945-994C-D7C9C566D5E8}"/>
                  </a:ext>
                </a:extLst>
              </p:cNvPr>
              <p:cNvSpPr txBox="1"/>
              <p:nvPr/>
            </p:nvSpPr>
            <p:spPr>
              <a:xfrm>
                <a:off x="2944607" y="5869278"/>
                <a:ext cx="2682401" cy="477054"/>
              </a:xfrm>
              <a:prstGeom prst="rect">
                <a:avLst/>
              </a:prstGeom>
              <a:noFill/>
            </p:spPr>
            <p:txBody>
              <a:bodyPr wrap="none" rtlCol="0">
                <a:spAutoFit/>
              </a:bodyPr>
              <a:lstStyle/>
              <a:p>
                <a:r>
                  <a:rPr lang="en-US" sz="2500" dirty="0"/>
                  <a:t>Quality assignment</a:t>
                </a:r>
              </a:p>
            </p:txBody>
          </p:sp>
          <p:sp>
            <p:nvSpPr>
              <p:cNvPr id="52" name="TextBox 51">
                <a:extLst>
                  <a:ext uri="{FF2B5EF4-FFF2-40B4-BE49-F238E27FC236}">
                    <a16:creationId xmlns:a16="http://schemas.microsoft.com/office/drawing/2014/main" id="{7576D4DF-A236-6A4B-AFD2-3A3EC9E4C05F}"/>
                  </a:ext>
                </a:extLst>
              </p:cNvPr>
              <p:cNvSpPr txBox="1"/>
              <p:nvPr/>
            </p:nvSpPr>
            <p:spPr>
              <a:xfrm>
                <a:off x="5717512" y="5215286"/>
                <a:ext cx="4847737" cy="477054"/>
              </a:xfrm>
              <a:prstGeom prst="rect">
                <a:avLst/>
              </a:prstGeom>
              <a:noFill/>
            </p:spPr>
            <p:txBody>
              <a:bodyPr wrap="none" rtlCol="0">
                <a:spAutoFit/>
              </a:bodyPr>
              <a:lstStyle/>
              <a:p>
                <a:r>
                  <a:rPr lang="en-US" sz="2500" dirty="0"/>
                  <a:t>Similarity against Accuracy Gradient</a:t>
                </a:r>
              </a:p>
            </p:txBody>
          </p:sp>
          <p:cxnSp>
            <p:nvCxnSpPr>
              <p:cNvPr id="53" name="Straight Arrow Connector 52">
                <a:extLst>
                  <a:ext uri="{FF2B5EF4-FFF2-40B4-BE49-F238E27FC236}">
                    <a16:creationId xmlns:a16="http://schemas.microsoft.com/office/drawing/2014/main" id="{DDE977DD-DB81-0A48-A5EC-579C8E6A7994}"/>
                  </a:ext>
                </a:extLst>
              </p:cNvPr>
              <p:cNvCxnSpPr>
                <a:cxnSpLocks/>
              </p:cNvCxnSpPr>
              <p:nvPr/>
            </p:nvCxnSpPr>
            <p:spPr>
              <a:xfrm>
                <a:off x="5210923" y="5399952"/>
                <a:ext cx="473478" cy="0"/>
              </a:xfrm>
              <a:prstGeom prst="straightConnector1">
                <a:avLst/>
              </a:prstGeom>
              <a:ln w="38100">
                <a:solidFill>
                  <a:srgbClr val="756BB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Shape&#10;&#10;Description automatically generated with low confidence">
                <a:extLst>
                  <a:ext uri="{FF2B5EF4-FFF2-40B4-BE49-F238E27FC236}">
                    <a16:creationId xmlns:a16="http://schemas.microsoft.com/office/drawing/2014/main" id="{13788CFB-AE64-D148-A1C3-75411D9B2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332" y="4489555"/>
                <a:ext cx="989914" cy="989914"/>
              </a:xfrm>
              <a:prstGeom prst="rect">
                <a:avLst/>
              </a:prstGeom>
            </p:spPr>
          </p:pic>
          <p:sp>
            <p:nvSpPr>
              <p:cNvPr id="55" name="TextBox 54">
                <a:extLst>
                  <a:ext uri="{FF2B5EF4-FFF2-40B4-BE49-F238E27FC236}">
                    <a16:creationId xmlns:a16="http://schemas.microsoft.com/office/drawing/2014/main" id="{09B02025-A5F1-664D-A9CC-643167EFA066}"/>
                  </a:ext>
                </a:extLst>
              </p:cNvPr>
              <p:cNvSpPr txBox="1"/>
              <p:nvPr/>
            </p:nvSpPr>
            <p:spPr>
              <a:xfrm>
                <a:off x="-35000" y="5862853"/>
                <a:ext cx="1866729" cy="477054"/>
              </a:xfrm>
              <a:prstGeom prst="rect">
                <a:avLst/>
              </a:prstGeom>
              <a:noFill/>
            </p:spPr>
            <p:txBody>
              <a:bodyPr wrap="none" rtlCol="0">
                <a:spAutoFit/>
              </a:bodyPr>
              <a:lstStyle/>
              <a:p>
                <a:r>
                  <a:rPr lang="en-US" sz="2500" dirty="0"/>
                  <a:t>Input images</a:t>
                </a:r>
              </a:p>
            </p:txBody>
          </p:sp>
          <p:sp>
            <p:nvSpPr>
              <p:cNvPr id="56" name="TextBox 55">
                <a:extLst>
                  <a:ext uri="{FF2B5EF4-FFF2-40B4-BE49-F238E27FC236}">
                    <a16:creationId xmlns:a16="http://schemas.microsoft.com/office/drawing/2014/main" id="{53F01DF4-0780-6242-8EE1-7DF99D1F53AD}"/>
                  </a:ext>
                </a:extLst>
              </p:cNvPr>
              <p:cNvSpPr txBox="1"/>
              <p:nvPr/>
            </p:nvSpPr>
            <p:spPr>
              <a:xfrm>
                <a:off x="3425753" y="3800826"/>
                <a:ext cx="2973186" cy="553998"/>
              </a:xfrm>
              <a:prstGeom prst="rect">
                <a:avLst/>
              </a:prstGeom>
              <a:noFill/>
            </p:spPr>
            <p:txBody>
              <a:bodyPr wrap="none" rtlCol="0">
                <a:spAutoFit/>
              </a:bodyPr>
              <a:lstStyle>
                <a:defPPr>
                  <a:defRPr lang="en-US"/>
                </a:defPPr>
                <a:lvl1pPr>
                  <a:defRPr sz="3000" i="1">
                    <a:solidFill>
                      <a:schemeClr val="tx1">
                        <a:lumMod val="95000"/>
                        <a:lumOff val="5000"/>
                      </a:schemeClr>
                    </a:solidFill>
                  </a:defRPr>
                </a:lvl1pPr>
              </a:lstStyle>
              <a:p>
                <a:r>
                  <a:rPr lang="en-US" dirty="0"/>
                  <a:t>Training iteration</a:t>
                </a:r>
              </a:p>
            </p:txBody>
          </p:sp>
        </p:grpSp>
      </p:grpSp>
      <p:sp>
        <p:nvSpPr>
          <p:cNvPr id="117" name="TextBox 116">
            <a:extLst>
              <a:ext uri="{FF2B5EF4-FFF2-40B4-BE49-F238E27FC236}">
                <a16:creationId xmlns:a16="http://schemas.microsoft.com/office/drawing/2014/main" id="{824A33A8-2481-9C4C-A96D-09371D940D34}"/>
              </a:ext>
            </a:extLst>
          </p:cNvPr>
          <p:cNvSpPr txBox="1"/>
          <p:nvPr/>
        </p:nvSpPr>
        <p:spPr>
          <a:xfrm>
            <a:off x="6551365" y="2065079"/>
            <a:ext cx="5340989" cy="1569660"/>
          </a:xfrm>
          <a:prstGeom prst="rect">
            <a:avLst/>
          </a:prstGeom>
          <a:noFill/>
        </p:spPr>
        <p:txBody>
          <a:bodyPr wrap="square" rtlCol="0">
            <a:spAutoFit/>
          </a:bodyPr>
          <a:lstStyle/>
          <a:p>
            <a:pPr algn="ctr"/>
            <a:r>
              <a:rPr lang="en-US" sz="2400" dirty="0"/>
              <a:t>Only need to run server-side DNN to calculate Accuracy Gradient </a:t>
            </a:r>
            <a:r>
              <a:rPr lang="en-US" sz="2400" b="1" dirty="0">
                <a:solidFill>
                  <a:schemeClr val="accent2">
                    <a:lumMod val="75000"/>
                  </a:schemeClr>
                </a:solidFill>
              </a:rPr>
              <a:t>before training loop starts</a:t>
            </a:r>
            <a:r>
              <a:rPr lang="en-US" sz="2400" dirty="0"/>
              <a:t>.</a:t>
            </a:r>
          </a:p>
          <a:p>
            <a:pPr algn="ctr"/>
            <a:r>
              <a:rPr lang="en-US" sz="2400" dirty="0"/>
              <a:t>Much</a:t>
            </a:r>
            <a:r>
              <a:rPr lang="en-US" sz="2400" b="1" dirty="0">
                <a:solidFill>
                  <a:schemeClr val="accent2">
                    <a:lumMod val="75000"/>
                  </a:schemeClr>
                </a:solidFill>
              </a:rPr>
              <a:t> cheaper</a:t>
            </a:r>
            <a:r>
              <a:rPr lang="en-US" sz="2400" dirty="0"/>
              <a:t>.</a:t>
            </a:r>
          </a:p>
        </p:txBody>
      </p:sp>
      <p:cxnSp>
        <p:nvCxnSpPr>
          <p:cNvPr id="118" name="Straight Arrow Connector 117">
            <a:extLst>
              <a:ext uri="{FF2B5EF4-FFF2-40B4-BE49-F238E27FC236}">
                <a16:creationId xmlns:a16="http://schemas.microsoft.com/office/drawing/2014/main" id="{D6C3320A-E8CA-224C-9348-A616976867FC}"/>
              </a:ext>
            </a:extLst>
          </p:cNvPr>
          <p:cNvCxnSpPr>
            <a:cxnSpLocks/>
          </p:cNvCxnSpPr>
          <p:nvPr/>
        </p:nvCxnSpPr>
        <p:spPr>
          <a:xfrm flipV="1">
            <a:off x="9221860" y="3839893"/>
            <a:ext cx="0" cy="834424"/>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9EACDF5-6902-C24F-953E-B7FAC1AFB525}"/>
              </a:ext>
            </a:extLst>
          </p:cNvPr>
          <p:cNvSpPr>
            <a:spLocks noGrp="1"/>
          </p:cNvSpPr>
          <p:nvPr>
            <p:ph type="sldNum" sz="quarter" idx="12"/>
          </p:nvPr>
        </p:nvSpPr>
        <p:spPr/>
        <p:txBody>
          <a:bodyPr/>
          <a:lstStyle/>
          <a:p>
            <a:fld id="{52EED48C-2B0B-A148-B97E-490061EF11A1}" type="slidenum">
              <a:rPr lang="en-US" smtClean="0"/>
              <a:t>22</a:t>
            </a:fld>
            <a:endParaRPr lang="en-US"/>
          </a:p>
        </p:txBody>
      </p:sp>
    </p:spTree>
    <p:extLst>
      <p:ext uri="{BB962C8B-B14F-4D97-AF65-F5344CB8AC3E}">
        <p14:creationId xmlns:p14="http://schemas.microsoft.com/office/powerpoint/2010/main" val="165221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3EFC-084B-5448-AFE1-7DFD484CD9EC}"/>
              </a:ext>
            </a:extLst>
          </p:cNvPr>
          <p:cNvSpPr>
            <a:spLocks noGrp="1"/>
          </p:cNvSpPr>
          <p:nvPr>
            <p:ph type="title"/>
          </p:nvPr>
        </p:nvSpPr>
        <p:spPr/>
        <p:txBody>
          <a:bodyPr/>
          <a:lstStyle/>
          <a:p>
            <a:r>
              <a:rPr lang="en-US" dirty="0"/>
              <a:t>Further speed-up the training</a:t>
            </a:r>
          </a:p>
        </p:txBody>
      </p:sp>
      <p:sp>
        <p:nvSpPr>
          <p:cNvPr id="3" name="Content Placeholder 2">
            <a:extLst>
              <a:ext uri="{FF2B5EF4-FFF2-40B4-BE49-F238E27FC236}">
                <a16:creationId xmlns:a16="http://schemas.microsoft.com/office/drawing/2014/main" id="{490F7057-30AB-B048-8690-F73DAA1B2918}"/>
              </a:ext>
            </a:extLst>
          </p:cNvPr>
          <p:cNvSpPr>
            <a:spLocks noGrp="1"/>
          </p:cNvSpPr>
          <p:nvPr>
            <p:ph idx="1"/>
          </p:nvPr>
        </p:nvSpPr>
        <p:spPr/>
        <p:txBody>
          <a:bodyPr/>
          <a:lstStyle/>
          <a:p>
            <a:pPr marL="0" indent="0">
              <a:buNone/>
            </a:pPr>
            <a:endParaRPr lang="en-US" b="1" dirty="0"/>
          </a:p>
          <a:p>
            <a:r>
              <a:rPr lang="en-US" dirty="0"/>
              <a:t>Training set: the same with the server-side DNN with </a:t>
            </a:r>
            <a:r>
              <a:rPr lang="en-US" b="1" dirty="0">
                <a:solidFill>
                  <a:schemeClr val="accent2">
                    <a:lumMod val="75000"/>
                  </a:schemeClr>
                </a:solidFill>
              </a:rPr>
              <a:t>10x </a:t>
            </a:r>
            <a:r>
              <a:rPr lang="en-US" dirty="0" err="1"/>
              <a:t>downsampling</a:t>
            </a:r>
            <a:endParaRPr lang="en-US" dirty="0"/>
          </a:p>
          <a:p>
            <a:pPr lvl="1"/>
            <a:r>
              <a:rPr lang="en-US" dirty="0"/>
              <a:t>The quality selector is cheaper and contain much </a:t>
            </a:r>
            <a:r>
              <a:rPr lang="en-US" b="1" dirty="0">
                <a:solidFill>
                  <a:schemeClr val="accent2">
                    <a:lumMod val="75000"/>
                  </a:schemeClr>
                </a:solidFill>
              </a:rPr>
              <a:t>less parameters</a:t>
            </a:r>
            <a:r>
              <a:rPr lang="en-US" dirty="0"/>
              <a:t>. So 10x less training data are already enough to train a model of good quality.</a:t>
            </a:r>
          </a:p>
        </p:txBody>
      </p:sp>
      <p:sp>
        <p:nvSpPr>
          <p:cNvPr id="4" name="Slide Number Placeholder 3">
            <a:extLst>
              <a:ext uri="{FF2B5EF4-FFF2-40B4-BE49-F238E27FC236}">
                <a16:creationId xmlns:a16="http://schemas.microsoft.com/office/drawing/2014/main" id="{8A158424-6459-414D-B253-3BD19C8D6B47}"/>
              </a:ext>
            </a:extLst>
          </p:cNvPr>
          <p:cNvSpPr>
            <a:spLocks noGrp="1"/>
          </p:cNvSpPr>
          <p:nvPr>
            <p:ph type="sldNum" sz="quarter" idx="12"/>
          </p:nvPr>
        </p:nvSpPr>
        <p:spPr/>
        <p:txBody>
          <a:bodyPr/>
          <a:lstStyle/>
          <a:p>
            <a:fld id="{52EED48C-2B0B-A148-B97E-490061EF11A1}" type="slidenum">
              <a:rPr lang="en-US" smtClean="0"/>
              <a:t>23</a:t>
            </a:fld>
            <a:endParaRPr lang="en-US"/>
          </a:p>
        </p:txBody>
      </p:sp>
    </p:spTree>
    <p:extLst>
      <p:ext uri="{BB962C8B-B14F-4D97-AF65-F5344CB8AC3E}">
        <p14:creationId xmlns:p14="http://schemas.microsoft.com/office/powerpoint/2010/main" val="201401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AB4F-31B9-B44F-AE5E-DD15147F94E5}"/>
              </a:ext>
            </a:extLst>
          </p:cNvPr>
          <p:cNvSpPr>
            <a:spLocks noGrp="1"/>
          </p:cNvSpPr>
          <p:nvPr>
            <p:ph type="title"/>
          </p:nvPr>
        </p:nvSpPr>
        <p:spPr/>
        <p:txBody>
          <a:bodyPr/>
          <a:lstStyle/>
          <a:p>
            <a:r>
              <a:rPr lang="en-US" dirty="0"/>
              <a:t>Experiment setup</a:t>
            </a:r>
          </a:p>
        </p:txBody>
      </p:sp>
      <p:sp>
        <p:nvSpPr>
          <p:cNvPr id="3" name="Content Placeholder 2">
            <a:extLst>
              <a:ext uri="{FF2B5EF4-FFF2-40B4-BE49-F238E27FC236}">
                <a16:creationId xmlns:a16="http://schemas.microsoft.com/office/drawing/2014/main" id="{94183489-1827-8C42-94AB-D4B9AF02C781}"/>
              </a:ext>
            </a:extLst>
          </p:cNvPr>
          <p:cNvSpPr>
            <a:spLocks noGrp="1"/>
          </p:cNvSpPr>
          <p:nvPr>
            <p:ph idx="1"/>
          </p:nvPr>
        </p:nvSpPr>
        <p:spPr/>
        <p:txBody>
          <a:bodyPr>
            <a:normAutofit lnSpcReduction="10000"/>
          </a:bodyPr>
          <a:lstStyle/>
          <a:p>
            <a:r>
              <a:rPr lang="en-US" dirty="0"/>
              <a:t>Hardware:</a:t>
            </a:r>
          </a:p>
          <a:p>
            <a:pPr lvl="1"/>
            <a:r>
              <a:rPr lang="en-US" dirty="0"/>
              <a:t>Camera hardware: CPU with </a:t>
            </a:r>
            <a:r>
              <a:rPr lang="en-US" dirty="0" err="1"/>
              <a:t>openVINO</a:t>
            </a:r>
            <a:r>
              <a:rPr lang="en-US" dirty="0"/>
              <a:t> acceleration available (we use Intel Xeon Silver 4100)</a:t>
            </a:r>
          </a:p>
          <a:p>
            <a:pPr lvl="2"/>
            <a:r>
              <a:rPr lang="en-US" sz="2400" dirty="0"/>
              <a:t>We use </a:t>
            </a:r>
            <a:r>
              <a:rPr lang="en-US" sz="2400" dirty="0" err="1"/>
              <a:t>openVINO</a:t>
            </a:r>
            <a:r>
              <a:rPr lang="en-US" sz="2400" dirty="0"/>
              <a:t> to accelerate our quality selector model and the baselines.</a:t>
            </a:r>
          </a:p>
          <a:p>
            <a:pPr lvl="1"/>
            <a:r>
              <a:rPr lang="en-US" dirty="0"/>
              <a:t>Server hardware: 8 NVIDIA 2080 GPUs.</a:t>
            </a:r>
          </a:p>
          <a:p>
            <a:r>
              <a:rPr lang="en-US" dirty="0"/>
              <a:t>Dataset: we search a keyword in </a:t>
            </a:r>
            <a:r>
              <a:rPr lang="en-US" dirty="0" err="1"/>
              <a:t>youtube</a:t>
            </a:r>
            <a:r>
              <a:rPr lang="en-US" dirty="0"/>
              <a:t> and download the top videos</a:t>
            </a:r>
          </a:p>
          <a:p>
            <a:r>
              <a:rPr lang="en-US" dirty="0"/>
              <a:t>Network condition</a:t>
            </a:r>
          </a:p>
          <a:p>
            <a:pPr lvl="1"/>
            <a:r>
              <a:rPr lang="en-US" dirty="0"/>
              <a:t>We assume 5 video streams sharing a network link with 2.5Mbps upload bandwidth, with an 100ms latency</a:t>
            </a:r>
          </a:p>
          <a:p>
            <a:pPr lvl="1"/>
            <a:endParaRPr lang="en-US" dirty="0"/>
          </a:p>
        </p:txBody>
      </p:sp>
      <p:sp>
        <p:nvSpPr>
          <p:cNvPr id="4" name="Slide Number Placeholder 3">
            <a:extLst>
              <a:ext uri="{FF2B5EF4-FFF2-40B4-BE49-F238E27FC236}">
                <a16:creationId xmlns:a16="http://schemas.microsoft.com/office/drawing/2014/main" id="{A385B801-E0E0-7B42-B72D-02FB20EBE928}"/>
              </a:ext>
            </a:extLst>
          </p:cNvPr>
          <p:cNvSpPr>
            <a:spLocks noGrp="1"/>
          </p:cNvSpPr>
          <p:nvPr>
            <p:ph type="sldNum" sz="quarter" idx="12"/>
          </p:nvPr>
        </p:nvSpPr>
        <p:spPr/>
        <p:txBody>
          <a:bodyPr/>
          <a:lstStyle/>
          <a:p>
            <a:fld id="{52EED48C-2B0B-A148-B97E-490061EF11A1}" type="slidenum">
              <a:rPr lang="en-US" smtClean="0"/>
              <a:t>24</a:t>
            </a:fld>
            <a:endParaRPr lang="en-US"/>
          </a:p>
        </p:txBody>
      </p:sp>
    </p:spTree>
    <p:extLst>
      <p:ext uri="{BB962C8B-B14F-4D97-AF65-F5344CB8AC3E}">
        <p14:creationId xmlns:p14="http://schemas.microsoft.com/office/powerpoint/2010/main" val="296967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784A45-4C6B-2447-A917-5DC9B4E1F406}"/>
              </a:ext>
            </a:extLst>
          </p:cNvPr>
          <p:cNvPicPr>
            <a:picLocks noChangeAspect="1"/>
          </p:cNvPicPr>
          <p:nvPr/>
        </p:nvPicPr>
        <p:blipFill>
          <a:blip r:embed="rId2"/>
          <a:stretch>
            <a:fillRect/>
          </a:stretch>
        </p:blipFill>
        <p:spPr>
          <a:xfrm>
            <a:off x="2647550" y="1322545"/>
            <a:ext cx="6569773" cy="4804328"/>
          </a:xfrm>
          <a:prstGeom prst="rect">
            <a:avLst/>
          </a:prstGeom>
        </p:spPr>
      </p:pic>
      <p:sp>
        <p:nvSpPr>
          <p:cNvPr id="2" name="Title 1">
            <a:extLst>
              <a:ext uri="{FF2B5EF4-FFF2-40B4-BE49-F238E27FC236}">
                <a16:creationId xmlns:a16="http://schemas.microsoft.com/office/drawing/2014/main" id="{BB614621-CCED-2F46-B20C-4CB6C6F86681}"/>
              </a:ext>
            </a:extLst>
          </p:cNvPr>
          <p:cNvSpPr>
            <a:spLocks noGrp="1"/>
          </p:cNvSpPr>
          <p:nvPr>
            <p:ph type="title"/>
          </p:nvPr>
        </p:nvSpPr>
        <p:spPr/>
        <p:txBody>
          <a:bodyPr/>
          <a:lstStyle/>
          <a:p>
            <a:r>
              <a:rPr lang="en-US" dirty="0"/>
              <a:t>Better delay-accuracy trade-off</a:t>
            </a:r>
          </a:p>
        </p:txBody>
      </p:sp>
      <p:sp>
        <p:nvSpPr>
          <p:cNvPr id="4" name="Slide Number Placeholder 3">
            <a:extLst>
              <a:ext uri="{FF2B5EF4-FFF2-40B4-BE49-F238E27FC236}">
                <a16:creationId xmlns:a16="http://schemas.microsoft.com/office/drawing/2014/main" id="{9288A1F5-CDB9-084B-BBDD-BF1FE92C2CCA}"/>
              </a:ext>
            </a:extLst>
          </p:cNvPr>
          <p:cNvSpPr>
            <a:spLocks noGrp="1"/>
          </p:cNvSpPr>
          <p:nvPr>
            <p:ph type="sldNum" sz="quarter" idx="12"/>
          </p:nvPr>
        </p:nvSpPr>
        <p:spPr/>
        <p:txBody>
          <a:bodyPr/>
          <a:lstStyle/>
          <a:p>
            <a:fld id="{52EED48C-2B0B-A148-B97E-490061EF11A1}" type="slidenum">
              <a:rPr lang="en-US" smtClean="0"/>
              <a:t>25</a:t>
            </a:fld>
            <a:endParaRPr lang="en-US"/>
          </a:p>
        </p:txBody>
      </p:sp>
      <p:pic>
        <p:nvPicPr>
          <p:cNvPr id="9" name="Picture 8">
            <a:extLst>
              <a:ext uri="{FF2B5EF4-FFF2-40B4-BE49-F238E27FC236}">
                <a16:creationId xmlns:a16="http://schemas.microsoft.com/office/drawing/2014/main" id="{5DDEE4C0-FA7C-1C43-968C-3DB796A0C87D}"/>
              </a:ext>
            </a:extLst>
          </p:cNvPr>
          <p:cNvPicPr>
            <a:picLocks noChangeAspect="1"/>
          </p:cNvPicPr>
          <p:nvPr/>
        </p:nvPicPr>
        <p:blipFill>
          <a:blip r:embed="rId3"/>
          <a:stretch>
            <a:fillRect/>
          </a:stretch>
        </p:blipFill>
        <p:spPr>
          <a:xfrm>
            <a:off x="2655334" y="1340053"/>
            <a:ext cx="6554204" cy="4769311"/>
          </a:xfrm>
          <a:prstGeom prst="rect">
            <a:avLst/>
          </a:prstGeom>
        </p:spPr>
      </p:pic>
      <p:pic>
        <p:nvPicPr>
          <p:cNvPr id="10" name="Picture 9">
            <a:extLst>
              <a:ext uri="{FF2B5EF4-FFF2-40B4-BE49-F238E27FC236}">
                <a16:creationId xmlns:a16="http://schemas.microsoft.com/office/drawing/2014/main" id="{34712244-9A59-394C-B436-E2F383F1069B}"/>
              </a:ext>
            </a:extLst>
          </p:cNvPr>
          <p:cNvPicPr>
            <a:picLocks noChangeAspect="1"/>
          </p:cNvPicPr>
          <p:nvPr/>
        </p:nvPicPr>
        <p:blipFill>
          <a:blip r:embed="rId4"/>
          <a:stretch>
            <a:fillRect/>
          </a:stretch>
        </p:blipFill>
        <p:spPr>
          <a:xfrm>
            <a:off x="2655334" y="1305036"/>
            <a:ext cx="6569773" cy="4769311"/>
          </a:xfrm>
          <a:prstGeom prst="rect">
            <a:avLst/>
          </a:prstGeom>
        </p:spPr>
      </p:pic>
      <p:sp>
        <p:nvSpPr>
          <p:cNvPr id="12" name="Rectangle 11">
            <a:extLst>
              <a:ext uri="{FF2B5EF4-FFF2-40B4-BE49-F238E27FC236}">
                <a16:creationId xmlns:a16="http://schemas.microsoft.com/office/drawing/2014/main" id="{3BF1A435-122F-2A4A-9D14-B76143609103}"/>
              </a:ext>
            </a:extLst>
          </p:cNvPr>
          <p:cNvSpPr/>
          <p:nvPr/>
        </p:nvSpPr>
        <p:spPr>
          <a:xfrm>
            <a:off x="341375" y="5983798"/>
            <a:ext cx="11448289" cy="7096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Our approach achieves </a:t>
            </a:r>
            <a:r>
              <a:rPr lang="en-US" sz="2800" b="1" dirty="0">
                <a:solidFill>
                  <a:schemeClr val="accent2">
                    <a:lumMod val="75000"/>
                  </a:schemeClr>
                </a:solidFill>
              </a:rPr>
              <a:t>high accuracy </a:t>
            </a:r>
            <a:r>
              <a:rPr lang="en-US" sz="2800" dirty="0">
                <a:solidFill>
                  <a:schemeClr val="tx1"/>
                </a:solidFill>
              </a:rPr>
              <a:t>with </a:t>
            </a:r>
            <a:r>
              <a:rPr lang="en-US" sz="2800" b="1" dirty="0">
                <a:solidFill>
                  <a:schemeClr val="accent2">
                    <a:lumMod val="75000"/>
                  </a:schemeClr>
                </a:solidFill>
              </a:rPr>
              <a:t>10-49% </a:t>
            </a:r>
            <a:r>
              <a:rPr lang="en-US" sz="2800" dirty="0">
                <a:solidFill>
                  <a:schemeClr val="tx1"/>
                </a:solidFill>
              </a:rPr>
              <a:t>delay reduction.</a:t>
            </a:r>
          </a:p>
        </p:txBody>
      </p:sp>
    </p:spTree>
    <p:extLst>
      <p:ext uri="{BB962C8B-B14F-4D97-AF65-F5344CB8AC3E}">
        <p14:creationId xmlns:p14="http://schemas.microsoft.com/office/powerpoint/2010/main" val="19950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4BDE-85A0-9548-A22B-DCE9379FE84F}"/>
              </a:ext>
            </a:extLst>
          </p:cNvPr>
          <p:cNvSpPr>
            <a:spLocks noGrp="1"/>
          </p:cNvSpPr>
          <p:nvPr>
            <p:ph type="title"/>
          </p:nvPr>
        </p:nvSpPr>
        <p:spPr/>
        <p:txBody>
          <a:bodyPr/>
          <a:lstStyle/>
          <a:p>
            <a:r>
              <a:rPr lang="en-US" dirty="0"/>
              <a:t>End-to-end delay</a:t>
            </a:r>
          </a:p>
        </p:txBody>
      </p:sp>
      <p:sp>
        <p:nvSpPr>
          <p:cNvPr id="4" name="Slide Number Placeholder 3">
            <a:extLst>
              <a:ext uri="{FF2B5EF4-FFF2-40B4-BE49-F238E27FC236}">
                <a16:creationId xmlns:a16="http://schemas.microsoft.com/office/drawing/2014/main" id="{A8F46610-C683-9C41-8C5A-6582FCD49189}"/>
              </a:ext>
            </a:extLst>
          </p:cNvPr>
          <p:cNvSpPr>
            <a:spLocks noGrp="1"/>
          </p:cNvSpPr>
          <p:nvPr>
            <p:ph type="sldNum" sz="quarter" idx="12"/>
          </p:nvPr>
        </p:nvSpPr>
        <p:spPr/>
        <p:txBody>
          <a:bodyPr/>
          <a:lstStyle/>
          <a:p>
            <a:fld id="{52EED48C-2B0B-A148-B97E-490061EF11A1}" type="slidenum">
              <a:rPr lang="en-US" smtClean="0"/>
              <a:t>26</a:t>
            </a:fld>
            <a:endParaRPr lang="en-US"/>
          </a:p>
        </p:txBody>
      </p:sp>
      <p:pic>
        <p:nvPicPr>
          <p:cNvPr id="6" name="Picture 5">
            <a:extLst>
              <a:ext uri="{FF2B5EF4-FFF2-40B4-BE49-F238E27FC236}">
                <a16:creationId xmlns:a16="http://schemas.microsoft.com/office/drawing/2014/main" id="{61CC1590-1BA6-7D4D-8DDC-2FF71C974BE2}"/>
              </a:ext>
            </a:extLst>
          </p:cNvPr>
          <p:cNvPicPr>
            <a:picLocks noChangeAspect="1"/>
          </p:cNvPicPr>
          <p:nvPr/>
        </p:nvPicPr>
        <p:blipFill rotWithShape="1">
          <a:blip r:embed="rId3"/>
          <a:srcRect b="20689"/>
          <a:stretch/>
        </p:blipFill>
        <p:spPr>
          <a:xfrm>
            <a:off x="2808731" y="2394489"/>
            <a:ext cx="6574538" cy="2177511"/>
          </a:xfrm>
          <a:prstGeom prst="rect">
            <a:avLst/>
          </a:prstGeom>
        </p:spPr>
      </p:pic>
      <p:sp>
        <p:nvSpPr>
          <p:cNvPr id="7" name="TextBox 6">
            <a:extLst>
              <a:ext uri="{FF2B5EF4-FFF2-40B4-BE49-F238E27FC236}">
                <a16:creationId xmlns:a16="http://schemas.microsoft.com/office/drawing/2014/main" id="{63A663A4-EEF8-3047-BAB1-77F26A56D8C9}"/>
              </a:ext>
            </a:extLst>
          </p:cNvPr>
          <p:cNvSpPr txBox="1"/>
          <p:nvPr/>
        </p:nvSpPr>
        <p:spPr>
          <a:xfrm>
            <a:off x="3804793" y="4539137"/>
            <a:ext cx="4923784" cy="461665"/>
          </a:xfrm>
          <a:prstGeom prst="rect">
            <a:avLst/>
          </a:prstGeom>
          <a:noFill/>
        </p:spPr>
        <p:txBody>
          <a:bodyPr wrap="none" rtlCol="0">
            <a:spAutoFit/>
          </a:bodyPr>
          <a:lstStyle/>
          <a:p>
            <a:r>
              <a:rPr lang="en-US" sz="2400" dirty="0"/>
              <a:t>Delay breakdown on camera-side CPU</a:t>
            </a:r>
          </a:p>
        </p:txBody>
      </p:sp>
      <p:sp>
        <p:nvSpPr>
          <p:cNvPr id="8" name="TextBox 7">
            <a:extLst>
              <a:ext uri="{FF2B5EF4-FFF2-40B4-BE49-F238E27FC236}">
                <a16:creationId xmlns:a16="http://schemas.microsoft.com/office/drawing/2014/main" id="{78362E81-3328-D245-BDEF-7E3D89E02877}"/>
              </a:ext>
            </a:extLst>
          </p:cNvPr>
          <p:cNvSpPr txBox="1"/>
          <p:nvPr/>
        </p:nvSpPr>
        <p:spPr>
          <a:xfrm>
            <a:off x="1856509" y="5086705"/>
            <a:ext cx="9130146" cy="830997"/>
          </a:xfrm>
          <a:prstGeom prst="rect">
            <a:avLst/>
          </a:prstGeom>
          <a:noFill/>
        </p:spPr>
        <p:txBody>
          <a:bodyPr wrap="square" rtlCol="0">
            <a:spAutoFit/>
          </a:bodyPr>
          <a:lstStyle/>
          <a:p>
            <a:r>
              <a:rPr lang="en-US" sz="2400" dirty="0"/>
              <a:t>Though Vigil has lower streaming delay than our approach, the accuracy of Vigil is consistently much lower (10%-20%).</a:t>
            </a:r>
          </a:p>
        </p:txBody>
      </p:sp>
      <p:sp>
        <p:nvSpPr>
          <p:cNvPr id="9" name="Rectangle 8">
            <a:extLst>
              <a:ext uri="{FF2B5EF4-FFF2-40B4-BE49-F238E27FC236}">
                <a16:creationId xmlns:a16="http://schemas.microsoft.com/office/drawing/2014/main" id="{04A65C15-FDDE-5A4F-90DC-9D84AB927A90}"/>
              </a:ext>
            </a:extLst>
          </p:cNvPr>
          <p:cNvSpPr/>
          <p:nvPr/>
        </p:nvSpPr>
        <p:spPr>
          <a:xfrm>
            <a:off x="743707" y="6225677"/>
            <a:ext cx="11045957" cy="53707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Our approach achieves </a:t>
            </a:r>
            <a:r>
              <a:rPr lang="en-US" sz="2800" b="1" dirty="0">
                <a:solidFill>
                  <a:schemeClr val="accent2">
                    <a:lumMod val="75000"/>
                  </a:schemeClr>
                </a:solidFill>
              </a:rPr>
              <a:t>high accuracy </a:t>
            </a:r>
            <a:r>
              <a:rPr lang="en-US" sz="2800" dirty="0">
                <a:solidFill>
                  <a:schemeClr val="tx1"/>
                </a:solidFill>
              </a:rPr>
              <a:t>with </a:t>
            </a:r>
            <a:r>
              <a:rPr lang="en-US" sz="2800" b="1" dirty="0">
                <a:solidFill>
                  <a:schemeClr val="accent2">
                    <a:lumMod val="75000"/>
                  </a:schemeClr>
                </a:solidFill>
              </a:rPr>
              <a:t>lowest end-to-end</a:t>
            </a:r>
            <a:r>
              <a:rPr lang="en-US" sz="2800" dirty="0">
                <a:solidFill>
                  <a:schemeClr val="tx1"/>
                </a:solidFill>
              </a:rPr>
              <a:t> delay.</a:t>
            </a:r>
          </a:p>
        </p:txBody>
      </p:sp>
      <p:sp>
        <p:nvSpPr>
          <p:cNvPr id="3" name="TextBox 2">
            <a:extLst>
              <a:ext uri="{FF2B5EF4-FFF2-40B4-BE49-F238E27FC236}">
                <a16:creationId xmlns:a16="http://schemas.microsoft.com/office/drawing/2014/main" id="{B07B4432-7191-C14A-92ED-DDE50D041FCE}"/>
              </a:ext>
            </a:extLst>
          </p:cNvPr>
          <p:cNvSpPr txBox="1"/>
          <p:nvPr/>
        </p:nvSpPr>
        <p:spPr>
          <a:xfrm rot="20821605">
            <a:off x="3873805" y="4118408"/>
            <a:ext cx="765787" cy="369332"/>
          </a:xfrm>
          <a:prstGeom prst="rect">
            <a:avLst/>
          </a:prstGeom>
          <a:noFill/>
        </p:spPr>
        <p:txBody>
          <a:bodyPr wrap="none" rtlCol="0">
            <a:spAutoFit/>
          </a:bodyPr>
          <a:lstStyle/>
          <a:p>
            <a:r>
              <a:rPr lang="en-US" dirty="0"/>
              <a:t>(Ours)</a:t>
            </a:r>
          </a:p>
        </p:txBody>
      </p:sp>
    </p:spTree>
    <p:extLst>
      <p:ext uri="{BB962C8B-B14F-4D97-AF65-F5344CB8AC3E}">
        <p14:creationId xmlns:p14="http://schemas.microsoft.com/office/powerpoint/2010/main" val="9548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4BDE-85A0-9548-A22B-DCE9379FE84F}"/>
              </a:ext>
            </a:extLst>
          </p:cNvPr>
          <p:cNvSpPr>
            <a:spLocks noGrp="1"/>
          </p:cNvSpPr>
          <p:nvPr>
            <p:ph type="title"/>
          </p:nvPr>
        </p:nvSpPr>
        <p:spPr/>
        <p:txBody>
          <a:bodyPr/>
          <a:lstStyle/>
          <a:p>
            <a:r>
              <a:rPr lang="en-US" dirty="0"/>
              <a:t>Camera-side overhead</a:t>
            </a:r>
          </a:p>
        </p:txBody>
      </p:sp>
      <p:sp>
        <p:nvSpPr>
          <p:cNvPr id="4" name="Slide Number Placeholder 3">
            <a:extLst>
              <a:ext uri="{FF2B5EF4-FFF2-40B4-BE49-F238E27FC236}">
                <a16:creationId xmlns:a16="http://schemas.microsoft.com/office/drawing/2014/main" id="{A8F46610-C683-9C41-8C5A-6582FCD49189}"/>
              </a:ext>
            </a:extLst>
          </p:cNvPr>
          <p:cNvSpPr>
            <a:spLocks noGrp="1"/>
          </p:cNvSpPr>
          <p:nvPr>
            <p:ph type="sldNum" sz="quarter" idx="12"/>
          </p:nvPr>
        </p:nvSpPr>
        <p:spPr/>
        <p:txBody>
          <a:bodyPr/>
          <a:lstStyle/>
          <a:p>
            <a:fld id="{52EED48C-2B0B-A148-B97E-490061EF11A1}" type="slidenum">
              <a:rPr lang="en-US" smtClean="0"/>
              <a:t>27</a:t>
            </a:fld>
            <a:endParaRPr lang="en-US"/>
          </a:p>
        </p:txBody>
      </p:sp>
      <p:pic>
        <p:nvPicPr>
          <p:cNvPr id="3" name="Picture 2">
            <a:extLst>
              <a:ext uri="{FF2B5EF4-FFF2-40B4-BE49-F238E27FC236}">
                <a16:creationId xmlns:a16="http://schemas.microsoft.com/office/drawing/2014/main" id="{07125D04-440B-DA4D-91B2-128BD8C1398A}"/>
              </a:ext>
            </a:extLst>
          </p:cNvPr>
          <p:cNvPicPr>
            <a:picLocks noChangeAspect="1"/>
          </p:cNvPicPr>
          <p:nvPr/>
        </p:nvPicPr>
        <p:blipFill rotWithShape="1">
          <a:blip r:embed="rId2"/>
          <a:srcRect r="38195"/>
          <a:stretch/>
        </p:blipFill>
        <p:spPr>
          <a:xfrm>
            <a:off x="4269721" y="2305248"/>
            <a:ext cx="4207164" cy="2844800"/>
          </a:xfrm>
          <a:prstGeom prst="rect">
            <a:avLst/>
          </a:prstGeom>
        </p:spPr>
      </p:pic>
      <p:sp>
        <p:nvSpPr>
          <p:cNvPr id="12" name="TextBox 11">
            <a:extLst>
              <a:ext uri="{FF2B5EF4-FFF2-40B4-BE49-F238E27FC236}">
                <a16:creationId xmlns:a16="http://schemas.microsoft.com/office/drawing/2014/main" id="{DC778EA5-BFDC-AB49-9646-E372A7B8E5D8}"/>
              </a:ext>
            </a:extLst>
          </p:cNvPr>
          <p:cNvSpPr txBox="1"/>
          <p:nvPr/>
        </p:nvSpPr>
        <p:spPr>
          <a:xfrm>
            <a:off x="2924291" y="1435649"/>
            <a:ext cx="7375481" cy="461665"/>
          </a:xfrm>
          <a:prstGeom prst="rect">
            <a:avLst/>
          </a:prstGeom>
          <a:noFill/>
        </p:spPr>
        <p:txBody>
          <a:bodyPr wrap="none" rtlCol="0">
            <a:spAutoFit/>
          </a:bodyPr>
          <a:lstStyle/>
          <a:p>
            <a:r>
              <a:rPr lang="en-US" sz="2400" dirty="0"/>
              <a:t>We measure </a:t>
            </a:r>
            <a:r>
              <a:rPr lang="en-US" sz="2400" b="1" dirty="0">
                <a:solidFill>
                  <a:schemeClr val="accent2">
                    <a:lumMod val="75000"/>
                  </a:schemeClr>
                </a:solidFill>
              </a:rPr>
              <a:t>camera-side overhead</a:t>
            </a:r>
            <a:r>
              <a:rPr lang="en-US" sz="2400" dirty="0"/>
              <a:t> by </a:t>
            </a:r>
            <a:r>
              <a:rPr lang="en-US" sz="2400" b="1" dirty="0">
                <a:solidFill>
                  <a:schemeClr val="accent2">
                    <a:lumMod val="75000"/>
                  </a:schemeClr>
                </a:solidFill>
              </a:rPr>
              <a:t>camera-side delay</a:t>
            </a:r>
          </a:p>
        </p:txBody>
      </p:sp>
      <p:cxnSp>
        <p:nvCxnSpPr>
          <p:cNvPr id="6" name="Straight Connector 5">
            <a:extLst>
              <a:ext uri="{FF2B5EF4-FFF2-40B4-BE49-F238E27FC236}">
                <a16:creationId xmlns:a16="http://schemas.microsoft.com/office/drawing/2014/main" id="{A8923CF9-53FA-C74C-AC61-21B105171369}"/>
              </a:ext>
            </a:extLst>
          </p:cNvPr>
          <p:cNvCxnSpPr>
            <a:cxnSpLocks/>
          </p:cNvCxnSpPr>
          <p:nvPr/>
        </p:nvCxnSpPr>
        <p:spPr>
          <a:xfrm>
            <a:off x="8476885" y="2696705"/>
            <a:ext cx="0" cy="16428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3093FE6-61C7-B243-B39D-E907F54100E5}"/>
              </a:ext>
            </a:extLst>
          </p:cNvPr>
          <p:cNvSpPr/>
          <p:nvPr/>
        </p:nvSpPr>
        <p:spPr>
          <a:xfrm>
            <a:off x="7518417" y="4548340"/>
            <a:ext cx="100808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7456AD-957B-4D47-B8AF-812BC4443540}"/>
              </a:ext>
            </a:extLst>
          </p:cNvPr>
          <p:cNvSpPr/>
          <p:nvPr/>
        </p:nvSpPr>
        <p:spPr>
          <a:xfrm>
            <a:off x="5" y="5358863"/>
            <a:ext cx="12191995" cy="9205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camera-side overhead of our approach is even </a:t>
            </a:r>
            <a:r>
              <a:rPr lang="en-US" sz="2800" b="1" dirty="0">
                <a:solidFill>
                  <a:schemeClr val="accent2">
                    <a:lumMod val="75000"/>
                  </a:schemeClr>
                </a:solidFill>
              </a:rPr>
              <a:t>lower</a:t>
            </a:r>
            <a:r>
              <a:rPr lang="en-US" sz="2800" dirty="0">
                <a:solidFill>
                  <a:schemeClr val="accent2">
                    <a:lumMod val="75000"/>
                  </a:schemeClr>
                </a:solidFill>
              </a:rPr>
              <a:t> </a:t>
            </a:r>
            <a:r>
              <a:rPr lang="en-US" sz="2800" b="1" dirty="0">
                <a:solidFill>
                  <a:schemeClr val="accent2">
                    <a:lumMod val="75000"/>
                  </a:schemeClr>
                </a:solidFill>
              </a:rPr>
              <a:t>than</a:t>
            </a:r>
            <a:r>
              <a:rPr lang="en-US" sz="2800" dirty="0">
                <a:solidFill>
                  <a:schemeClr val="accent2">
                    <a:lumMod val="75000"/>
                  </a:schemeClr>
                </a:solidFill>
              </a:rPr>
              <a:t> </a:t>
            </a:r>
            <a:r>
              <a:rPr lang="en-US" sz="2800" dirty="0">
                <a:solidFill>
                  <a:schemeClr val="tx1"/>
                </a:solidFill>
              </a:rPr>
              <a:t>a slightly more expensive </a:t>
            </a:r>
            <a:r>
              <a:rPr lang="en-US" sz="2800" b="1" dirty="0">
                <a:solidFill>
                  <a:schemeClr val="accent2">
                    <a:lumMod val="75000"/>
                  </a:schemeClr>
                </a:solidFill>
              </a:rPr>
              <a:t>video codec</a:t>
            </a:r>
            <a:r>
              <a:rPr lang="en-US" sz="2800" dirty="0">
                <a:solidFill>
                  <a:schemeClr val="tx1"/>
                </a:solidFill>
              </a:rPr>
              <a:t>.</a:t>
            </a:r>
          </a:p>
        </p:txBody>
      </p:sp>
      <p:sp>
        <p:nvSpPr>
          <p:cNvPr id="14" name="TextBox 13">
            <a:extLst>
              <a:ext uri="{FF2B5EF4-FFF2-40B4-BE49-F238E27FC236}">
                <a16:creationId xmlns:a16="http://schemas.microsoft.com/office/drawing/2014/main" id="{AF49B5B0-B517-A943-98CC-814879707DF8}"/>
              </a:ext>
            </a:extLst>
          </p:cNvPr>
          <p:cNvSpPr txBox="1"/>
          <p:nvPr/>
        </p:nvSpPr>
        <p:spPr>
          <a:xfrm>
            <a:off x="5150157" y="4524342"/>
            <a:ext cx="2567562" cy="461665"/>
          </a:xfrm>
          <a:prstGeom prst="rect">
            <a:avLst/>
          </a:prstGeom>
          <a:noFill/>
        </p:spPr>
        <p:txBody>
          <a:bodyPr wrap="none" rtlCol="0">
            <a:spAutoFit/>
          </a:bodyPr>
          <a:lstStyle/>
          <a:p>
            <a:r>
              <a:rPr lang="en-US" sz="2400" dirty="0"/>
              <a:t>(Two video codecs)</a:t>
            </a:r>
          </a:p>
        </p:txBody>
      </p:sp>
      <p:sp>
        <p:nvSpPr>
          <p:cNvPr id="5" name="TextBox 4">
            <a:extLst>
              <a:ext uri="{FF2B5EF4-FFF2-40B4-BE49-F238E27FC236}">
                <a16:creationId xmlns:a16="http://schemas.microsoft.com/office/drawing/2014/main" id="{C77A6EF2-209F-1B46-96F0-4C156B003F1F}"/>
              </a:ext>
            </a:extLst>
          </p:cNvPr>
          <p:cNvSpPr txBox="1"/>
          <p:nvPr/>
        </p:nvSpPr>
        <p:spPr>
          <a:xfrm>
            <a:off x="7639567" y="4418567"/>
            <a:ext cx="765787" cy="369332"/>
          </a:xfrm>
          <a:prstGeom prst="rect">
            <a:avLst/>
          </a:prstGeom>
          <a:noFill/>
        </p:spPr>
        <p:txBody>
          <a:bodyPr wrap="none" rtlCol="0">
            <a:spAutoFit/>
          </a:bodyPr>
          <a:lstStyle/>
          <a:p>
            <a:r>
              <a:rPr lang="en-US" dirty="0"/>
              <a:t>(Ours)</a:t>
            </a:r>
          </a:p>
        </p:txBody>
      </p:sp>
    </p:spTree>
    <p:extLst>
      <p:ext uri="{BB962C8B-B14F-4D97-AF65-F5344CB8AC3E}">
        <p14:creationId xmlns:p14="http://schemas.microsoft.com/office/powerpoint/2010/main" val="34013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B56-2846-A043-A8F6-D281FB4EBA9B}"/>
              </a:ext>
            </a:extLst>
          </p:cNvPr>
          <p:cNvSpPr>
            <a:spLocks noGrp="1"/>
          </p:cNvSpPr>
          <p:nvPr>
            <p:ph type="title"/>
          </p:nvPr>
        </p:nvSpPr>
        <p:spPr/>
        <p:txBody>
          <a:bodyPr/>
          <a:lstStyle/>
          <a:p>
            <a:r>
              <a:rPr lang="en-US" dirty="0"/>
              <a:t>Model training time</a:t>
            </a:r>
          </a:p>
        </p:txBody>
      </p:sp>
      <p:sp>
        <p:nvSpPr>
          <p:cNvPr id="4" name="Slide Number Placeholder 3">
            <a:extLst>
              <a:ext uri="{FF2B5EF4-FFF2-40B4-BE49-F238E27FC236}">
                <a16:creationId xmlns:a16="http://schemas.microsoft.com/office/drawing/2014/main" id="{8A980A7D-D5B6-CE41-B23F-4618F1283F6B}"/>
              </a:ext>
            </a:extLst>
          </p:cNvPr>
          <p:cNvSpPr>
            <a:spLocks noGrp="1"/>
          </p:cNvSpPr>
          <p:nvPr>
            <p:ph type="sldNum" sz="quarter" idx="12"/>
          </p:nvPr>
        </p:nvSpPr>
        <p:spPr/>
        <p:txBody>
          <a:bodyPr/>
          <a:lstStyle/>
          <a:p>
            <a:fld id="{52EED48C-2B0B-A148-B97E-490061EF11A1}" type="slidenum">
              <a:rPr lang="en-US" smtClean="0"/>
              <a:t>28</a:t>
            </a:fld>
            <a:endParaRPr lang="en-US"/>
          </a:p>
        </p:txBody>
      </p:sp>
      <p:graphicFrame>
        <p:nvGraphicFramePr>
          <p:cNvPr id="6" name="Table 6">
            <a:extLst>
              <a:ext uri="{FF2B5EF4-FFF2-40B4-BE49-F238E27FC236}">
                <a16:creationId xmlns:a16="http://schemas.microsoft.com/office/drawing/2014/main" id="{00EA1A71-918D-644F-A52F-BC46673080D8}"/>
              </a:ext>
            </a:extLst>
          </p:cNvPr>
          <p:cNvGraphicFramePr>
            <a:graphicFrameLocks noGrp="1"/>
          </p:cNvGraphicFramePr>
          <p:nvPr>
            <p:extLst>
              <p:ext uri="{D42A27DB-BD31-4B8C-83A1-F6EECF244321}">
                <p14:modId xmlns:p14="http://schemas.microsoft.com/office/powerpoint/2010/main" val="4166351875"/>
              </p:ext>
            </p:extLst>
          </p:nvPr>
        </p:nvGraphicFramePr>
        <p:xfrm>
          <a:off x="2027382" y="2315844"/>
          <a:ext cx="8137236" cy="2797048"/>
        </p:xfrm>
        <a:graphic>
          <a:graphicData uri="http://schemas.openxmlformats.org/drawingml/2006/table">
            <a:tbl>
              <a:tblPr firstRow="1" bandRow="1">
                <a:tableStyleId>{21E4AEA4-8DFA-4A89-87EB-49C32662AFE0}</a:tableStyleId>
              </a:tblPr>
              <a:tblGrid>
                <a:gridCol w="5795818">
                  <a:extLst>
                    <a:ext uri="{9D8B030D-6E8A-4147-A177-3AD203B41FA5}">
                      <a16:colId xmlns:a16="http://schemas.microsoft.com/office/drawing/2014/main" val="3216219549"/>
                    </a:ext>
                  </a:extLst>
                </a:gridCol>
                <a:gridCol w="2341418">
                  <a:extLst>
                    <a:ext uri="{9D8B030D-6E8A-4147-A177-3AD203B41FA5}">
                      <a16:colId xmlns:a16="http://schemas.microsoft.com/office/drawing/2014/main" val="3741404458"/>
                    </a:ext>
                  </a:extLst>
                </a:gridCol>
              </a:tblGrid>
              <a:tr h="651992">
                <a:tc>
                  <a:txBody>
                    <a:bodyPr/>
                    <a:lstStyle/>
                    <a:p>
                      <a:pPr algn="l"/>
                      <a:r>
                        <a:rPr lang="en-US" sz="2400" dirty="0"/>
                        <a:t>Training approach</a:t>
                      </a:r>
                    </a:p>
                  </a:txBody>
                  <a:tcPr/>
                </a:tc>
                <a:tc>
                  <a:txBody>
                    <a:bodyPr/>
                    <a:lstStyle/>
                    <a:p>
                      <a:r>
                        <a:rPr lang="en-US" sz="2400" dirty="0"/>
                        <a:t>Training time</a:t>
                      </a:r>
                    </a:p>
                  </a:txBody>
                  <a:tcPr/>
                </a:tc>
                <a:extLst>
                  <a:ext uri="{0D108BD9-81ED-4DB2-BD59-A6C34878D82A}">
                    <a16:rowId xmlns:a16="http://schemas.microsoft.com/office/drawing/2014/main" val="566826516"/>
                  </a:ext>
                </a:extLst>
              </a:tr>
              <a:tr h="661048">
                <a:tc>
                  <a:txBody>
                    <a:bodyPr/>
                    <a:lstStyle/>
                    <a:p>
                      <a:r>
                        <a:rPr lang="en-US" sz="2400" dirty="0"/>
                        <a:t>Conventional training</a:t>
                      </a:r>
                    </a:p>
                  </a:txBody>
                  <a:tcPr/>
                </a:tc>
                <a:tc>
                  <a:txBody>
                    <a:bodyPr/>
                    <a:lstStyle/>
                    <a:p>
                      <a:r>
                        <a:rPr lang="en-US" sz="2400" dirty="0"/>
                        <a:t>~8 hours</a:t>
                      </a:r>
                    </a:p>
                  </a:txBody>
                  <a:tcPr/>
                </a:tc>
                <a:extLst>
                  <a:ext uri="{0D108BD9-81ED-4DB2-BD59-A6C34878D82A}">
                    <a16:rowId xmlns:a16="http://schemas.microsoft.com/office/drawing/2014/main" val="2254955275"/>
                  </a:ext>
                </a:extLst>
              </a:tr>
              <a:tr h="661048">
                <a:tc>
                  <a:txBody>
                    <a:bodyPr/>
                    <a:lstStyle/>
                    <a:p>
                      <a:r>
                        <a:rPr lang="en-US" sz="2400" dirty="0" err="1"/>
                        <a:t>AccMPEG</a:t>
                      </a:r>
                      <a:r>
                        <a:rPr lang="en-US" sz="2400" dirty="0"/>
                        <a:t> (ours) training</a:t>
                      </a:r>
                    </a:p>
                  </a:txBody>
                  <a:tcPr/>
                </a:tc>
                <a:tc>
                  <a:txBody>
                    <a:bodyPr/>
                    <a:lstStyle/>
                    <a:p>
                      <a:r>
                        <a:rPr lang="en-US" sz="2400" dirty="0"/>
                        <a:t>~1 hours</a:t>
                      </a:r>
                    </a:p>
                  </a:txBody>
                  <a:tcPr/>
                </a:tc>
                <a:extLst>
                  <a:ext uri="{0D108BD9-81ED-4DB2-BD59-A6C34878D82A}">
                    <a16:rowId xmlns:a16="http://schemas.microsoft.com/office/drawing/2014/main" val="2913357111"/>
                  </a:ext>
                </a:extLst>
              </a:tr>
              <a:tr h="661048">
                <a:tc>
                  <a:txBody>
                    <a:bodyPr/>
                    <a:lstStyle/>
                    <a:p>
                      <a:r>
                        <a:rPr lang="en-US" sz="2400" dirty="0" err="1"/>
                        <a:t>AccMPEG</a:t>
                      </a:r>
                      <a:r>
                        <a:rPr lang="en-US" sz="2400" dirty="0"/>
                        <a:t> (ours) training </a:t>
                      </a:r>
                    </a:p>
                    <a:p>
                      <a:r>
                        <a:rPr lang="en-US" sz="2400" dirty="0"/>
                        <a:t>w/ 10x dataset </a:t>
                      </a:r>
                      <a:r>
                        <a:rPr lang="en-US" sz="2400" dirty="0" err="1"/>
                        <a:t>downsampling</a:t>
                      </a:r>
                      <a:endParaRPr lang="en-US" sz="2400" dirty="0"/>
                    </a:p>
                  </a:txBody>
                  <a:tcPr/>
                </a:tc>
                <a:tc>
                  <a:txBody>
                    <a:bodyPr/>
                    <a:lstStyle/>
                    <a:p>
                      <a:r>
                        <a:rPr lang="en-US" sz="2400" dirty="0"/>
                        <a:t>~8 minutes</a:t>
                      </a:r>
                    </a:p>
                  </a:txBody>
                  <a:tcPr/>
                </a:tc>
                <a:extLst>
                  <a:ext uri="{0D108BD9-81ED-4DB2-BD59-A6C34878D82A}">
                    <a16:rowId xmlns:a16="http://schemas.microsoft.com/office/drawing/2014/main" val="2188192893"/>
                  </a:ext>
                </a:extLst>
              </a:tr>
            </a:tbl>
          </a:graphicData>
        </a:graphic>
      </p:graphicFrame>
      <p:sp>
        <p:nvSpPr>
          <p:cNvPr id="7" name="TextBox 6">
            <a:extLst>
              <a:ext uri="{FF2B5EF4-FFF2-40B4-BE49-F238E27FC236}">
                <a16:creationId xmlns:a16="http://schemas.microsoft.com/office/drawing/2014/main" id="{7230003C-E223-C947-A74A-D334FF22FA21}"/>
              </a:ext>
            </a:extLst>
          </p:cNvPr>
          <p:cNvSpPr txBox="1"/>
          <p:nvPr/>
        </p:nvSpPr>
        <p:spPr>
          <a:xfrm>
            <a:off x="838200" y="1690688"/>
            <a:ext cx="7547644" cy="461665"/>
          </a:xfrm>
          <a:prstGeom prst="rect">
            <a:avLst/>
          </a:prstGeom>
          <a:noFill/>
        </p:spPr>
        <p:txBody>
          <a:bodyPr wrap="none" rtlCol="0">
            <a:spAutoFit/>
          </a:bodyPr>
          <a:lstStyle/>
          <a:p>
            <a:r>
              <a:rPr lang="en-US" sz="2400" dirty="0"/>
              <a:t>Training dataset: the same with the server-side DNN model</a:t>
            </a:r>
          </a:p>
        </p:txBody>
      </p:sp>
      <p:sp>
        <p:nvSpPr>
          <p:cNvPr id="10" name="Rectangle 9">
            <a:extLst>
              <a:ext uri="{FF2B5EF4-FFF2-40B4-BE49-F238E27FC236}">
                <a16:creationId xmlns:a16="http://schemas.microsoft.com/office/drawing/2014/main" id="{A8ACE7AF-50B1-AA4E-9D35-21F6E77F5B2E}"/>
              </a:ext>
            </a:extLst>
          </p:cNvPr>
          <p:cNvSpPr/>
          <p:nvPr/>
        </p:nvSpPr>
        <p:spPr>
          <a:xfrm>
            <a:off x="-30478" y="5731181"/>
            <a:ext cx="12191995" cy="8309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Our training optimization saves </a:t>
            </a:r>
            <a:r>
              <a:rPr lang="en-US" sz="2800" b="1" dirty="0">
                <a:solidFill>
                  <a:schemeClr val="accent2">
                    <a:lumMod val="75000"/>
                  </a:schemeClr>
                </a:solidFill>
              </a:rPr>
              <a:t>~60x </a:t>
            </a:r>
            <a:r>
              <a:rPr lang="en-US" sz="2800" dirty="0">
                <a:solidFill>
                  <a:schemeClr val="tx1"/>
                </a:solidFill>
              </a:rPr>
              <a:t>training time. The model can be trained within </a:t>
            </a:r>
            <a:r>
              <a:rPr lang="en-US" sz="2800" b="1" dirty="0">
                <a:solidFill>
                  <a:schemeClr val="accent2">
                    <a:lumMod val="75000"/>
                  </a:schemeClr>
                </a:solidFill>
              </a:rPr>
              <a:t>8 minutes</a:t>
            </a:r>
            <a:r>
              <a:rPr lang="en-US" sz="2800" dirty="0">
                <a:solidFill>
                  <a:schemeClr val="tx1"/>
                </a:solidFill>
              </a:rPr>
              <a:t> on an 8-GPU server.</a:t>
            </a:r>
          </a:p>
        </p:txBody>
      </p:sp>
    </p:spTree>
    <p:extLst>
      <p:ext uri="{BB962C8B-B14F-4D97-AF65-F5344CB8AC3E}">
        <p14:creationId xmlns:p14="http://schemas.microsoft.com/office/powerpoint/2010/main" val="30854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3FB5-BD54-F04A-A8D6-0FFCEA296BDA}"/>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D0B20FBC-F572-4E43-8574-74D5603D503F}"/>
              </a:ext>
            </a:extLst>
          </p:cNvPr>
          <p:cNvSpPr>
            <a:spLocks noGrp="1"/>
          </p:cNvSpPr>
          <p:nvPr>
            <p:ph idx="1"/>
          </p:nvPr>
        </p:nvSpPr>
        <p:spPr/>
        <p:txBody>
          <a:bodyPr/>
          <a:lstStyle/>
          <a:p>
            <a:r>
              <a:rPr lang="en-US" dirty="0"/>
              <a:t>Encode the video with multiple quality level</a:t>
            </a:r>
          </a:p>
          <a:p>
            <a:pPr lvl="1"/>
            <a:r>
              <a:rPr lang="en-US" dirty="0"/>
              <a:t>Background: Low quality</a:t>
            </a:r>
          </a:p>
          <a:p>
            <a:pPr lvl="1"/>
            <a:r>
              <a:rPr lang="en-US" dirty="0"/>
              <a:t>Easy-to-detect objects (e.g., large objects): Medium quality</a:t>
            </a:r>
          </a:p>
          <a:p>
            <a:pPr lvl="1"/>
            <a:r>
              <a:rPr lang="en-US" dirty="0"/>
              <a:t>Hard-to-detect objects (e.g., small objects): High quality</a:t>
            </a:r>
          </a:p>
          <a:p>
            <a:r>
              <a:rPr lang="en-US" dirty="0"/>
              <a:t>Train a model to compress the video temporally</a:t>
            </a:r>
          </a:p>
          <a:p>
            <a:pPr lvl="1"/>
            <a:r>
              <a:rPr lang="en-US" dirty="0"/>
              <a:t>If we know some frames have highly similar inference results, we only need to encode one of them.</a:t>
            </a:r>
          </a:p>
        </p:txBody>
      </p:sp>
      <p:sp>
        <p:nvSpPr>
          <p:cNvPr id="4" name="Slide Number Placeholder 3">
            <a:extLst>
              <a:ext uri="{FF2B5EF4-FFF2-40B4-BE49-F238E27FC236}">
                <a16:creationId xmlns:a16="http://schemas.microsoft.com/office/drawing/2014/main" id="{17CE67DB-A652-2247-9593-6D0EBD519708}"/>
              </a:ext>
            </a:extLst>
          </p:cNvPr>
          <p:cNvSpPr>
            <a:spLocks noGrp="1"/>
          </p:cNvSpPr>
          <p:nvPr>
            <p:ph type="sldNum" sz="quarter" idx="12"/>
          </p:nvPr>
        </p:nvSpPr>
        <p:spPr/>
        <p:txBody>
          <a:bodyPr/>
          <a:lstStyle/>
          <a:p>
            <a:fld id="{52EED48C-2B0B-A148-B97E-490061EF11A1}" type="slidenum">
              <a:rPr lang="en-US" smtClean="0"/>
              <a:t>29</a:t>
            </a:fld>
            <a:endParaRPr lang="en-US"/>
          </a:p>
        </p:txBody>
      </p:sp>
    </p:spTree>
    <p:extLst>
      <p:ext uri="{BB962C8B-B14F-4D97-AF65-F5344CB8AC3E}">
        <p14:creationId xmlns:p14="http://schemas.microsoft.com/office/powerpoint/2010/main" val="325312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5157-8962-6E40-A33A-1BA6398E4665}"/>
              </a:ext>
            </a:extLst>
          </p:cNvPr>
          <p:cNvSpPr>
            <a:spLocks noGrp="1"/>
          </p:cNvSpPr>
          <p:nvPr>
            <p:ph type="title"/>
          </p:nvPr>
        </p:nvSpPr>
        <p:spPr>
          <a:xfrm>
            <a:off x="0" y="-9258"/>
            <a:ext cx="12192000" cy="1280890"/>
          </a:xfrm>
        </p:spPr>
        <p:txBody>
          <a:bodyPr>
            <a:normAutofit fontScale="90000"/>
          </a:bodyPr>
          <a:lstStyle/>
          <a:p>
            <a:r>
              <a:rPr lang="en-US" dirty="0">
                <a:solidFill>
                  <a:schemeClr val="accent6">
                    <a:lumMod val="75000"/>
                  </a:schemeClr>
                </a:solidFill>
                <a:latin typeface="Times" pitchFamily="2" charset="0"/>
              </a:rPr>
              <a:t>Video need to be </a:t>
            </a:r>
            <a:r>
              <a:rPr lang="en-US" b="1" dirty="0">
                <a:solidFill>
                  <a:schemeClr val="accent2">
                    <a:lumMod val="75000"/>
                  </a:schemeClr>
                </a:solidFill>
                <a:latin typeface="Times" pitchFamily="2" charset="0"/>
              </a:rPr>
              <a:t>streamed</a:t>
            </a:r>
            <a:r>
              <a:rPr lang="en-US" dirty="0">
                <a:solidFill>
                  <a:schemeClr val="accent6">
                    <a:lumMod val="75000"/>
                  </a:schemeClr>
                </a:solidFill>
                <a:latin typeface="Times" pitchFamily="2" charset="0"/>
              </a:rPr>
              <a:t> to the server for </a:t>
            </a:r>
            <a:r>
              <a:rPr lang="en-US" b="1" dirty="0">
                <a:solidFill>
                  <a:schemeClr val="accent2">
                    <a:lumMod val="75000"/>
                  </a:schemeClr>
                </a:solidFill>
                <a:latin typeface="Times" pitchFamily="2" charset="0"/>
              </a:rPr>
              <a:t>accurate</a:t>
            </a:r>
            <a:r>
              <a:rPr lang="en-US" dirty="0">
                <a:solidFill>
                  <a:schemeClr val="accent6">
                    <a:lumMod val="75000"/>
                  </a:schemeClr>
                </a:solidFill>
                <a:latin typeface="Times" pitchFamily="2" charset="0"/>
              </a:rPr>
              <a:t> live video analytics</a:t>
            </a:r>
          </a:p>
        </p:txBody>
      </p:sp>
      <p:sp>
        <p:nvSpPr>
          <p:cNvPr id="5" name="Slide Number Placeholder 4">
            <a:extLst>
              <a:ext uri="{FF2B5EF4-FFF2-40B4-BE49-F238E27FC236}">
                <a16:creationId xmlns:a16="http://schemas.microsoft.com/office/drawing/2014/main" id="{45A3EE0C-9EED-934E-A331-682B4EEA3ADA}"/>
              </a:ext>
            </a:extLst>
          </p:cNvPr>
          <p:cNvSpPr>
            <a:spLocks noGrp="1"/>
          </p:cNvSpPr>
          <p:nvPr>
            <p:ph type="sldNum" sz="quarter" idx="12"/>
          </p:nvPr>
        </p:nvSpPr>
        <p:spPr/>
        <p:txBody>
          <a:bodyPr/>
          <a:lstStyle/>
          <a:p>
            <a:fld id="{52EED48C-2B0B-A148-B97E-490061EF11A1}" type="slidenum">
              <a:rPr lang="en-US" smtClean="0"/>
              <a:t>3</a:t>
            </a:fld>
            <a:endParaRPr lang="en-US"/>
          </a:p>
        </p:txBody>
      </p:sp>
      <p:grpSp>
        <p:nvGrpSpPr>
          <p:cNvPr id="8" name="Group 7">
            <a:extLst>
              <a:ext uri="{FF2B5EF4-FFF2-40B4-BE49-F238E27FC236}">
                <a16:creationId xmlns:a16="http://schemas.microsoft.com/office/drawing/2014/main" id="{6AEC5B39-225E-8F42-B02C-164057270D8C}"/>
              </a:ext>
            </a:extLst>
          </p:cNvPr>
          <p:cNvGrpSpPr/>
          <p:nvPr/>
        </p:nvGrpSpPr>
        <p:grpSpPr>
          <a:xfrm>
            <a:off x="139513" y="2386814"/>
            <a:ext cx="2293686" cy="461665"/>
            <a:chOff x="1020907" y="914928"/>
            <a:chExt cx="2293686" cy="461665"/>
          </a:xfrm>
        </p:grpSpPr>
        <p:sp>
          <p:nvSpPr>
            <p:cNvPr id="9" name="Rectangle 8">
              <a:extLst>
                <a:ext uri="{FF2B5EF4-FFF2-40B4-BE49-F238E27FC236}">
                  <a16:creationId xmlns:a16="http://schemas.microsoft.com/office/drawing/2014/main" id="{F733056B-91E1-DD4D-84B1-B4B5CAEF678A}"/>
                </a:ext>
              </a:extLst>
            </p:cNvPr>
            <p:cNvSpPr/>
            <p:nvPr/>
          </p:nvSpPr>
          <p:spPr>
            <a:xfrm>
              <a:off x="1284870" y="914928"/>
              <a:ext cx="2029723" cy="461665"/>
            </a:xfrm>
            <a:prstGeom prst="rect">
              <a:avLst/>
            </a:prstGeom>
            <a:noFill/>
          </p:spPr>
          <p:txBody>
            <a:bodyPr wrap="none">
              <a:spAutoFit/>
            </a:bodyPr>
            <a:lstStyle/>
            <a:p>
              <a:r>
                <a:rPr lang="en-US" sz="2400" dirty="0"/>
                <a:t>missed objects</a:t>
              </a:r>
            </a:p>
          </p:txBody>
        </p:sp>
        <p:sp>
          <p:nvSpPr>
            <p:cNvPr id="10" name="Rectangle 9">
              <a:extLst>
                <a:ext uri="{FF2B5EF4-FFF2-40B4-BE49-F238E27FC236}">
                  <a16:creationId xmlns:a16="http://schemas.microsoft.com/office/drawing/2014/main" id="{A6C70575-1B18-E84A-8505-BBC9E069B08E}"/>
                </a:ext>
              </a:extLst>
            </p:cNvPr>
            <p:cNvSpPr/>
            <p:nvPr/>
          </p:nvSpPr>
          <p:spPr>
            <a:xfrm>
              <a:off x="1020907" y="1037409"/>
              <a:ext cx="263963" cy="22993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11B661E-9DEF-A341-96DB-78E8D6B00E37}"/>
              </a:ext>
            </a:extLst>
          </p:cNvPr>
          <p:cNvGrpSpPr/>
          <p:nvPr/>
        </p:nvGrpSpPr>
        <p:grpSpPr>
          <a:xfrm>
            <a:off x="139513" y="2890204"/>
            <a:ext cx="3380350" cy="461665"/>
            <a:chOff x="1023915" y="1417166"/>
            <a:chExt cx="3380350" cy="461665"/>
          </a:xfrm>
        </p:grpSpPr>
        <p:sp>
          <p:nvSpPr>
            <p:cNvPr id="12" name="TextBox 11">
              <a:extLst>
                <a:ext uri="{FF2B5EF4-FFF2-40B4-BE49-F238E27FC236}">
                  <a16:creationId xmlns:a16="http://schemas.microsoft.com/office/drawing/2014/main" id="{C0BB3FC0-A9C5-DB44-97DF-BD8E00B4A4BB}"/>
                </a:ext>
              </a:extLst>
            </p:cNvPr>
            <p:cNvSpPr txBox="1"/>
            <p:nvPr/>
          </p:nvSpPr>
          <p:spPr>
            <a:xfrm>
              <a:off x="1284870" y="1417166"/>
              <a:ext cx="3119395" cy="461665"/>
            </a:xfrm>
            <a:prstGeom prst="rect">
              <a:avLst/>
            </a:prstGeom>
            <a:noFill/>
            <a:ln>
              <a:noFill/>
            </a:ln>
          </p:spPr>
          <p:txBody>
            <a:bodyPr wrap="square" rtlCol="0">
              <a:spAutoFit/>
            </a:bodyPr>
            <a:lstStyle/>
            <a:p>
              <a:r>
                <a:rPr lang="en-US" sz="2400" dirty="0"/>
                <a:t>detected objects</a:t>
              </a:r>
            </a:p>
          </p:txBody>
        </p:sp>
        <p:sp>
          <p:nvSpPr>
            <p:cNvPr id="13" name="Rectangle 12">
              <a:extLst>
                <a:ext uri="{FF2B5EF4-FFF2-40B4-BE49-F238E27FC236}">
                  <a16:creationId xmlns:a16="http://schemas.microsoft.com/office/drawing/2014/main" id="{89063437-55B2-8E4B-BFD4-E00882197EE3}"/>
                </a:ext>
              </a:extLst>
            </p:cNvPr>
            <p:cNvSpPr/>
            <p:nvPr/>
          </p:nvSpPr>
          <p:spPr>
            <a:xfrm>
              <a:off x="1023915" y="1543844"/>
              <a:ext cx="263963" cy="22993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F164A81-231B-A74B-A546-50568939787C}"/>
              </a:ext>
            </a:extLst>
          </p:cNvPr>
          <p:cNvGrpSpPr/>
          <p:nvPr/>
        </p:nvGrpSpPr>
        <p:grpSpPr>
          <a:xfrm>
            <a:off x="7384463" y="1073791"/>
            <a:ext cx="4647554" cy="3579761"/>
            <a:chOff x="7048516" y="1419605"/>
            <a:chExt cx="4647554" cy="3579761"/>
          </a:xfrm>
        </p:grpSpPr>
        <p:sp>
          <p:nvSpPr>
            <p:cNvPr id="15" name="TextBox 14">
              <a:extLst>
                <a:ext uri="{FF2B5EF4-FFF2-40B4-BE49-F238E27FC236}">
                  <a16:creationId xmlns:a16="http://schemas.microsoft.com/office/drawing/2014/main" id="{1BA5A677-D4E4-8340-97F2-C847F7A4A143}"/>
                </a:ext>
              </a:extLst>
            </p:cNvPr>
            <p:cNvSpPr txBox="1"/>
            <p:nvPr/>
          </p:nvSpPr>
          <p:spPr>
            <a:xfrm>
              <a:off x="7330383" y="4137592"/>
              <a:ext cx="4099532" cy="861774"/>
            </a:xfrm>
            <a:prstGeom prst="rect">
              <a:avLst/>
            </a:prstGeom>
            <a:noFill/>
          </p:spPr>
          <p:txBody>
            <a:bodyPr wrap="square" rtlCol="0">
              <a:spAutoFit/>
            </a:bodyPr>
            <a:lstStyle/>
            <a:p>
              <a:pPr algn="ctr"/>
              <a:r>
                <a:rPr lang="en-US" sz="2400" dirty="0"/>
                <a:t>Expensive model output</a:t>
              </a:r>
            </a:p>
            <a:p>
              <a:pPr algn="ctr"/>
              <a:r>
                <a:rPr lang="en-US" sz="2400" i="1" dirty="0"/>
                <a:t>(FasterRCNN-ResNet101)</a:t>
              </a:r>
            </a:p>
          </p:txBody>
        </p:sp>
        <p:grpSp>
          <p:nvGrpSpPr>
            <p:cNvPr id="16" name="Group 15">
              <a:extLst>
                <a:ext uri="{FF2B5EF4-FFF2-40B4-BE49-F238E27FC236}">
                  <a16:creationId xmlns:a16="http://schemas.microsoft.com/office/drawing/2014/main" id="{77AF90F1-C496-4548-B843-9D3B4C3CEC80}"/>
                </a:ext>
              </a:extLst>
            </p:cNvPr>
            <p:cNvGrpSpPr/>
            <p:nvPr/>
          </p:nvGrpSpPr>
          <p:grpSpPr>
            <a:xfrm>
              <a:off x="7185957" y="1906155"/>
              <a:ext cx="4315637" cy="2329441"/>
              <a:chOff x="6380204" y="3099687"/>
              <a:chExt cx="5468810" cy="2951887"/>
            </a:xfrm>
          </p:grpSpPr>
          <p:pic>
            <p:nvPicPr>
              <p:cNvPr id="18" name="Picture 17">
                <a:extLst>
                  <a:ext uri="{FF2B5EF4-FFF2-40B4-BE49-F238E27FC236}">
                    <a16:creationId xmlns:a16="http://schemas.microsoft.com/office/drawing/2014/main" id="{30E311A0-D6EB-4C41-936C-A3D10152B777}"/>
                  </a:ext>
                </a:extLst>
              </p:cNvPr>
              <p:cNvPicPr>
                <a:picLocks noChangeAspect="1"/>
              </p:cNvPicPr>
              <p:nvPr/>
            </p:nvPicPr>
            <p:blipFill>
              <a:blip r:embed="rId3"/>
              <a:stretch>
                <a:fillRect/>
              </a:stretch>
            </p:blipFill>
            <p:spPr>
              <a:xfrm>
                <a:off x="6380204" y="3099687"/>
                <a:ext cx="5468810" cy="2951887"/>
              </a:xfrm>
              <a:prstGeom prst="rect">
                <a:avLst/>
              </a:prstGeom>
            </p:spPr>
          </p:pic>
          <p:sp>
            <p:nvSpPr>
              <p:cNvPr id="19" name="Rectangle 18">
                <a:extLst>
                  <a:ext uri="{FF2B5EF4-FFF2-40B4-BE49-F238E27FC236}">
                    <a16:creationId xmlns:a16="http://schemas.microsoft.com/office/drawing/2014/main" id="{29036BA1-DE04-134D-B14B-483A6A4497C9}"/>
                  </a:ext>
                </a:extLst>
              </p:cNvPr>
              <p:cNvSpPr/>
              <p:nvPr/>
            </p:nvSpPr>
            <p:spPr>
              <a:xfrm>
                <a:off x="7335672" y="3548418"/>
                <a:ext cx="1119116" cy="1153236"/>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572280-5BC2-D84F-AD36-680EE8909128}"/>
                  </a:ext>
                </a:extLst>
              </p:cNvPr>
              <p:cNvSpPr/>
              <p:nvPr/>
            </p:nvSpPr>
            <p:spPr>
              <a:xfrm>
                <a:off x="7010400" y="3919182"/>
                <a:ext cx="495869" cy="44810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64E974-6F99-1542-8845-64ABF05477C8}"/>
                  </a:ext>
                </a:extLst>
              </p:cNvPr>
              <p:cNvSpPr/>
              <p:nvPr/>
            </p:nvSpPr>
            <p:spPr>
              <a:xfrm>
                <a:off x="6380204" y="4669809"/>
                <a:ext cx="307199" cy="37986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60B26C1-E395-2F4C-8FDA-0A8049BBC15A}"/>
                  </a:ext>
                </a:extLst>
              </p:cNvPr>
              <p:cNvSpPr/>
              <p:nvPr/>
            </p:nvSpPr>
            <p:spPr>
              <a:xfrm>
                <a:off x="6437070" y="5552532"/>
                <a:ext cx="796243" cy="49038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7D29EBB-2CA2-2948-BB18-8A11EC7DE111}"/>
                  </a:ext>
                </a:extLst>
              </p:cNvPr>
              <p:cNvSpPr/>
              <p:nvPr/>
            </p:nvSpPr>
            <p:spPr>
              <a:xfrm>
                <a:off x="10670152" y="5002073"/>
                <a:ext cx="475368" cy="68904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24" name="Rectangle 23">
                <a:extLst>
                  <a:ext uri="{FF2B5EF4-FFF2-40B4-BE49-F238E27FC236}">
                    <a16:creationId xmlns:a16="http://schemas.microsoft.com/office/drawing/2014/main" id="{F1662C06-DB02-204D-8622-9D48676DF495}"/>
                  </a:ext>
                </a:extLst>
              </p:cNvPr>
              <p:cNvSpPr/>
              <p:nvPr/>
            </p:nvSpPr>
            <p:spPr>
              <a:xfrm>
                <a:off x="11389987" y="5045123"/>
                <a:ext cx="428974" cy="50740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25" name="Rectangle 24">
                <a:extLst>
                  <a:ext uri="{FF2B5EF4-FFF2-40B4-BE49-F238E27FC236}">
                    <a16:creationId xmlns:a16="http://schemas.microsoft.com/office/drawing/2014/main" id="{5297A335-CB8C-4340-8ED5-DF7573A34CE1}"/>
                  </a:ext>
                </a:extLst>
              </p:cNvPr>
              <p:cNvSpPr/>
              <p:nvPr/>
            </p:nvSpPr>
            <p:spPr>
              <a:xfrm>
                <a:off x="10734896" y="3969227"/>
                <a:ext cx="329344" cy="36401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26" name="Rectangle 25">
                <a:extLst>
                  <a:ext uri="{FF2B5EF4-FFF2-40B4-BE49-F238E27FC236}">
                    <a16:creationId xmlns:a16="http://schemas.microsoft.com/office/drawing/2014/main" id="{D5BA341E-7929-964C-8865-99A7D6DB1AB6}"/>
                  </a:ext>
                </a:extLst>
              </p:cNvPr>
              <p:cNvSpPr/>
              <p:nvPr/>
            </p:nvSpPr>
            <p:spPr>
              <a:xfrm>
                <a:off x="11270890" y="4005018"/>
                <a:ext cx="360734" cy="36401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27" name="Rectangle 26">
                <a:extLst>
                  <a:ext uri="{FF2B5EF4-FFF2-40B4-BE49-F238E27FC236}">
                    <a16:creationId xmlns:a16="http://schemas.microsoft.com/office/drawing/2014/main" id="{8ACBE1FB-0C6B-4941-BC44-D00ED8094988}"/>
                  </a:ext>
                </a:extLst>
              </p:cNvPr>
              <p:cNvSpPr/>
              <p:nvPr/>
            </p:nvSpPr>
            <p:spPr>
              <a:xfrm>
                <a:off x="11145520" y="3207567"/>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C3287C-869C-7E47-A4FF-BA0F91942EB5}"/>
                  </a:ext>
                </a:extLst>
              </p:cNvPr>
              <p:cNvSpPr/>
              <p:nvPr/>
            </p:nvSpPr>
            <p:spPr>
              <a:xfrm>
                <a:off x="10803696" y="3212647"/>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20A28E-8436-084C-9F3C-AA1251E32642}"/>
                  </a:ext>
                </a:extLst>
              </p:cNvPr>
              <p:cNvSpPr/>
              <p:nvPr/>
            </p:nvSpPr>
            <p:spPr>
              <a:xfrm>
                <a:off x="10461872" y="310650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0C3E6A-6864-0C48-BA3B-9FF2BB777A13}"/>
                  </a:ext>
                </a:extLst>
              </p:cNvPr>
              <p:cNvSpPr/>
              <p:nvPr/>
            </p:nvSpPr>
            <p:spPr>
              <a:xfrm>
                <a:off x="10052915" y="310932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E1D4084-33FA-E340-AF54-5CC1EBAB508F}"/>
                  </a:ext>
                </a:extLst>
              </p:cNvPr>
              <p:cNvSpPr/>
              <p:nvPr/>
            </p:nvSpPr>
            <p:spPr>
              <a:xfrm>
                <a:off x="9339174" y="3350622"/>
                <a:ext cx="295045" cy="34253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A15C1B-058F-CE46-AFED-890BE352C339}"/>
                  </a:ext>
                </a:extLst>
              </p:cNvPr>
              <p:cNvSpPr/>
              <p:nvPr/>
            </p:nvSpPr>
            <p:spPr>
              <a:xfrm>
                <a:off x="9446992" y="3115181"/>
                <a:ext cx="227868" cy="18427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51566A9-6C44-DD4D-B16F-614A4218BAFF}"/>
                  </a:ext>
                </a:extLst>
              </p:cNvPr>
              <p:cNvSpPr/>
              <p:nvPr/>
            </p:nvSpPr>
            <p:spPr>
              <a:xfrm>
                <a:off x="8806234" y="3212647"/>
                <a:ext cx="365706"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2F48ED9-62A5-9945-956B-726CA3B38013}"/>
                  </a:ext>
                </a:extLst>
              </p:cNvPr>
              <p:cNvSpPr/>
              <p:nvPr/>
            </p:nvSpPr>
            <p:spPr>
              <a:xfrm>
                <a:off x="9160702" y="3105533"/>
                <a:ext cx="245571" cy="14566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A3FB122-437B-7C47-AD51-2705C64AA111}"/>
                  </a:ext>
                </a:extLst>
              </p:cNvPr>
              <p:cNvSpPr/>
              <p:nvPr/>
            </p:nvSpPr>
            <p:spPr>
              <a:xfrm>
                <a:off x="8289412" y="3350622"/>
                <a:ext cx="383278"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BE20FC8-7818-2549-880A-1A80ACD27C3F}"/>
                  </a:ext>
                </a:extLst>
              </p:cNvPr>
              <p:cNvSpPr/>
              <p:nvPr/>
            </p:nvSpPr>
            <p:spPr>
              <a:xfrm>
                <a:off x="8234923" y="3110917"/>
                <a:ext cx="296259" cy="12406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8ECD4C-2F23-FF47-AFFF-0DCD43EDAD8C}"/>
                  </a:ext>
                </a:extLst>
              </p:cNvPr>
              <p:cNvSpPr/>
              <p:nvPr/>
            </p:nvSpPr>
            <p:spPr>
              <a:xfrm>
                <a:off x="8591333" y="3103700"/>
                <a:ext cx="296259" cy="19174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782D661-5708-D04D-B131-6524DC2A1514}"/>
                </a:ext>
              </a:extLst>
            </p:cNvPr>
            <p:cNvSpPr/>
            <p:nvPr/>
          </p:nvSpPr>
          <p:spPr>
            <a:xfrm>
              <a:off x="7048516" y="1419605"/>
              <a:ext cx="4647554" cy="461665"/>
            </a:xfrm>
            <a:prstGeom prst="rect">
              <a:avLst/>
            </a:prstGeom>
          </p:spPr>
          <p:txBody>
            <a:bodyPr wrap="none">
              <a:spAutoFit/>
            </a:bodyPr>
            <a:lstStyle/>
            <a:p>
              <a:r>
                <a:rPr lang="en-US" sz="2400" dirty="0"/>
                <a:t>Analyzed by a GPU-equipped </a:t>
              </a:r>
              <a:r>
                <a:rPr lang="en-US" sz="2400" b="1" dirty="0">
                  <a:solidFill>
                    <a:schemeClr val="accent2">
                      <a:lumMod val="75000"/>
                    </a:schemeClr>
                  </a:solidFill>
                </a:rPr>
                <a:t>server</a:t>
              </a:r>
            </a:p>
          </p:txBody>
        </p:sp>
      </p:grpSp>
      <p:grpSp>
        <p:nvGrpSpPr>
          <p:cNvPr id="38" name="Group 37">
            <a:extLst>
              <a:ext uri="{FF2B5EF4-FFF2-40B4-BE49-F238E27FC236}">
                <a16:creationId xmlns:a16="http://schemas.microsoft.com/office/drawing/2014/main" id="{75EC47AF-2DC3-9647-BF65-0B852F5FD92E}"/>
              </a:ext>
            </a:extLst>
          </p:cNvPr>
          <p:cNvGrpSpPr/>
          <p:nvPr/>
        </p:nvGrpSpPr>
        <p:grpSpPr>
          <a:xfrm>
            <a:off x="2846570" y="1037599"/>
            <a:ext cx="4349426" cy="3599105"/>
            <a:chOff x="2645203" y="1384873"/>
            <a:chExt cx="4349426" cy="3599105"/>
          </a:xfrm>
        </p:grpSpPr>
        <p:sp>
          <p:nvSpPr>
            <p:cNvPr id="39" name="TextBox 38">
              <a:extLst>
                <a:ext uri="{FF2B5EF4-FFF2-40B4-BE49-F238E27FC236}">
                  <a16:creationId xmlns:a16="http://schemas.microsoft.com/office/drawing/2014/main" id="{32F4B665-A6EF-AE4B-87F1-6C0DB40155F3}"/>
                </a:ext>
              </a:extLst>
            </p:cNvPr>
            <p:cNvSpPr txBox="1"/>
            <p:nvPr/>
          </p:nvSpPr>
          <p:spPr>
            <a:xfrm>
              <a:off x="3406843" y="4152981"/>
              <a:ext cx="2757486" cy="830997"/>
            </a:xfrm>
            <a:prstGeom prst="rect">
              <a:avLst/>
            </a:prstGeom>
            <a:noFill/>
          </p:spPr>
          <p:txBody>
            <a:bodyPr wrap="none" rtlCol="0">
              <a:spAutoFit/>
            </a:bodyPr>
            <a:lstStyle/>
            <a:p>
              <a:pPr algn="ctr"/>
              <a:r>
                <a:rPr lang="en-US" sz="2400" dirty="0"/>
                <a:t>Cheap model output</a:t>
              </a:r>
            </a:p>
            <a:p>
              <a:pPr algn="ctr"/>
              <a:r>
                <a:rPr lang="en-US" sz="2400" i="1" dirty="0"/>
                <a:t>(SSD-MobileNet-v2)</a:t>
              </a:r>
            </a:p>
          </p:txBody>
        </p:sp>
        <p:grpSp>
          <p:nvGrpSpPr>
            <p:cNvPr id="40" name="Group 39">
              <a:extLst>
                <a:ext uri="{FF2B5EF4-FFF2-40B4-BE49-F238E27FC236}">
                  <a16:creationId xmlns:a16="http://schemas.microsoft.com/office/drawing/2014/main" id="{E463EBCB-DE63-3C4E-8BFE-62AE2CA769D7}"/>
                </a:ext>
              </a:extLst>
            </p:cNvPr>
            <p:cNvGrpSpPr/>
            <p:nvPr/>
          </p:nvGrpSpPr>
          <p:grpSpPr>
            <a:xfrm>
              <a:off x="2645203" y="1879736"/>
              <a:ext cx="4349426" cy="2377543"/>
              <a:chOff x="619912" y="2215070"/>
              <a:chExt cx="5476088" cy="2993413"/>
            </a:xfrm>
          </p:grpSpPr>
          <p:pic>
            <p:nvPicPr>
              <p:cNvPr id="42" name="Picture 41">
                <a:extLst>
                  <a:ext uri="{FF2B5EF4-FFF2-40B4-BE49-F238E27FC236}">
                    <a16:creationId xmlns:a16="http://schemas.microsoft.com/office/drawing/2014/main" id="{A86CB866-5388-0E42-8773-36AB770670B9}"/>
                  </a:ext>
                </a:extLst>
              </p:cNvPr>
              <p:cNvPicPr>
                <a:picLocks noChangeAspect="1"/>
              </p:cNvPicPr>
              <p:nvPr/>
            </p:nvPicPr>
            <p:blipFill>
              <a:blip r:embed="rId3"/>
              <a:stretch>
                <a:fillRect/>
              </a:stretch>
            </p:blipFill>
            <p:spPr>
              <a:xfrm>
                <a:off x="619912" y="2256597"/>
                <a:ext cx="5468809" cy="2951886"/>
              </a:xfrm>
              <a:prstGeom prst="rect">
                <a:avLst/>
              </a:prstGeom>
              <a:ln>
                <a:solidFill>
                  <a:srgbClr val="65C0BA"/>
                </a:solidFill>
              </a:ln>
            </p:spPr>
          </p:pic>
          <p:sp>
            <p:nvSpPr>
              <p:cNvPr id="43" name="Rectangle 42">
                <a:extLst>
                  <a:ext uri="{FF2B5EF4-FFF2-40B4-BE49-F238E27FC236}">
                    <a16:creationId xmlns:a16="http://schemas.microsoft.com/office/drawing/2014/main" id="{3414DA48-E619-C144-8F2F-E3A064105C50}"/>
                  </a:ext>
                </a:extLst>
              </p:cNvPr>
              <p:cNvSpPr/>
              <p:nvPr/>
            </p:nvSpPr>
            <p:spPr>
              <a:xfrm>
                <a:off x="648269" y="4560210"/>
                <a:ext cx="805218" cy="620973"/>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C5EF8E-F4EA-034E-9364-EBCB3BFD1557}"/>
                  </a:ext>
                </a:extLst>
              </p:cNvPr>
              <p:cNvSpPr/>
              <p:nvPr/>
            </p:nvSpPr>
            <p:spPr>
              <a:xfrm>
                <a:off x="648269" y="3732541"/>
                <a:ext cx="361665" cy="456632"/>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0462568-CF93-2E4B-85F9-429FEFAF72CD}"/>
                  </a:ext>
                </a:extLst>
              </p:cNvPr>
              <p:cNvSpPr/>
              <p:nvPr/>
            </p:nvSpPr>
            <p:spPr>
              <a:xfrm>
                <a:off x="2428166" y="2215070"/>
                <a:ext cx="302525" cy="202441"/>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50C928E-4FD7-534B-BFB2-DE23A90C33CB}"/>
                  </a:ext>
                </a:extLst>
              </p:cNvPr>
              <p:cNvSpPr/>
              <p:nvPr/>
            </p:nvSpPr>
            <p:spPr>
              <a:xfrm>
                <a:off x="3356554" y="2218840"/>
                <a:ext cx="240093" cy="198671"/>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13A6E9C-AB18-4446-931D-25C14215DCC9}"/>
                  </a:ext>
                </a:extLst>
              </p:cNvPr>
              <p:cNvSpPr/>
              <p:nvPr/>
            </p:nvSpPr>
            <p:spPr>
              <a:xfrm>
                <a:off x="3589359" y="2474377"/>
                <a:ext cx="302525" cy="400334"/>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C810436-CDD6-DF4B-8BEE-B3B33B6D165D}"/>
                  </a:ext>
                </a:extLst>
              </p:cNvPr>
              <p:cNvSpPr/>
              <p:nvPr/>
            </p:nvSpPr>
            <p:spPr>
              <a:xfrm>
                <a:off x="3667838" y="2226443"/>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5947652-B02B-F145-8D24-CB8EA579A285}"/>
                  </a:ext>
                </a:extLst>
              </p:cNvPr>
              <p:cNvSpPr/>
              <p:nvPr/>
            </p:nvSpPr>
            <p:spPr>
              <a:xfrm>
                <a:off x="4681752" y="2226443"/>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C736F60-6A55-0042-B296-57448C3BEF91}"/>
                  </a:ext>
                </a:extLst>
              </p:cNvPr>
              <p:cNvSpPr/>
              <p:nvPr/>
            </p:nvSpPr>
            <p:spPr>
              <a:xfrm>
                <a:off x="5374948" y="2324251"/>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F976BE3-D7E4-1840-9017-ED7EA1D62A0C}"/>
                  </a:ext>
                </a:extLst>
              </p:cNvPr>
              <p:cNvSpPr/>
              <p:nvPr/>
            </p:nvSpPr>
            <p:spPr>
              <a:xfrm>
                <a:off x="5005320" y="3089094"/>
                <a:ext cx="302525" cy="37929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3071307-A97A-134A-B45B-A69522466366}"/>
                  </a:ext>
                </a:extLst>
              </p:cNvPr>
              <p:cNvSpPr/>
              <p:nvPr/>
            </p:nvSpPr>
            <p:spPr>
              <a:xfrm>
                <a:off x="1453487" y="2569184"/>
                <a:ext cx="1277204" cy="123387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73CDB83-43C2-374E-916B-5595EDDDF39D}"/>
                  </a:ext>
                </a:extLst>
              </p:cNvPr>
              <p:cNvSpPr/>
              <p:nvPr/>
            </p:nvSpPr>
            <p:spPr>
              <a:xfrm>
                <a:off x="2818264" y="2569184"/>
                <a:ext cx="297401" cy="198400"/>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E08FA35-2872-CF47-B61F-0A535B34F694}"/>
                  </a:ext>
                </a:extLst>
              </p:cNvPr>
              <p:cNvSpPr/>
              <p:nvPr/>
            </p:nvSpPr>
            <p:spPr>
              <a:xfrm>
                <a:off x="2921191" y="2367805"/>
                <a:ext cx="297401" cy="24077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F54F2EB-6539-E348-97D4-975A886F73D9}"/>
                  </a:ext>
                </a:extLst>
              </p:cNvPr>
              <p:cNvSpPr/>
              <p:nvPr/>
            </p:nvSpPr>
            <p:spPr>
              <a:xfrm>
                <a:off x="3958423" y="2316290"/>
                <a:ext cx="212112" cy="18765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EE3CFCD-F67C-9B43-8D73-AB58A1F5B62F}"/>
                  </a:ext>
                </a:extLst>
              </p:cNvPr>
              <p:cNvSpPr/>
              <p:nvPr/>
            </p:nvSpPr>
            <p:spPr>
              <a:xfrm>
                <a:off x="4385899" y="2273976"/>
                <a:ext cx="252632" cy="22997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2A056C3-CCA0-B34E-816E-ED08708B6923}"/>
                  </a:ext>
                </a:extLst>
              </p:cNvPr>
              <p:cNvSpPr/>
              <p:nvPr/>
            </p:nvSpPr>
            <p:spPr>
              <a:xfrm>
                <a:off x="4950783" y="2304176"/>
                <a:ext cx="302525" cy="27750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0283CE2-D96F-264A-8DCA-1A504E855FF4}"/>
                  </a:ext>
                </a:extLst>
              </p:cNvPr>
              <p:cNvSpPr/>
              <p:nvPr/>
            </p:nvSpPr>
            <p:spPr>
              <a:xfrm>
                <a:off x="5470047" y="3116871"/>
                <a:ext cx="409484" cy="35151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6CDBCA4-055F-FC4D-8307-FBAB45C1CF03}"/>
                  </a:ext>
                </a:extLst>
              </p:cNvPr>
              <p:cNvSpPr/>
              <p:nvPr/>
            </p:nvSpPr>
            <p:spPr>
              <a:xfrm>
                <a:off x="4898360" y="4138170"/>
                <a:ext cx="561527" cy="72643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C1B7AFE-8174-B049-AA0F-38B97FF1AAF1}"/>
                  </a:ext>
                </a:extLst>
              </p:cNvPr>
              <p:cNvSpPr/>
              <p:nvPr/>
            </p:nvSpPr>
            <p:spPr>
              <a:xfrm>
                <a:off x="5633557" y="4222576"/>
                <a:ext cx="462443" cy="49359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4B543A08-6870-5243-B3C1-0C6B299D4BC0}"/>
                </a:ext>
              </a:extLst>
            </p:cNvPr>
            <p:cNvSpPr/>
            <p:nvPr/>
          </p:nvSpPr>
          <p:spPr>
            <a:xfrm>
              <a:off x="3022090" y="1384873"/>
              <a:ext cx="3526991" cy="461665"/>
            </a:xfrm>
            <a:prstGeom prst="rect">
              <a:avLst/>
            </a:prstGeom>
          </p:spPr>
          <p:txBody>
            <a:bodyPr wrap="none">
              <a:spAutoFit/>
            </a:bodyPr>
            <a:lstStyle/>
            <a:p>
              <a:r>
                <a:rPr lang="en-US" sz="2400" dirty="0"/>
                <a:t>Analyzed by </a:t>
              </a:r>
              <a:r>
                <a:rPr lang="en-US" sz="2400" b="1" dirty="0">
                  <a:solidFill>
                    <a:schemeClr val="accent2">
                      <a:lumMod val="75000"/>
                    </a:schemeClr>
                  </a:solidFill>
                </a:rPr>
                <a:t>camera</a:t>
              </a:r>
              <a:r>
                <a:rPr lang="en-US" sz="2400" dirty="0"/>
                <a:t> locally</a:t>
              </a:r>
            </a:p>
          </p:txBody>
        </p:sp>
      </p:grpSp>
      <p:sp>
        <p:nvSpPr>
          <p:cNvPr id="61" name="Rectangle 60">
            <a:extLst>
              <a:ext uri="{FF2B5EF4-FFF2-40B4-BE49-F238E27FC236}">
                <a16:creationId xmlns:a16="http://schemas.microsoft.com/office/drawing/2014/main" id="{86081E80-D910-6A4D-9C21-9ED8D47F9B0E}"/>
              </a:ext>
            </a:extLst>
          </p:cNvPr>
          <p:cNvSpPr/>
          <p:nvPr/>
        </p:nvSpPr>
        <p:spPr>
          <a:xfrm>
            <a:off x="1" y="5146222"/>
            <a:ext cx="12191999" cy="11146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Limited by camera-side compute power, the </a:t>
            </a:r>
            <a:r>
              <a:rPr lang="en-US" sz="2700" b="1" dirty="0">
                <a:solidFill>
                  <a:schemeClr val="accent2">
                    <a:lumMod val="75000"/>
                  </a:schemeClr>
                </a:solidFill>
              </a:rPr>
              <a:t>camera-side local inference</a:t>
            </a:r>
            <a:r>
              <a:rPr lang="en-US" sz="2700" dirty="0">
                <a:solidFill>
                  <a:schemeClr val="tx1"/>
                </a:solidFill>
              </a:rPr>
              <a:t> is </a:t>
            </a:r>
            <a:r>
              <a:rPr lang="en-US" sz="2700" b="1" dirty="0">
                <a:solidFill>
                  <a:schemeClr val="accent2">
                    <a:lumMod val="75000"/>
                  </a:schemeClr>
                </a:solidFill>
              </a:rPr>
              <a:t>inaccurate</a:t>
            </a:r>
            <a:r>
              <a:rPr lang="en-US" sz="2700" dirty="0">
                <a:solidFill>
                  <a:schemeClr val="tx1"/>
                </a:solidFill>
              </a:rPr>
              <a:t>.</a:t>
            </a:r>
          </a:p>
          <a:p>
            <a:pPr algn="ctr"/>
            <a:r>
              <a:rPr lang="en-US" sz="2700" dirty="0">
                <a:solidFill>
                  <a:schemeClr val="tx1"/>
                </a:solidFill>
              </a:rPr>
              <a:t>We need to stream the video </a:t>
            </a:r>
            <a:r>
              <a:rPr lang="en-US" sz="2700" b="1" dirty="0">
                <a:solidFill>
                  <a:schemeClr val="accent2">
                    <a:lumMod val="75000"/>
                  </a:schemeClr>
                </a:solidFill>
              </a:rPr>
              <a:t>to the server </a:t>
            </a:r>
            <a:r>
              <a:rPr lang="en-US" sz="2700" dirty="0">
                <a:solidFill>
                  <a:schemeClr val="tx1"/>
                </a:solidFill>
              </a:rPr>
              <a:t>for accurate analytics.</a:t>
            </a:r>
          </a:p>
        </p:txBody>
      </p:sp>
    </p:spTree>
    <p:extLst>
      <p:ext uri="{BB962C8B-B14F-4D97-AF65-F5344CB8AC3E}">
        <p14:creationId xmlns:p14="http://schemas.microsoft.com/office/powerpoint/2010/main" val="6130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91F0-295F-4D46-A02A-437ABAE2D55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CCE3788-2F91-F44C-858B-A32D9C31ED60}"/>
              </a:ext>
            </a:extLst>
          </p:cNvPr>
          <p:cNvSpPr>
            <a:spLocks noGrp="1"/>
          </p:cNvSpPr>
          <p:nvPr>
            <p:ph idx="1"/>
          </p:nvPr>
        </p:nvSpPr>
        <p:spPr>
          <a:xfrm>
            <a:off x="807720" y="1480569"/>
            <a:ext cx="10515600" cy="4351338"/>
          </a:xfrm>
        </p:spPr>
        <p:txBody>
          <a:bodyPr>
            <a:normAutofit/>
          </a:bodyPr>
          <a:lstStyle/>
          <a:p>
            <a:r>
              <a:rPr lang="en-US" dirty="0"/>
              <a:t>Our approach: achieve high accuracy, low end-to-end delay and low camera-side overhead </a:t>
            </a:r>
            <a:r>
              <a:rPr lang="en-US" b="1" dirty="0">
                <a:solidFill>
                  <a:schemeClr val="accent2">
                    <a:lumMod val="75000"/>
                  </a:schemeClr>
                </a:solidFill>
              </a:rPr>
              <a:t>simultaneously</a:t>
            </a:r>
            <a:endParaRPr lang="en-US" dirty="0"/>
          </a:p>
          <a:p>
            <a:r>
              <a:rPr lang="en-US" dirty="0"/>
              <a:t>Key enabler: Accuracy Gradient that describes how much the inference accuracy will change if we change the pixel value for a little bit</a:t>
            </a:r>
          </a:p>
          <a:p>
            <a:r>
              <a:rPr lang="en-US" dirty="0"/>
              <a:t>Performance</a:t>
            </a:r>
          </a:p>
          <a:p>
            <a:pPr lvl="1"/>
            <a:r>
              <a:rPr lang="en-US" dirty="0"/>
              <a:t>1. Highest accuracy with 10-49% delay reduction than the baselines</a:t>
            </a:r>
          </a:p>
          <a:p>
            <a:pPr lvl="1"/>
            <a:r>
              <a:rPr lang="en-US" dirty="0"/>
              <a:t>2. Our camera-side overhead is even cheaper than some video codecs.</a:t>
            </a:r>
          </a:p>
          <a:p>
            <a:pPr lvl="1"/>
            <a:r>
              <a:rPr lang="en-US" dirty="0"/>
              <a:t>3. Our model can be trained within 8 minutes.</a:t>
            </a:r>
          </a:p>
          <a:p>
            <a:pPr lvl="1"/>
            <a:endParaRPr lang="en-US" dirty="0"/>
          </a:p>
        </p:txBody>
      </p:sp>
      <p:sp>
        <p:nvSpPr>
          <p:cNvPr id="4" name="Slide Number Placeholder 3">
            <a:extLst>
              <a:ext uri="{FF2B5EF4-FFF2-40B4-BE49-F238E27FC236}">
                <a16:creationId xmlns:a16="http://schemas.microsoft.com/office/drawing/2014/main" id="{95693F3C-E94C-014B-8115-E473E5CB6CB9}"/>
              </a:ext>
            </a:extLst>
          </p:cNvPr>
          <p:cNvSpPr>
            <a:spLocks noGrp="1"/>
          </p:cNvSpPr>
          <p:nvPr>
            <p:ph type="sldNum" sz="quarter" idx="12"/>
          </p:nvPr>
        </p:nvSpPr>
        <p:spPr/>
        <p:txBody>
          <a:bodyPr/>
          <a:lstStyle/>
          <a:p>
            <a:fld id="{52EED48C-2B0B-A148-B97E-490061EF11A1}" type="slidenum">
              <a:rPr lang="en-US" smtClean="0"/>
              <a:t>30</a:t>
            </a:fld>
            <a:endParaRPr lang="en-US"/>
          </a:p>
        </p:txBody>
      </p:sp>
      <p:sp>
        <p:nvSpPr>
          <p:cNvPr id="5" name="TextBox 4">
            <a:extLst>
              <a:ext uri="{FF2B5EF4-FFF2-40B4-BE49-F238E27FC236}">
                <a16:creationId xmlns:a16="http://schemas.microsoft.com/office/drawing/2014/main" id="{AD30F1C7-CB78-544A-9117-1CCB2CA57507}"/>
              </a:ext>
            </a:extLst>
          </p:cNvPr>
          <p:cNvSpPr txBox="1"/>
          <p:nvPr/>
        </p:nvSpPr>
        <p:spPr>
          <a:xfrm>
            <a:off x="0" y="5377431"/>
            <a:ext cx="12202592" cy="646331"/>
          </a:xfrm>
          <a:prstGeom prst="rect">
            <a:avLst/>
          </a:prstGeom>
          <a:noFill/>
        </p:spPr>
        <p:txBody>
          <a:bodyPr wrap="square" rtlCol="0">
            <a:spAutoFit/>
          </a:bodyPr>
          <a:lstStyle/>
          <a:p>
            <a:r>
              <a:rPr lang="en-US" dirty="0"/>
              <a:t>[1] Server-Driven Video Streaming for Deep Learning Inference, </a:t>
            </a:r>
            <a:r>
              <a:rPr lang="en-US" b="1" dirty="0"/>
              <a:t>Du, Kuntai</a:t>
            </a:r>
            <a:r>
              <a:rPr lang="en-US" dirty="0"/>
              <a:t>* and Pervaiz, Ahsan* and Yuan, Xin and </a:t>
            </a:r>
            <a:r>
              <a:rPr lang="en-US" dirty="0" err="1"/>
              <a:t>Chowdhery</a:t>
            </a:r>
            <a:r>
              <a:rPr lang="en-US" dirty="0"/>
              <a:t>, </a:t>
            </a:r>
            <a:r>
              <a:rPr lang="en-US" dirty="0" err="1"/>
              <a:t>Aakanksha</a:t>
            </a:r>
            <a:r>
              <a:rPr lang="en-US" dirty="0"/>
              <a:t> and Zhang, </a:t>
            </a:r>
            <a:r>
              <a:rPr lang="en-US" dirty="0" err="1"/>
              <a:t>Qizheng</a:t>
            </a:r>
            <a:r>
              <a:rPr lang="en-US" dirty="0"/>
              <a:t> and Hoffmann, Henry and Jiang, </a:t>
            </a:r>
            <a:r>
              <a:rPr lang="en-US" dirty="0" err="1"/>
              <a:t>Junchen</a:t>
            </a:r>
            <a:r>
              <a:rPr lang="en-US" dirty="0"/>
              <a:t>, SIGCOMM 2020</a:t>
            </a:r>
          </a:p>
        </p:txBody>
      </p:sp>
      <p:sp>
        <p:nvSpPr>
          <p:cNvPr id="7" name="TextBox 6">
            <a:extLst>
              <a:ext uri="{FF2B5EF4-FFF2-40B4-BE49-F238E27FC236}">
                <a16:creationId xmlns:a16="http://schemas.microsoft.com/office/drawing/2014/main" id="{2E2E73C5-55E9-3C43-9B1F-4230BA623D1F}"/>
              </a:ext>
            </a:extLst>
          </p:cNvPr>
          <p:cNvSpPr txBox="1"/>
          <p:nvPr/>
        </p:nvSpPr>
        <p:spPr>
          <a:xfrm>
            <a:off x="-2876" y="5995658"/>
            <a:ext cx="12202592" cy="646331"/>
          </a:xfrm>
          <a:prstGeom prst="rect">
            <a:avLst/>
          </a:prstGeom>
          <a:noFill/>
        </p:spPr>
        <p:txBody>
          <a:bodyPr wrap="square" rtlCol="0">
            <a:spAutoFit/>
          </a:bodyPr>
          <a:lstStyle/>
          <a:p>
            <a:r>
              <a:rPr lang="en-US" dirty="0"/>
              <a:t>[2] </a:t>
            </a:r>
            <a:r>
              <a:rPr lang="en-US" dirty="0" err="1"/>
              <a:t>AccMPEG</a:t>
            </a:r>
            <a:r>
              <a:rPr lang="en-US" dirty="0"/>
              <a:t>: Optimizing Video Encoding for Accurate Video Analytics, </a:t>
            </a:r>
            <a:r>
              <a:rPr lang="en-US" b="1" dirty="0"/>
              <a:t>Du, Kuntai </a:t>
            </a:r>
            <a:r>
              <a:rPr lang="en-US" dirty="0"/>
              <a:t>and Zhang, </a:t>
            </a:r>
            <a:r>
              <a:rPr lang="en-US" dirty="0" err="1"/>
              <a:t>Qizheng</a:t>
            </a:r>
            <a:r>
              <a:rPr lang="en-US" dirty="0"/>
              <a:t> and </a:t>
            </a:r>
            <a:r>
              <a:rPr lang="en-US" dirty="0" err="1"/>
              <a:t>Arapin</a:t>
            </a:r>
            <a:r>
              <a:rPr lang="en-US" dirty="0"/>
              <a:t>, Anton and Wang, </a:t>
            </a:r>
            <a:r>
              <a:rPr lang="en-US" dirty="0" err="1"/>
              <a:t>Haodong</a:t>
            </a:r>
            <a:r>
              <a:rPr lang="en-US" dirty="0"/>
              <a:t> and Xia, </a:t>
            </a:r>
            <a:r>
              <a:rPr lang="en-US" dirty="0" err="1"/>
              <a:t>Zhengxu</a:t>
            </a:r>
            <a:r>
              <a:rPr lang="en-US" dirty="0"/>
              <a:t> and Jiang, </a:t>
            </a:r>
            <a:r>
              <a:rPr lang="en-US" dirty="0" err="1"/>
              <a:t>Junchen</a:t>
            </a:r>
            <a:r>
              <a:rPr lang="en-US" dirty="0"/>
              <a:t>, </a:t>
            </a:r>
            <a:r>
              <a:rPr lang="en-US" dirty="0" err="1"/>
              <a:t>MLSys</a:t>
            </a:r>
            <a:r>
              <a:rPr lang="en-US" dirty="0"/>
              <a:t> 2022</a:t>
            </a:r>
          </a:p>
        </p:txBody>
      </p:sp>
    </p:spTree>
    <p:extLst>
      <p:ext uri="{BB962C8B-B14F-4D97-AF65-F5344CB8AC3E}">
        <p14:creationId xmlns:p14="http://schemas.microsoft.com/office/powerpoint/2010/main" val="299651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D476-8751-6D41-969A-B160D6D5315C}"/>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D35CA813-508F-B644-9E9F-F6FF487B9C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B8665CF-5637-4D40-865C-52B2358DB491}"/>
              </a:ext>
            </a:extLst>
          </p:cNvPr>
          <p:cNvSpPr>
            <a:spLocks noGrp="1"/>
          </p:cNvSpPr>
          <p:nvPr>
            <p:ph type="sldNum" sz="quarter" idx="12"/>
          </p:nvPr>
        </p:nvSpPr>
        <p:spPr/>
        <p:txBody>
          <a:bodyPr/>
          <a:lstStyle/>
          <a:p>
            <a:fld id="{52EED48C-2B0B-A148-B97E-490061EF11A1}" type="slidenum">
              <a:rPr lang="en-US" smtClean="0"/>
              <a:t>31</a:t>
            </a:fld>
            <a:endParaRPr lang="en-US"/>
          </a:p>
        </p:txBody>
      </p:sp>
    </p:spTree>
    <p:extLst>
      <p:ext uri="{BB962C8B-B14F-4D97-AF65-F5344CB8AC3E}">
        <p14:creationId xmlns:p14="http://schemas.microsoft.com/office/powerpoint/2010/main" val="3424572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95A4-6887-2344-B914-10DC4E1FCE19}"/>
              </a:ext>
            </a:extLst>
          </p:cNvPr>
          <p:cNvSpPr>
            <a:spLocks noGrp="1"/>
          </p:cNvSpPr>
          <p:nvPr>
            <p:ph type="title"/>
          </p:nvPr>
        </p:nvSpPr>
        <p:spPr/>
        <p:txBody>
          <a:bodyPr>
            <a:normAutofit fontScale="90000"/>
          </a:bodyPr>
          <a:lstStyle/>
          <a:p>
            <a:r>
              <a:rPr lang="en-US" dirty="0"/>
              <a:t>Does the </a:t>
            </a:r>
            <a:r>
              <a:rPr lang="en-US" dirty="0" err="1"/>
              <a:t>AccMPEG</a:t>
            </a:r>
            <a:r>
              <a:rPr lang="en-US" dirty="0"/>
              <a:t> trained for one DNN generalize to another DNN?</a:t>
            </a:r>
          </a:p>
        </p:txBody>
      </p:sp>
      <p:sp>
        <p:nvSpPr>
          <p:cNvPr id="4" name="Slide Number Placeholder 3">
            <a:extLst>
              <a:ext uri="{FF2B5EF4-FFF2-40B4-BE49-F238E27FC236}">
                <a16:creationId xmlns:a16="http://schemas.microsoft.com/office/drawing/2014/main" id="{90B2E0C9-2F12-4748-A90A-786227C19AF7}"/>
              </a:ext>
            </a:extLst>
          </p:cNvPr>
          <p:cNvSpPr>
            <a:spLocks noGrp="1"/>
          </p:cNvSpPr>
          <p:nvPr>
            <p:ph type="sldNum" sz="quarter" idx="12"/>
          </p:nvPr>
        </p:nvSpPr>
        <p:spPr/>
        <p:txBody>
          <a:bodyPr/>
          <a:lstStyle/>
          <a:p>
            <a:fld id="{52EED48C-2B0B-A148-B97E-490061EF11A1}" type="slidenum">
              <a:rPr lang="en-US" smtClean="0"/>
              <a:t>32</a:t>
            </a:fld>
            <a:endParaRPr lang="en-US"/>
          </a:p>
        </p:txBody>
      </p:sp>
      <p:pic>
        <p:nvPicPr>
          <p:cNvPr id="5" name="Picture 4">
            <a:extLst>
              <a:ext uri="{FF2B5EF4-FFF2-40B4-BE49-F238E27FC236}">
                <a16:creationId xmlns:a16="http://schemas.microsoft.com/office/drawing/2014/main" id="{9DF9DC24-0EFE-4F40-AC4E-9C1B86DA5147}"/>
              </a:ext>
            </a:extLst>
          </p:cNvPr>
          <p:cNvPicPr>
            <a:picLocks noChangeAspect="1"/>
          </p:cNvPicPr>
          <p:nvPr/>
        </p:nvPicPr>
        <p:blipFill rotWithShape="1">
          <a:blip r:embed="rId2"/>
          <a:srcRect r="48174" b="53688"/>
          <a:stretch/>
        </p:blipFill>
        <p:spPr>
          <a:xfrm>
            <a:off x="2949864" y="1882775"/>
            <a:ext cx="5660736" cy="3841511"/>
          </a:xfrm>
          <a:prstGeom prst="rect">
            <a:avLst/>
          </a:prstGeom>
        </p:spPr>
      </p:pic>
      <p:sp>
        <p:nvSpPr>
          <p:cNvPr id="6" name="Rectangle 5">
            <a:extLst>
              <a:ext uri="{FF2B5EF4-FFF2-40B4-BE49-F238E27FC236}">
                <a16:creationId xmlns:a16="http://schemas.microsoft.com/office/drawing/2014/main" id="{AC296D36-1027-9A4D-B641-D3D6B8F89969}"/>
              </a:ext>
            </a:extLst>
          </p:cNvPr>
          <p:cNvSpPr/>
          <p:nvPr/>
        </p:nvSpPr>
        <p:spPr>
          <a:xfrm>
            <a:off x="4738255" y="2479964"/>
            <a:ext cx="2493818" cy="16764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D69113-3981-3D43-8002-981C7EEA4BF9}"/>
              </a:ext>
            </a:extLst>
          </p:cNvPr>
          <p:cNvSpPr/>
          <p:nvPr/>
        </p:nvSpPr>
        <p:spPr>
          <a:xfrm>
            <a:off x="7173192" y="2604654"/>
            <a:ext cx="432954" cy="5957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611E9D-5372-BD46-B548-D2A95720698D}"/>
              </a:ext>
            </a:extLst>
          </p:cNvPr>
          <p:cNvSpPr txBox="1"/>
          <p:nvPr/>
        </p:nvSpPr>
        <p:spPr>
          <a:xfrm>
            <a:off x="4405745" y="5740603"/>
            <a:ext cx="3676071" cy="461665"/>
          </a:xfrm>
          <a:prstGeom prst="rect">
            <a:avLst/>
          </a:prstGeom>
          <a:noFill/>
        </p:spPr>
        <p:txBody>
          <a:bodyPr wrap="none" rtlCol="0">
            <a:spAutoFit/>
          </a:bodyPr>
          <a:lstStyle/>
          <a:p>
            <a:r>
              <a:rPr lang="en-US" sz="2400" dirty="0"/>
              <a:t>(With the same training set)</a:t>
            </a:r>
          </a:p>
        </p:txBody>
      </p:sp>
    </p:spTree>
    <p:extLst>
      <p:ext uri="{BB962C8B-B14F-4D97-AF65-F5344CB8AC3E}">
        <p14:creationId xmlns:p14="http://schemas.microsoft.com/office/powerpoint/2010/main" val="27542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95A4-6887-2344-B914-10DC4E1FCE19}"/>
              </a:ext>
            </a:extLst>
          </p:cNvPr>
          <p:cNvSpPr>
            <a:spLocks noGrp="1"/>
          </p:cNvSpPr>
          <p:nvPr>
            <p:ph type="title"/>
          </p:nvPr>
        </p:nvSpPr>
        <p:spPr/>
        <p:txBody>
          <a:bodyPr>
            <a:normAutofit fontScale="90000"/>
          </a:bodyPr>
          <a:lstStyle/>
          <a:p>
            <a:r>
              <a:rPr lang="en-US" dirty="0"/>
              <a:t>Does the </a:t>
            </a:r>
            <a:r>
              <a:rPr lang="en-US" dirty="0" err="1"/>
              <a:t>AccMPEG</a:t>
            </a:r>
            <a:r>
              <a:rPr lang="en-US" dirty="0"/>
              <a:t> trained for one DNN generalize to another DNN?</a:t>
            </a:r>
          </a:p>
        </p:txBody>
      </p:sp>
      <p:sp>
        <p:nvSpPr>
          <p:cNvPr id="4" name="Slide Number Placeholder 3">
            <a:extLst>
              <a:ext uri="{FF2B5EF4-FFF2-40B4-BE49-F238E27FC236}">
                <a16:creationId xmlns:a16="http://schemas.microsoft.com/office/drawing/2014/main" id="{90B2E0C9-2F12-4748-A90A-786227C19AF7}"/>
              </a:ext>
            </a:extLst>
          </p:cNvPr>
          <p:cNvSpPr>
            <a:spLocks noGrp="1"/>
          </p:cNvSpPr>
          <p:nvPr>
            <p:ph type="sldNum" sz="quarter" idx="12"/>
          </p:nvPr>
        </p:nvSpPr>
        <p:spPr/>
        <p:txBody>
          <a:bodyPr/>
          <a:lstStyle/>
          <a:p>
            <a:fld id="{52EED48C-2B0B-A148-B97E-490061EF11A1}" type="slidenum">
              <a:rPr lang="en-US" smtClean="0"/>
              <a:t>33</a:t>
            </a:fld>
            <a:endParaRPr lang="en-US"/>
          </a:p>
        </p:txBody>
      </p:sp>
      <p:pic>
        <p:nvPicPr>
          <p:cNvPr id="5" name="Picture 4">
            <a:extLst>
              <a:ext uri="{FF2B5EF4-FFF2-40B4-BE49-F238E27FC236}">
                <a16:creationId xmlns:a16="http://schemas.microsoft.com/office/drawing/2014/main" id="{9DF9DC24-0EFE-4F40-AC4E-9C1B86DA5147}"/>
              </a:ext>
            </a:extLst>
          </p:cNvPr>
          <p:cNvPicPr>
            <a:picLocks noChangeAspect="1"/>
          </p:cNvPicPr>
          <p:nvPr/>
        </p:nvPicPr>
        <p:blipFill rotWithShape="1">
          <a:blip r:embed="rId2"/>
          <a:srcRect r="48174" b="53688"/>
          <a:stretch/>
        </p:blipFill>
        <p:spPr>
          <a:xfrm>
            <a:off x="2949864" y="1882775"/>
            <a:ext cx="5660736" cy="3841511"/>
          </a:xfrm>
          <a:prstGeom prst="rect">
            <a:avLst/>
          </a:prstGeom>
        </p:spPr>
      </p:pic>
      <p:sp>
        <p:nvSpPr>
          <p:cNvPr id="3" name="TextBox 2">
            <a:extLst>
              <a:ext uri="{FF2B5EF4-FFF2-40B4-BE49-F238E27FC236}">
                <a16:creationId xmlns:a16="http://schemas.microsoft.com/office/drawing/2014/main" id="{4C1C5C81-E420-864F-91FE-9BAE6685EB1F}"/>
              </a:ext>
            </a:extLst>
          </p:cNvPr>
          <p:cNvSpPr txBox="1"/>
          <p:nvPr/>
        </p:nvSpPr>
        <p:spPr>
          <a:xfrm>
            <a:off x="4973783" y="2343879"/>
            <a:ext cx="958468" cy="461665"/>
          </a:xfrm>
          <a:prstGeom prst="rect">
            <a:avLst/>
          </a:prstGeom>
          <a:noFill/>
        </p:spPr>
        <p:txBody>
          <a:bodyPr wrap="none" rtlCol="0">
            <a:spAutoFit/>
          </a:bodyPr>
          <a:lstStyle/>
          <a:p>
            <a:r>
              <a:rPr lang="en-US" sz="2400" dirty="0"/>
              <a:t>(Ours)</a:t>
            </a:r>
          </a:p>
        </p:txBody>
      </p:sp>
      <p:sp>
        <p:nvSpPr>
          <p:cNvPr id="8" name="TextBox 7">
            <a:extLst>
              <a:ext uri="{FF2B5EF4-FFF2-40B4-BE49-F238E27FC236}">
                <a16:creationId xmlns:a16="http://schemas.microsoft.com/office/drawing/2014/main" id="{76FB806F-2F1A-9348-B090-F6811B9CF332}"/>
              </a:ext>
            </a:extLst>
          </p:cNvPr>
          <p:cNvSpPr txBox="1"/>
          <p:nvPr/>
        </p:nvSpPr>
        <p:spPr>
          <a:xfrm>
            <a:off x="6359236" y="2343880"/>
            <a:ext cx="1897314" cy="461665"/>
          </a:xfrm>
          <a:prstGeom prst="rect">
            <a:avLst/>
          </a:prstGeom>
          <a:noFill/>
        </p:spPr>
        <p:txBody>
          <a:bodyPr wrap="none" rtlCol="0">
            <a:spAutoFit/>
          </a:bodyPr>
          <a:lstStyle/>
          <a:p>
            <a:r>
              <a:rPr lang="en-US" sz="2400" dirty="0"/>
              <a:t>(Video codec)</a:t>
            </a:r>
          </a:p>
        </p:txBody>
      </p:sp>
      <p:sp>
        <p:nvSpPr>
          <p:cNvPr id="9" name="TextBox 8">
            <a:extLst>
              <a:ext uri="{FF2B5EF4-FFF2-40B4-BE49-F238E27FC236}">
                <a16:creationId xmlns:a16="http://schemas.microsoft.com/office/drawing/2014/main" id="{76B14FD1-1F85-1447-850D-6CC23A42211B}"/>
              </a:ext>
            </a:extLst>
          </p:cNvPr>
          <p:cNvSpPr txBox="1"/>
          <p:nvPr/>
        </p:nvSpPr>
        <p:spPr>
          <a:xfrm>
            <a:off x="4405745" y="5740603"/>
            <a:ext cx="3676071" cy="461665"/>
          </a:xfrm>
          <a:prstGeom prst="rect">
            <a:avLst/>
          </a:prstGeom>
          <a:noFill/>
        </p:spPr>
        <p:txBody>
          <a:bodyPr wrap="none" rtlCol="0">
            <a:spAutoFit/>
          </a:bodyPr>
          <a:lstStyle/>
          <a:p>
            <a:r>
              <a:rPr lang="en-US" sz="2400" dirty="0"/>
              <a:t>(With the same training set)</a:t>
            </a:r>
          </a:p>
        </p:txBody>
      </p:sp>
    </p:spTree>
    <p:extLst>
      <p:ext uri="{BB962C8B-B14F-4D97-AF65-F5344CB8AC3E}">
        <p14:creationId xmlns:p14="http://schemas.microsoft.com/office/powerpoint/2010/main" val="423570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95A4-6887-2344-B914-10DC4E1FCE19}"/>
              </a:ext>
            </a:extLst>
          </p:cNvPr>
          <p:cNvSpPr>
            <a:spLocks noGrp="1"/>
          </p:cNvSpPr>
          <p:nvPr>
            <p:ph type="title"/>
          </p:nvPr>
        </p:nvSpPr>
        <p:spPr/>
        <p:txBody>
          <a:bodyPr>
            <a:normAutofit fontScale="90000"/>
          </a:bodyPr>
          <a:lstStyle/>
          <a:p>
            <a:r>
              <a:rPr lang="en-US" dirty="0"/>
              <a:t>Does the </a:t>
            </a:r>
            <a:r>
              <a:rPr lang="en-US" dirty="0" err="1"/>
              <a:t>AccMPEG</a:t>
            </a:r>
            <a:r>
              <a:rPr lang="en-US" dirty="0"/>
              <a:t> trained for one DNN generalize to another DNN?</a:t>
            </a:r>
          </a:p>
        </p:txBody>
      </p:sp>
      <p:sp>
        <p:nvSpPr>
          <p:cNvPr id="4" name="Slide Number Placeholder 3">
            <a:extLst>
              <a:ext uri="{FF2B5EF4-FFF2-40B4-BE49-F238E27FC236}">
                <a16:creationId xmlns:a16="http://schemas.microsoft.com/office/drawing/2014/main" id="{90B2E0C9-2F12-4748-A90A-786227C19AF7}"/>
              </a:ext>
            </a:extLst>
          </p:cNvPr>
          <p:cNvSpPr>
            <a:spLocks noGrp="1"/>
          </p:cNvSpPr>
          <p:nvPr>
            <p:ph type="sldNum" sz="quarter" idx="12"/>
          </p:nvPr>
        </p:nvSpPr>
        <p:spPr/>
        <p:txBody>
          <a:bodyPr/>
          <a:lstStyle/>
          <a:p>
            <a:fld id="{52EED48C-2B0B-A148-B97E-490061EF11A1}" type="slidenum">
              <a:rPr lang="en-US" smtClean="0"/>
              <a:t>34</a:t>
            </a:fld>
            <a:endParaRPr lang="en-US"/>
          </a:p>
        </p:txBody>
      </p:sp>
      <p:pic>
        <p:nvPicPr>
          <p:cNvPr id="5" name="Picture 4">
            <a:extLst>
              <a:ext uri="{FF2B5EF4-FFF2-40B4-BE49-F238E27FC236}">
                <a16:creationId xmlns:a16="http://schemas.microsoft.com/office/drawing/2014/main" id="{9DF9DC24-0EFE-4F40-AC4E-9C1B86DA5147}"/>
              </a:ext>
            </a:extLst>
          </p:cNvPr>
          <p:cNvPicPr>
            <a:picLocks noChangeAspect="1"/>
          </p:cNvPicPr>
          <p:nvPr/>
        </p:nvPicPr>
        <p:blipFill rotWithShape="1">
          <a:blip r:embed="rId2"/>
          <a:srcRect r="48174" b="53688"/>
          <a:stretch/>
        </p:blipFill>
        <p:spPr>
          <a:xfrm>
            <a:off x="2949864" y="1882775"/>
            <a:ext cx="5660736" cy="3841511"/>
          </a:xfrm>
          <a:prstGeom prst="rect">
            <a:avLst/>
          </a:prstGeom>
        </p:spPr>
      </p:pic>
      <p:sp>
        <p:nvSpPr>
          <p:cNvPr id="3" name="TextBox 2">
            <a:extLst>
              <a:ext uri="{FF2B5EF4-FFF2-40B4-BE49-F238E27FC236}">
                <a16:creationId xmlns:a16="http://schemas.microsoft.com/office/drawing/2014/main" id="{4C1C5C81-E420-864F-91FE-9BAE6685EB1F}"/>
              </a:ext>
            </a:extLst>
          </p:cNvPr>
          <p:cNvSpPr txBox="1"/>
          <p:nvPr/>
        </p:nvSpPr>
        <p:spPr>
          <a:xfrm>
            <a:off x="4973783" y="2343879"/>
            <a:ext cx="958468" cy="461665"/>
          </a:xfrm>
          <a:prstGeom prst="rect">
            <a:avLst/>
          </a:prstGeom>
          <a:noFill/>
        </p:spPr>
        <p:txBody>
          <a:bodyPr wrap="none" rtlCol="0">
            <a:spAutoFit/>
          </a:bodyPr>
          <a:lstStyle/>
          <a:p>
            <a:r>
              <a:rPr lang="en-US" sz="2400" dirty="0"/>
              <a:t>(Ours)</a:t>
            </a:r>
          </a:p>
        </p:txBody>
      </p:sp>
      <p:sp>
        <p:nvSpPr>
          <p:cNvPr id="8" name="TextBox 7">
            <a:extLst>
              <a:ext uri="{FF2B5EF4-FFF2-40B4-BE49-F238E27FC236}">
                <a16:creationId xmlns:a16="http://schemas.microsoft.com/office/drawing/2014/main" id="{76FB806F-2F1A-9348-B090-F6811B9CF332}"/>
              </a:ext>
            </a:extLst>
          </p:cNvPr>
          <p:cNvSpPr txBox="1"/>
          <p:nvPr/>
        </p:nvSpPr>
        <p:spPr>
          <a:xfrm>
            <a:off x="6359236" y="2343880"/>
            <a:ext cx="1897314" cy="461665"/>
          </a:xfrm>
          <a:prstGeom prst="rect">
            <a:avLst/>
          </a:prstGeom>
          <a:noFill/>
        </p:spPr>
        <p:txBody>
          <a:bodyPr wrap="none" rtlCol="0">
            <a:spAutoFit/>
          </a:bodyPr>
          <a:lstStyle/>
          <a:p>
            <a:r>
              <a:rPr lang="en-US" sz="2400" dirty="0"/>
              <a:t>(Video codec)</a:t>
            </a:r>
          </a:p>
        </p:txBody>
      </p:sp>
      <p:sp>
        <p:nvSpPr>
          <p:cNvPr id="9" name="Rectangle 8">
            <a:extLst>
              <a:ext uri="{FF2B5EF4-FFF2-40B4-BE49-F238E27FC236}">
                <a16:creationId xmlns:a16="http://schemas.microsoft.com/office/drawing/2014/main" id="{EF8018AA-8C34-DA44-9BF4-99F8ED649711}"/>
              </a:ext>
            </a:extLst>
          </p:cNvPr>
          <p:cNvSpPr/>
          <p:nvPr/>
        </p:nvSpPr>
        <p:spPr>
          <a:xfrm>
            <a:off x="5" y="2516509"/>
            <a:ext cx="12191995" cy="17484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Even when the server-side DNN </a:t>
            </a:r>
            <a:r>
              <a:rPr lang="en-US" sz="2800" b="1" dirty="0">
                <a:solidFill>
                  <a:schemeClr val="accent2">
                    <a:lumMod val="75000"/>
                  </a:schemeClr>
                </a:solidFill>
              </a:rPr>
              <a:t>changes silently</a:t>
            </a:r>
            <a:r>
              <a:rPr lang="en-US" sz="2800" dirty="0">
                <a:solidFill>
                  <a:schemeClr val="tx1"/>
                </a:solidFill>
              </a:rPr>
              <a:t>, our approach still achieves </a:t>
            </a:r>
            <a:r>
              <a:rPr lang="en-US" sz="2800" b="1" dirty="0">
                <a:solidFill>
                  <a:schemeClr val="accent2">
                    <a:lumMod val="75000"/>
                  </a:schemeClr>
                </a:solidFill>
              </a:rPr>
              <a:t>lower delay</a:t>
            </a:r>
            <a:r>
              <a:rPr lang="en-US" sz="2800" dirty="0">
                <a:solidFill>
                  <a:schemeClr val="tx1"/>
                </a:solidFill>
              </a:rPr>
              <a:t> than not using our approach (as long as the training set does not change).</a:t>
            </a:r>
          </a:p>
        </p:txBody>
      </p:sp>
      <p:sp>
        <p:nvSpPr>
          <p:cNvPr id="10" name="TextBox 9">
            <a:extLst>
              <a:ext uri="{FF2B5EF4-FFF2-40B4-BE49-F238E27FC236}">
                <a16:creationId xmlns:a16="http://schemas.microsoft.com/office/drawing/2014/main" id="{F24BB640-EBC7-C948-95FC-1F90C722A7B0}"/>
              </a:ext>
            </a:extLst>
          </p:cNvPr>
          <p:cNvSpPr txBox="1"/>
          <p:nvPr/>
        </p:nvSpPr>
        <p:spPr>
          <a:xfrm>
            <a:off x="4405745" y="5740603"/>
            <a:ext cx="3676071" cy="461665"/>
          </a:xfrm>
          <a:prstGeom prst="rect">
            <a:avLst/>
          </a:prstGeom>
          <a:noFill/>
        </p:spPr>
        <p:txBody>
          <a:bodyPr wrap="none" rtlCol="0">
            <a:spAutoFit/>
          </a:bodyPr>
          <a:lstStyle/>
          <a:p>
            <a:r>
              <a:rPr lang="en-US" sz="2400" dirty="0"/>
              <a:t>(With the same training set)</a:t>
            </a:r>
          </a:p>
        </p:txBody>
      </p:sp>
    </p:spTree>
    <p:extLst>
      <p:ext uri="{BB962C8B-B14F-4D97-AF65-F5344CB8AC3E}">
        <p14:creationId xmlns:p14="http://schemas.microsoft.com/office/powerpoint/2010/main" val="826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079F-7240-CD45-971D-9377C67BE975}"/>
              </a:ext>
            </a:extLst>
          </p:cNvPr>
          <p:cNvSpPr>
            <a:spLocks noGrp="1"/>
          </p:cNvSpPr>
          <p:nvPr>
            <p:ph type="title"/>
          </p:nvPr>
        </p:nvSpPr>
        <p:spPr>
          <a:xfrm>
            <a:off x="0" y="13614"/>
            <a:ext cx="11636611" cy="1325563"/>
          </a:xfrm>
        </p:spPr>
        <p:txBody>
          <a:bodyPr>
            <a:normAutofit/>
          </a:bodyPr>
          <a:lstStyle/>
          <a:p>
            <a:r>
              <a:rPr lang="en-US" sz="4000" dirty="0">
                <a:solidFill>
                  <a:schemeClr val="accent6">
                    <a:lumMod val="75000"/>
                  </a:schemeClr>
                </a:solidFill>
                <a:latin typeface="Times" pitchFamily="2" charset="0"/>
              </a:rPr>
              <a:t>What is an </a:t>
            </a:r>
            <a:r>
              <a:rPr lang="en-US" sz="4000" b="1" dirty="0">
                <a:solidFill>
                  <a:schemeClr val="accent2">
                    <a:lumMod val="75000"/>
                  </a:schemeClr>
                </a:solidFill>
                <a:latin typeface="Times" pitchFamily="2" charset="0"/>
              </a:rPr>
              <a:t>ideal</a:t>
            </a:r>
            <a:r>
              <a:rPr lang="en-US" sz="4000" dirty="0">
                <a:solidFill>
                  <a:schemeClr val="accent6">
                    <a:lumMod val="75000"/>
                  </a:schemeClr>
                </a:solidFill>
                <a:latin typeface="Times" pitchFamily="2" charset="0"/>
              </a:rPr>
              <a:t> video compression for video analytics?</a:t>
            </a:r>
          </a:p>
        </p:txBody>
      </p:sp>
      <p:sp>
        <p:nvSpPr>
          <p:cNvPr id="98" name="Slide Number Placeholder 97">
            <a:extLst>
              <a:ext uri="{FF2B5EF4-FFF2-40B4-BE49-F238E27FC236}">
                <a16:creationId xmlns:a16="http://schemas.microsoft.com/office/drawing/2014/main" id="{36573801-C5DB-2840-927C-7846C4E89F8A}"/>
              </a:ext>
            </a:extLst>
          </p:cNvPr>
          <p:cNvSpPr>
            <a:spLocks noGrp="1"/>
          </p:cNvSpPr>
          <p:nvPr>
            <p:ph type="sldNum" sz="quarter" idx="12"/>
          </p:nvPr>
        </p:nvSpPr>
        <p:spPr/>
        <p:txBody>
          <a:bodyPr/>
          <a:lstStyle/>
          <a:p>
            <a:fld id="{52EED48C-2B0B-A148-B97E-490061EF11A1}" type="slidenum">
              <a:rPr lang="en-US" smtClean="0"/>
              <a:t>35</a:t>
            </a:fld>
            <a:endParaRPr lang="en-US" dirty="0"/>
          </a:p>
        </p:txBody>
      </p:sp>
      <p:sp>
        <p:nvSpPr>
          <p:cNvPr id="3" name="TextBox 2">
            <a:extLst>
              <a:ext uri="{FF2B5EF4-FFF2-40B4-BE49-F238E27FC236}">
                <a16:creationId xmlns:a16="http://schemas.microsoft.com/office/drawing/2014/main" id="{A4C66D36-879D-3C4B-BA6C-B644161EE951}"/>
              </a:ext>
            </a:extLst>
          </p:cNvPr>
          <p:cNvSpPr txBox="1"/>
          <p:nvPr/>
        </p:nvSpPr>
        <p:spPr>
          <a:xfrm>
            <a:off x="1074161" y="3719091"/>
            <a:ext cx="1661160" cy="461665"/>
          </a:xfrm>
          <a:prstGeom prst="rect">
            <a:avLst/>
          </a:prstGeom>
          <a:noFill/>
        </p:spPr>
        <p:txBody>
          <a:bodyPr wrap="none" rtlCol="0">
            <a:spAutoFit/>
          </a:bodyPr>
          <a:lstStyle/>
          <a:p>
            <a:r>
              <a:rPr lang="en-US" sz="2400" dirty="0"/>
              <a:t>Input frame</a:t>
            </a:r>
          </a:p>
        </p:txBody>
      </p:sp>
      <p:pic>
        <p:nvPicPr>
          <p:cNvPr id="42" name="Picture 41">
            <a:extLst>
              <a:ext uri="{FF2B5EF4-FFF2-40B4-BE49-F238E27FC236}">
                <a16:creationId xmlns:a16="http://schemas.microsoft.com/office/drawing/2014/main" id="{02BE8C95-CA4E-3541-B7D5-BF47847436D4}"/>
              </a:ext>
            </a:extLst>
          </p:cNvPr>
          <p:cNvPicPr>
            <a:picLocks noChangeAspect="1"/>
          </p:cNvPicPr>
          <p:nvPr/>
        </p:nvPicPr>
        <p:blipFill>
          <a:blip r:embed="rId3"/>
          <a:stretch>
            <a:fillRect/>
          </a:stretch>
        </p:blipFill>
        <p:spPr>
          <a:xfrm>
            <a:off x="160343" y="1563338"/>
            <a:ext cx="3488795" cy="2231079"/>
          </a:xfrm>
          <a:prstGeom prst="rect">
            <a:avLst/>
          </a:prstGeom>
        </p:spPr>
      </p:pic>
      <p:grpSp>
        <p:nvGrpSpPr>
          <p:cNvPr id="14" name="Group 13">
            <a:extLst>
              <a:ext uri="{FF2B5EF4-FFF2-40B4-BE49-F238E27FC236}">
                <a16:creationId xmlns:a16="http://schemas.microsoft.com/office/drawing/2014/main" id="{DE295759-A578-4748-9221-4E054E04DDB1}"/>
              </a:ext>
            </a:extLst>
          </p:cNvPr>
          <p:cNvGrpSpPr/>
          <p:nvPr/>
        </p:nvGrpSpPr>
        <p:grpSpPr>
          <a:xfrm>
            <a:off x="3803821" y="1563338"/>
            <a:ext cx="3634904" cy="2980784"/>
            <a:chOff x="3821406" y="2073293"/>
            <a:chExt cx="3634904" cy="2980784"/>
          </a:xfrm>
        </p:grpSpPr>
        <p:sp>
          <p:nvSpPr>
            <p:cNvPr id="47" name="TextBox 46">
              <a:extLst>
                <a:ext uri="{FF2B5EF4-FFF2-40B4-BE49-F238E27FC236}">
                  <a16:creationId xmlns:a16="http://schemas.microsoft.com/office/drawing/2014/main" id="{43518D92-6BBF-5841-B31C-710B0BDFC50C}"/>
                </a:ext>
              </a:extLst>
            </p:cNvPr>
            <p:cNvSpPr txBox="1"/>
            <p:nvPr/>
          </p:nvSpPr>
          <p:spPr>
            <a:xfrm>
              <a:off x="3821406" y="4223080"/>
              <a:ext cx="3634904" cy="830997"/>
            </a:xfrm>
            <a:prstGeom prst="rect">
              <a:avLst/>
            </a:prstGeom>
            <a:noFill/>
          </p:spPr>
          <p:txBody>
            <a:bodyPr wrap="square" rtlCol="0">
              <a:spAutoFit/>
            </a:bodyPr>
            <a:lstStyle/>
            <a:p>
              <a:pPr algn="ctr"/>
              <a:r>
                <a:rPr lang="en-US" sz="2400" dirty="0"/>
                <a:t>DNN inference results on </a:t>
              </a:r>
              <a:r>
                <a:rPr lang="en-US" sz="2400" b="1" dirty="0">
                  <a:solidFill>
                    <a:schemeClr val="accent2">
                      <a:lumMod val="75000"/>
                    </a:schemeClr>
                  </a:solidFill>
                </a:rPr>
                <a:t>uncompressed</a:t>
              </a:r>
              <a:r>
                <a:rPr lang="en-US" sz="2400" dirty="0"/>
                <a:t> input frame</a:t>
              </a:r>
            </a:p>
          </p:txBody>
        </p:sp>
        <p:pic>
          <p:nvPicPr>
            <p:cNvPr id="43" name="Picture 42">
              <a:extLst>
                <a:ext uri="{FF2B5EF4-FFF2-40B4-BE49-F238E27FC236}">
                  <a16:creationId xmlns:a16="http://schemas.microsoft.com/office/drawing/2014/main" id="{F4B0CF29-67F4-4F41-952E-E3D4B21EDFC5}"/>
                </a:ext>
              </a:extLst>
            </p:cNvPr>
            <p:cNvPicPr>
              <a:picLocks noChangeAspect="1"/>
            </p:cNvPicPr>
            <p:nvPr/>
          </p:nvPicPr>
          <p:blipFill>
            <a:blip r:embed="rId3"/>
            <a:stretch>
              <a:fillRect/>
            </a:stretch>
          </p:blipFill>
          <p:spPr>
            <a:xfrm>
              <a:off x="3821406" y="2073293"/>
              <a:ext cx="3488795" cy="2231079"/>
            </a:xfrm>
            <a:prstGeom prst="rect">
              <a:avLst/>
            </a:prstGeom>
          </p:spPr>
        </p:pic>
        <p:sp>
          <p:nvSpPr>
            <p:cNvPr id="44" name="Rectangle 43">
              <a:extLst>
                <a:ext uri="{FF2B5EF4-FFF2-40B4-BE49-F238E27FC236}">
                  <a16:creationId xmlns:a16="http://schemas.microsoft.com/office/drawing/2014/main" id="{A1D5F71C-DD2E-C84E-B1BE-5CF2E6C37149}"/>
                </a:ext>
              </a:extLst>
            </p:cNvPr>
            <p:cNvSpPr/>
            <p:nvPr/>
          </p:nvSpPr>
          <p:spPr>
            <a:xfrm>
              <a:off x="4899657" y="2837852"/>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CFAC715-6ABB-F446-9118-8A2FD21FC0DC}"/>
                </a:ext>
              </a:extLst>
            </p:cNvPr>
            <p:cNvSpPr/>
            <p:nvPr/>
          </p:nvSpPr>
          <p:spPr>
            <a:xfrm>
              <a:off x="4588994" y="3504833"/>
              <a:ext cx="1100057" cy="71824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0B3CDB1-112D-1347-A87E-53FB8F129DB4}"/>
                </a:ext>
              </a:extLst>
            </p:cNvPr>
            <p:cNvSpPr/>
            <p:nvPr/>
          </p:nvSpPr>
          <p:spPr>
            <a:xfrm>
              <a:off x="6129262" y="3588151"/>
              <a:ext cx="966020" cy="63492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F6136B8-5014-504B-84AD-C5F4BC85DF06}"/>
              </a:ext>
            </a:extLst>
          </p:cNvPr>
          <p:cNvGrpSpPr/>
          <p:nvPr/>
        </p:nvGrpSpPr>
        <p:grpSpPr>
          <a:xfrm>
            <a:off x="7724175" y="1563338"/>
            <a:ext cx="4450240" cy="3449710"/>
            <a:chOff x="7741760" y="2073293"/>
            <a:chExt cx="4450240" cy="3449710"/>
          </a:xfrm>
        </p:grpSpPr>
        <p:sp>
          <p:nvSpPr>
            <p:cNvPr id="113" name="TextBox 112">
              <a:extLst>
                <a:ext uri="{FF2B5EF4-FFF2-40B4-BE49-F238E27FC236}">
                  <a16:creationId xmlns:a16="http://schemas.microsoft.com/office/drawing/2014/main" id="{FFE325D4-FD52-EA4E-BBF0-14087E176472}"/>
                </a:ext>
              </a:extLst>
            </p:cNvPr>
            <p:cNvSpPr txBox="1"/>
            <p:nvPr/>
          </p:nvSpPr>
          <p:spPr>
            <a:xfrm>
              <a:off x="7741760" y="4322674"/>
              <a:ext cx="4450240" cy="1200329"/>
            </a:xfrm>
            <a:prstGeom prst="rect">
              <a:avLst/>
            </a:prstGeom>
            <a:noFill/>
          </p:spPr>
          <p:txBody>
            <a:bodyPr wrap="square" rtlCol="0">
              <a:spAutoFit/>
            </a:bodyPr>
            <a:lstStyle/>
            <a:p>
              <a:r>
                <a:rPr lang="en-US" sz="2400" b="1" dirty="0">
                  <a:solidFill>
                    <a:schemeClr val="accent2">
                      <a:lumMod val="75000"/>
                    </a:schemeClr>
                  </a:solidFill>
                </a:rPr>
                <a:t>Ideal compression: </a:t>
              </a:r>
              <a:r>
                <a:rPr lang="en-US" sz="2400" dirty="0"/>
                <a:t>just encode enough information to maintain 100% </a:t>
              </a:r>
              <a:r>
                <a:rPr lang="en-US" sz="2400" b="1" dirty="0">
                  <a:solidFill>
                    <a:schemeClr val="accent2">
                      <a:lumMod val="75000"/>
                    </a:schemeClr>
                  </a:solidFill>
                </a:rPr>
                <a:t>accuracy</a:t>
              </a:r>
              <a:r>
                <a:rPr lang="en-US" sz="2400" dirty="0"/>
                <a:t>.</a:t>
              </a:r>
            </a:p>
          </p:txBody>
        </p:sp>
        <p:grpSp>
          <p:nvGrpSpPr>
            <p:cNvPr id="58" name="Group 57">
              <a:extLst>
                <a:ext uri="{FF2B5EF4-FFF2-40B4-BE49-F238E27FC236}">
                  <a16:creationId xmlns:a16="http://schemas.microsoft.com/office/drawing/2014/main" id="{7AF2C40D-4B6F-FE4F-94EF-314EE08FDCA3}"/>
                </a:ext>
              </a:extLst>
            </p:cNvPr>
            <p:cNvGrpSpPr/>
            <p:nvPr/>
          </p:nvGrpSpPr>
          <p:grpSpPr>
            <a:xfrm>
              <a:off x="7896521" y="2073293"/>
              <a:ext cx="3634905" cy="2328622"/>
              <a:chOff x="7725109" y="1773196"/>
              <a:chExt cx="4200599" cy="2691022"/>
            </a:xfrm>
          </p:grpSpPr>
          <p:pic>
            <p:nvPicPr>
              <p:cNvPr id="59" name="Picture 58">
                <a:extLst>
                  <a:ext uri="{FF2B5EF4-FFF2-40B4-BE49-F238E27FC236}">
                    <a16:creationId xmlns:a16="http://schemas.microsoft.com/office/drawing/2014/main" id="{8AA6F493-BA18-794B-8824-C9482D5A647D}"/>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52"/>
                        </a14:imgEffect>
                      </a14:imgLayer>
                    </a14:imgProps>
                  </a:ext>
                </a:extLst>
              </a:blip>
              <a:stretch>
                <a:fillRect/>
              </a:stretch>
            </p:blipFill>
            <p:spPr>
              <a:xfrm>
                <a:off x="7725109" y="1773196"/>
                <a:ext cx="4200599" cy="2686277"/>
              </a:xfrm>
              <a:prstGeom prst="rect">
                <a:avLst/>
              </a:prstGeom>
            </p:spPr>
          </p:pic>
          <p:pic>
            <p:nvPicPr>
              <p:cNvPr id="60" name="Picture 59">
                <a:extLst>
                  <a:ext uri="{FF2B5EF4-FFF2-40B4-BE49-F238E27FC236}">
                    <a16:creationId xmlns:a16="http://schemas.microsoft.com/office/drawing/2014/main" id="{6D133595-2C84-7C46-AEA4-E58EBC221124}"/>
                  </a:ext>
                </a:extLst>
              </p:cNvPr>
              <p:cNvPicPr>
                <a:picLocks noChangeAspect="1"/>
              </p:cNvPicPr>
              <p:nvPr/>
            </p:nvPicPr>
            <p:blipFill rotWithShape="1">
              <a:blip r:embed="rId3"/>
              <a:srcRect l="32096" t="35525" r="59693" b="35418"/>
              <a:stretch/>
            </p:blipFill>
            <p:spPr>
              <a:xfrm>
                <a:off x="9072782" y="2779312"/>
                <a:ext cx="332667" cy="752799"/>
              </a:xfrm>
              <a:prstGeom prst="rect">
                <a:avLst/>
              </a:prstGeom>
            </p:spPr>
          </p:pic>
          <p:pic>
            <p:nvPicPr>
              <p:cNvPr id="61" name="Picture 60">
                <a:extLst>
                  <a:ext uri="{FF2B5EF4-FFF2-40B4-BE49-F238E27FC236}">
                    <a16:creationId xmlns:a16="http://schemas.microsoft.com/office/drawing/2014/main" id="{8F73D98F-2B86-094A-8253-55759C56E12D}"/>
                  </a:ext>
                </a:extLst>
              </p:cNvPr>
              <p:cNvPicPr>
                <a:picLocks noChangeAspect="1"/>
              </p:cNvPicPr>
              <p:nvPr/>
            </p:nvPicPr>
            <p:blipFill rotWithShape="1">
              <a:blip r:embed="rId3"/>
              <a:srcRect l="22867" t="64583" r="48175" b="3853"/>
              <a:stretch/>
            </p:blipFill>
            <p:spPr>
              <a:xfrm>
                <a:off x="8594800" y="3622462"/>
                <a:ext cx="1173178" cy="817771"/>
              </a:xfrm>
              <a:prstGeom prst="rect">
                <a:avLst/>
              </a:prstGeom>
            </p:spPr>
          </p:pic>
          <p:pic>
            <p:nvPicPr>
              <p:cNvPr id="62" name="Picture 61">
                <a:extLst>
                  <a:ext uri="{FF2B5EF4-FFF2-40B4-BE49-F238E27FC236}">
                    <a16:creationId xmlns:a16="http://schemas.microsoft.com/office/drawing/2014/main" id="{18F9B4AC-B3C6-A049-AC23-734065C9085C}"/>
                  </a:ext>
                </a:extLst>
              </p:cNvPr>
              <p:cNvPicPr>
                <a:picLocks noChangeAspect="1"/>
              </p:cNvPicPr>
              <p:nvPr/>
            </p:nvPicPr>
            <p:blipFill rotWithShape="1">
              <a:blip r:embed="rId3"/>
              <a:srcRect l="66639" t="64582"/>
              <a:stretch/>
            </p:blipFill>
            <p:spPr>
              <a:xfrm>
                <a:off x="10487621" y="3546607"/>
                <a:ext cx="1351529" cy="917611"/>
              </a:xfrm>
              <a:prstGeom prst="rect">
                <a:avLst/>
              </a:prstGeom>
            </p:spPr>
          </p:pic>
        </p:grpSp>
        <p:sp>
          <p:nvSpPr>
            <p:cNvPr id="63" name="Rectangle 62">
              <a:extLst>
                <a:ext uri="{FF2B5EF4-FFF2-40B4-BE49-F238E27FC236}">
                  <a16:creationId xmlns:a16="http://schemas.microsoft.com/office/drawing/2014/main" id="{ACB15D34-9593-5647-8FDD-27803F562D51}"/>
                </a:ext>
              </a:extLst>
            </p:cNvPr>
            <p:cNvSpPr/>
            <p:nvPr/>
          </p:nvSpPr>
          <p:spPr>
            <a:xfrm>
              <a:off x="9009707" y="2947388"/>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4C14B5D-CD00-E94E-BDDC-399199BEB4FD}"/>
                </a:ext>
              </a:extLst>
            </p:cNvPr>
            <p:cNvSpPr/>
            <p:nvPr/>
          </p:nvSpPr>
          <p:spPr>
            <a:xfrm>
              <a:off x="8699044" y="3614369"/>
              <a:ext cx="1100057" cy="71824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A676569-6655-C448-B1BB-37A8A9B866C9}"/>
                </a:ext>
              </a:extLst>
            </p:cNvPr>
            <p:cNvSpPr/>
            <p:nvPr/>
          </p:nvSpPr>
          <p:spPr>
            <a:xfrm>
              <a:off x="10239312" y="3697687"/>
              <a:ext cx="966020" cy="63492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B7D022D-1013-4C4B-A9F5-3E85E21ED802}"/>
              </a:ext>
            </a:extLst>
          </p:cNvPr>
          <p:cNvGrpSpPr/>
          <p:nvPr/>
        </p:nvGrpSpPr>
        <p:grpSpPr>
          <a:xfrm>
            <a:off x="6397503" y="4905008"/>
            <a:ext cx="4567911" cy="1131881"/>
            <a:chOff x="6415088" y="5414963"/>
            <a:chExt cx="4567911" cy="1131881"/>
          </a:xfrm>
        </p:grpSpPr>
        <p:sp>
          <p:nvSpPr>
            <p:cNvPr id="66" name="TextBox 65">
              <a:extLst>
                <a:ext uri="{FF2B5EF4-FFF2-40B4-BE49-F238E27FC236}">
                  <a16:creationId xmlns:a16="http://schemas.microsoft.com/office/drawing/2014/main" id="{2C6A2053-46CC-234C-8171-55981B3956EC}"/>
                </a:ext>
              </a:extLst>
            </p:cNvPr>
            <p:cNvSpPr txBox="1"/>
            <p:nvPr/>
          </p:nvSpPr>
          <p:spPr>
            <a:xfrm>
              <a:off x="6415088" y="5838958"/>
              <a:ext cx="4567911" cy="707886"/>
            </a:xfrm>
            <a:prstGeom prst="rect">
              <a:avLst/>
            </a:prstGeom>
            <a:noFill/>
          </p:spPr>
          <p:txBody>
            <a:bodyPr wrap="square" rtlCol="0">
              <a:spAutoFit/>
            </a:bodyPr>
            <a:lstStyle/>
            <a:p>
              <a:r>
                <a:rPr lang="en-US" sz="2000" i="1" dirty="0"/>
                <a:t>Accuracy: compare against the inference results on uncompressed input frame</a:t>
              </a:r>
            </a:p>
          </p:txBody>
        </p:sp>
        <p:cxnSp>
          <p:nvCxnSpPr>
            <p:cNvPr id="8" name="Straight Arrow Connector 7">
              <a:extLst>
                <a:ext uri="{FF2B5EF4-FFF2-40B4-BE49-F238E27FC236}">
                  <a16:creationId xmlns:a16="http://schemas.microsoft.com/office/drawing/2014/main" id="{1DB5AA1E-6E89-964F-8B92-4754DC7F753A}"/>
                </a:ext>
              </a:extLst>
            </p:cNvPr>
            <p:cNvCxnSpPr>
              <a:cxnSpLocks/>
            </p:cNvCxnSpPr>
            <p:nvPr/>
          </p:nvCxnSpPr>
          <p:spPr>
            <a:xfrm>
              <a:off x="9113387" y="5414963"/>
              <a:ext cx="0" cy="423995"/>
            </a:xfrm>
            <a:prstGeom prst="straightConnector1">
              <a:avLst/>
            </a:prstGeom>
            <a:ln w="508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112E3875-5044-8640-AD9C-F9EF5BAA23D2}"/>
              </a:ext>
            </a:extLst>
          </p:cNvPr>
          <p:cNvSpPr/>
          <p:nvPr/>
        </p:nvSpPr>
        <p:spPr>
          <a:xfrm>
            <a:off x="-5256" y="6018263"/>
            <a:ext cx="12191995" cy="5603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is the </a:t>
            </a:r>
            <a:r>
              <a:rPr lang="en-US" sz="2800" b="1" dirty="0">
                <a:solidFill>
                  <a:schemeClr val="accent2">
                    <a:lumMod val="75000"/>
                  </a:schemeClr>
                </a:solidFill>
              </a:rPr>
              <a:t>performance objective </a:t>
            </a:r>
            <a:r>
              <a:rPr lang="en-US" sz="2800" dirty="0">
                <a:solidFill>
                  <a:schemeClr val="tx1"/>
                </a:solidFill>
              </a:rPr>
              <a:t>of ideal video compression?</a:t>
            </a:r>
          </a:p>
        </p:txBody>
      </p:sp>
    </p:spTree>
    <p:extLst>
      <p:ext uri="{BB962C8B-B14F-4D97-AF65-F5344CB8AC3E}">
        <p14:creationId xmlns:p14="http://schemas.microsoft.com/office/powerpoint/2010/main" val="36848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linds(horizontal)">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8D81-0B0F-3F4B-B451-96581E35FB11}"/>
              </a:ext>
            </a:extLst>
          </p:cNvPr>
          <p:cNvSpPr>
            <a:spLocks noGrp="1"/>
          </p:cNvSpPr>
          <p:nvPr>
            <p:ph type="title"/>
          </p:nvPr>
        </p:nvSpPr>
        <p:spPr>
          <a:xfrm>
            <a:off x="0" y="111495"/>
            <a:ext cx="12192000" cy="920529"/>
          </a:xfrm>
        </p:spPr>
        <p:txBody>
          <a:bodyPr/>
          <a:lstStyle/>
          <a:p>
            <a:r>
              <a:rPr lang="en-US" dirty="0">
                <a:solidFill>
                  <a:schemeClr val="accent6">
                    <a:lumMod val="75000"/>
                  </a:schemeClr>
                </a:solidFill>
                <a:latin typeface="Times" pitchFamily="2" charset="0"/>
              </a:rPr>
              <a:t>Two properties for the quality selector</a:t>
            </a:r>
            <a:endParaRPr lang="en-US" b="1" dirty="0">
              <a:solidFill>
                <a:schemeClr val="accent6">
                  <a:lumMod val="75000"/>
                </a:schemeClr>
              </a:solidFill>
              <a:latin typeface="Times" pitchFamily="2" charset="0"/>
            </a:endParaRPr>
          </a:p>
        </p:txBody>
      </p:sp>
      <p:sp>
        <p:nvSpPr>
          <p:cNvPr id="10" name="Rectangle 9">
            <a:extLst>
              <a:ext uri="{FF2B5EF4-FFF2-40B4-BE49-F238E27FC236}">
                <a16:creationId xmlns:a16="http://schemas.microsoft.com/office/drawing/2014/main" id="{095D16A3-B6C5-074F-B06B-A58CBFA30A03}"/>
              </a:ext>
            </a:extLst>
          </p:cNvPr>
          <p:cNvSpPr/>
          <p:nvPr/>
        </p:nvSpPr>
        <p:spPr>
          <a:xfrm>
            <a:off x="175771" y="4098327"/>
            <a:ext cx="1606530" cy="461665"/>
          </a:xfrm>
          <a:prstGeom prst="rect">
            <a:avLst/>
          </a:prstGeom>
        </p:spPr>
        <p:txBody>
          <a:bodyPr wrap="none">
            <a:spAutoFit/>
          </a:bodyPr>
          <a:lstStyle/>
          <a:p>
            <a:r>
              <a:rPr lang="en-US" sz="2400" dirty="0"/>
              <a:t>Input video</a:t>
            </a:r>
          </a:p>
        </p:txBody>
      </p:sp>
      <p:grpSp>
        <p:nvGrpSpPr>
          <p:cNvPr id="11" name="Group 10">
            <a:extLst>
              <a:ext uri="{FF2B5EF4-FFF2-40B4-BE49-F238E27FC236}">
                <a16:creationId xmlns:a16="http://schemas.microsoft.com/office/drawing/2014/main" id="{CC3B6C2A-915E-BD41-A255-EB5574CEA7D7}"/>
              </a:ext>
            </a:extLst>
          </p:cNvPr>
          <p:cNvGrpSpPr/>
          <p:nvPr/>
        </p:nvGrpSpPr>
        <p:grpSpPr>
          <a:xfrm>
            <a:off x="3689571" y="5218677"/>
            <a:ext cx="1143390" cy="1236073"/>
            <a:chOff x="1364558" y="4000500"/>
            <a:chExt cx="1143390" cy="1236073"/>
          </a:xfrm>
        </p:grpSpPr>
        <p:sp>
          <p:nvSpPr>
            <p:cNvPr id="12" name="Rectangle 11">
              <a:extLst>
                <a:ext uri="{FF2B5EF4-FFF2-40B4-BE49-F238E27FC236}">
                  <a16:creationId xmlns:a16="http://schemas.microsoft.com/office/drawing/2014/main" id="{C4039D0D-524E-284D-9D06-ACBD6443F511}"/>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13" name="Graphic 12" descr="Video camera">
              <a:extLst>
                <a:ext uri="{FF2B5EF4-FFF2-40B4-BE49-F238E27FC236}">
                  <a16:creationId xmlns:a16="http://schemas.microsoft.com/office/drawing/2014/main" id="{157A20F5-3117-004F-AB85-1C2EF1DF6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sp>
        <p:nvSpPr>
          <p:cNvPr id="14" name="Right Brace 13">
            <a:extLst>
              <a:ext uri="{FF2B5EF4-FFF2-40B4-BE49-F238E27FC236}">
                <a16:creationId xmlns:a16="http://schemas.microsoft.com/office/drawing/2014/main" id="{F0F708EC-33A6-A043-8AB6-B1C29FB09A18}"/>
              </a:ext>
            </a:extLst>
          </p:cNvPr>
          <p:cNvSpPr/>
          <p:nvPr/>
        </p:nvSpPr>
        <p:spPr>
          <a:xfrm rot="5400000">
            <a:off x="3825530" y="1552066"/>
            <a:ext cx="536912" cy="7165441"/>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2D1CB7F-938C-BB40-B05E-3AC04BA2DB01}"/>
              </a:ext>
            </a:extLst>
          </p:cNvPr>
          <p:cNvCxnSpPr>
            <a:cxnSpLocks/>
          </p:cNvCxnSpPr>
          <p:nvPr/>
        </p:nvCxnSpPr>
        <p:spPr>
          <a:xfrm>
            <a:off x="2189710" y="3518560"/>
            <a:ext cx="2065581"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882B591-0179-4A4C-BBEE-C3B4C9C21D12}"/>
              </a:ext>
            </a:extLst>
          </p:cNvPr>
          <p:cNvSpPr/>
          <p:nvPr/>
        </p:nvSpPr>
        <p:spPr>
          <a:xfrm>
            <a:off x="2107256" y="3526886"/>
            <a:ext cx="2203039" cy="461665"/>
          </a:xfrm>
          <a:prstGeom prst="rect">
            <a:avLst/>
          </a:prstGeom>
        </p:spPr>
        <p:txBody>
          <a:bodyPr wrap="none">
            <a:spAutoFit/>
          </a:bodyPr>
          <a:lstStyle/>
          <a:p>
            <a:pPr algn="ctr"/>
            <a:r>
              <a:rPr lang="en-US" sz="2400" dirty="0"/>
              <a:t>Quality selector</a:t>
            </a:r>
          </a:p>
        </p:txBody>
      </p:sp>
      <p:sp>
        <p:nvSpPr>
          <p:cNvPr id="20" name="Rectangle 19">
            <a:extLst>
              <a:ext uri="{FF2B5EF4-FFF2-40B4-BE49-F238E27FC236}">
                <a16:creationId xmlns:a16="http://schemas.microsoft.com/office/drawing/2014/main" id="{2ABE3C94-FBCA-FD4B-A90A-043E6CE3B675}"/>
              </a:ext>
            </a:extLst>
          </p:cNvPr>
          <p:cNvSpPr/>
          <p:nvPr/>
        </p:nvSpPr>
        <p:spPr>
          <a:xfrm>
            <a:off x="3179994" y="4116717"/>
            <a:ext cx="4080862" cy="769441"/>
          </a:xfrm>
          <a:prstGeom prst="rect">
            <a:avLst/>
          </a:prstGeom>
        </p:spPr>
        <p:txBody>
          <a:bodyPr wrap="none">
            <a:spAutoFit/>
          </a:bodyPr>
          <a:lstStyle/>
          <a:p>
            <a:pPr algn="ctr"/>
            <a:r>
              <a:rPr lang="en-US" sz="2400" dirty="0"/>
              <a:t>Quality assignment</a:t>
            </a:r>
          </a:p>
          <a:p>
            <a:pPr algn="ctr"/>
            <a:r>
              <a:rPr lang="en-US" sz="2000" b="1" dirty="0">
                <a:solidFill>
                  <a:schemeClr val="accent2">
                    <a:lumMod val="75000"/>
                  </a:schemeClr>
                </a:solidFill>
              </a:rPr>
              <a:t>Brown: </a:t>
            </a:r>
            <a:r>
              <a:rPr lang="en-US" sz="2000" dirty="0"/>
              <a:t>High quality, </a:t>
            </a:r>
            <a:r>
              <a:rPr lang="en-US" sz="2000" b="1" dirty="0">
                <a:solidFill>
                  <a:schemeClr val="bg1">
                    <a:lumMod val="50000"/>
                  </a:schemeClr>
                </a:solidFill>
              </a:rPr>
              <a:t>grey</a:t>
            </a:r>
            <a:r>
              <a:rPr lang="en-US" sz="2000" b="1" dirty="0"/>
              <a:t>: </a:t>
            </a:r>
            <a:r>
              <a:rPr lang="en-US" sz="2000" dirty="0"/>
              <a:t>low quality</a:t>
            </a:r>
          </a:p>
        </p:txBody>
      </p:sp>
      <p:sp>
        <p:nvSpPr>
          <p:cNvPr id="34" name="Slide Number Placeholder 33">
            <a:extLst>
              <a:ext uri="{FF2B5EF4-FFF2-40B4-BE49-F238E27FC236}">
                <a16:creationId xmlns:a16="http://schemas.microsoft.com/office/drawing/2014/main" id="{C14E158B-55DA-6B49-948F-B5BFD8BBC468}"/>
              </a:ext>
            </a:extLst>
          </p:cNvPr>
          <p:cNvSpPr>
            <a:spLocks noGrp="1"/>
          </p:cNvSpPr>
          <p:nvPr>
            <p:ph type="sldNum" sz="quarter" idx="12"/>
          </p:nvPr>
        </p:nvSpPr>
        <p:spPr/>
        <p:txBody>
          <a:bodyPr/>
          <a:lstStyle/>
          <a:p>
            <a:fld id="{52EED48C-2B0B-A148-B97E-490061EF11A1}" type="slidenum">
              <a:rPr lang="en-US" smtClean="0"/>
              <a:t>36</a:t>
            </a:fld>
            <a:endParaRPr lang="en-US"/>
          </a:p>
        </p:txBody>
      </p:sp>
      <p:sp>
        <p:nvSpPr>
          <p:cNvPr id="51" name="Rectangle 50">
            <a:extLst>
              <a:ext uri="{FF2B5EF4-FFF2-40B4-BE49-F238E27FC236}">
                <a16:creationId xmlns:a16="http://schemas.microsoft.com/office/drawing/2014/main" id="{51EA8E25-56C9-2146-A566-B5D2BDEEE2FE}"/>
              </a:ext>
            </a:extLst>
          </p:cNvPr>
          <p:cNvSpPr/>
          <p:nvPr/>
        </p:nvSpPr>
        <p:spPr>
          <a:xfrm>
            <a:off x="8656918" y="3029543"/>
            <a:ext cx="3032396" cy="830997"/>
          </a:xfrm>
          <a:prstGeom prst="rect">
            <a:avLst/>
          </a:prstGeom>
        </p:spPr>
        <p:txBody>
          <a:bodyPr wrap="square">
            <a:spAutoFit/>
          </a:bodyPr>
          <a:lstStyle/>
          <a:p>
            <a:pPr algn="ctr"/>
            <a:r>
              <a:rPr lang="en-US" sz="2400" dirty="0"/>
              <a:t>Encode and stream to the server for </a:t>
            </a:r>
            <a:r>
              <a:rPr lang="en-US" sz="2400" dirty="0" err="1"/>
              <a:t>anlaytics</a:t>
            </a:r>
            <a:endParaRPr lang="en-US" sz="2400" dirty="0"/>
          </a:p>
        </p:txBody>
      </p:sp>
      <p:cxnSp>
        <p:nvCxnSpPr>
          <p:cNvPr id="52" name="Straight Arrow Connector 51">
            <a:extLst>
              <a:ext uri="{FF2B5EF4-FFF2-40B4-BE49-F238E27FC236}">
                <a16:creationId xmlns:a16="http://schemas.microsoft.com/office/drawing/2014/main" id="{0D7EDFBC-6CD9-EC48-A0F5-75CE622C0B1B}"/>
              </a:ext>
            </a:extLst>
          </p:cNvPr>
          <p:cNvCxnSpPr>
            <a:cxnSpLocks/>
          </p:cNvCxnSpPr>
          <p:nvPr/>
        </p:nvCxnSpPr>
        <p:spPr>
          <a:xfrm>
            <a:off x="6253806" y="3493624"/>
            <a:ext cx="2403112"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pic>
        <p:nvPicPr>
          <p:cNvPr id="7" name="Graphic 6" descr="Single gear with solid fill">
            <a:extLst>
              <a:ext uri="{FF2B5EF4-FFF2-40B4-BE49-F238E27FC236}">
                <a16:creationId xmlns:a16="http://schemas.microsoft.com/office/drawing/2014/main" id="{D9DC534C-D363-BA43-8CEA-C7B2665740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6882" y="2660835"/>
            <a:ext cx="914400" cy="914400"/>
          </a:xfrm>
          <a:prstGeom prst="rect">
            <a:avLst/>
          </a:prstGeom>
        </p:spPr>
      </p:pic>
      <p:pic>
        <p:nvPicPr>
          <p:cNvPr id="70" name="Picture 69">
            <a:extLst>
              <a:ext uri="{FF2B5EF4-FFF2-40B4-BE49-F238E27FC236}">
                <a16:creationId xmlns:a16="http://schemas.microsoft.com/office/drawing/2014/main" id="{EA52A53C-93DF-6947-A60D-F0779CF028D4}"/>
              </a:ext>
            </a:extLst>
          </p:cNvPr>
          <p:cNvPicPr>
            <a:picLocks noChangeAspect="1"/>
          </p:cNvPicPr>
          <p:nvPr/>
        </p:nvPicPr>
        <p:blipFill>
          <a:blip r:embed="rId7"/>
          <a:stretch>
            <a:fillRect/>
          </a:stretch>
        </p:blipFill>
        <p:spPr>
          <a:xfrm>
            <a:off x="123068" y="2720661"/>
            <a:ext cx="2092205" cy="1337962"/>
          </a:xfrm>
          <a:prstGeom prst="rect">
            <a:avLst/>
          </a:prstGeom>
        </p:spPr>
      </p:pic>
      <p:sp>
        <p:nvSpPr>
          <p:cNvPr id="8" name="Rectangle 7">
            <a:extLst>
              <a:ext uri="{FF2B5EF4-FFF2-40B4-BE49-F238E27FC236}">
                <a16:creationId xmlns:a16="http://schemas.microsoft.com/office/drawing/2014/main" id="{7EC2AE38-520F-E54E-BD86-5CD86E2D3988}"/>
              </a:ext>
            </a:extLst>
          </p:cNvPr>
          <p:cNvSpPr/>
          <p:nvPr/>
        </p:nvSpPr>
        <p:spPr>
          <a:xfrm>
            <a:off x="4271885" y="2721106"/>
            <a:ext cx="2096952" cy="1340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7FFA18-374C-EC47-B0EF-FF4C14CE268A}"/>
              </a:ext>
            </a:extLst>
          </p:cNvPr>
          <p:cNvSpPr/>
          <p:nvPr/>
        </p:nvSpPr>
        <p:spPr>
          <a:xfrm>
            <a:off x="4879461" y="3251203"/>
            <a:ext cx="236042" cy="389145"/>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FE46B0-E88D-8D4A-95D5-769C8D0AED6B}"/>
              </a:ext>
            </a:extLst>
          </p:cNvPr>
          <p:cNvSpPr/>
          <p:nvPr/>
        </p:nvSpPr>
        <p:spPr>
          <a:xfrm>
            <a:off x="4768579" y="3636200"/>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49DEB7-B558-7148-92F4-AAD9BE9604AD}"/>
              </a:ext>
            </a:extLst>
          </p:cNvPr>
          <p:cNvSpPr/>
          <p:nvPr/>
        </p:nvSpPr>
        <p:spPr>
          <a:xfrm>
            <a:off x="5620225" y="3664415"/>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1D0B656-3585-214E-8D6D-653B867EE9B6}"/>
              </a:ext>
            </a:extLst>
          </p:cNvPr>
          <p:cNvSpPr txBox="1"/>
          <p:nvPr/>
        </p:nvSpPr>
        <p:spPr>
          <a:xfrm>
            <a:off x="8291593" y="1844298"/>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D9BD74A6-38C9-3F45-9C69-1516798CA177}"/>
              </a:ext>
            </a:extLst>
          </p:cNvPr>
          <p:cNvGrpSpPr/>
          <p:nvPr/>
        </p:nvGrpSpPr>
        <p:grpSpPr>
          <a:xfrm>
            <a:off x="1907176" y="1571677"/>
            <a:ext cx="2520435" cy="1183779"/>
            <a:chOff x="1907176" y="1571677"/>
            <a:chExt cx="2520435" cy="1183779"/>
          </a:xfrm>
        </p:grpSpPr>
        <p:sp>
          <p:nvSpPr>
            <p:cNvPr id="30" name="Rectangle 29">
              <a:extLst>
                <a:ext uri="{FF2B5EF4-FFF2-40B4-BE49-F238E27FC236}">
                  <a16:creationId xmlns:a16="http://schemas.microsoft.com/office/drawing/2014/main" id="{6B4CF1A6-294A-914F-868E-657E73CB6100}"/>
                </a:ext>
              </a:extLst>
            </p:cNvPr>
            <p:cNvSpPr/>
            <p:nvPr/>
          </p:nvSpPr>
          <p:spPr>
            <a:xfrm>
              <a:off x="1907176" y="1571677"/>
              <a:ext cx="2520435" cy="830997"/>
            </a:xfrm>
            <a:prstGeom prst="rect">
              <a:avLst/>
            </a:prstGeom>
          </p:spPr>
          <p:txBody>
            <a:bodyPr wrap="none">
              <a:spAutoFit/>
            </a:bodyPr>
            <a:lstStyle/>
            <a:p>
              <a:pPr algn="ctr"/>
              <a:r>
                <a:rPr lang="en-US" sz="2400" dirty="0"/>
                <a:t>1.  Quality selector</a:t>
              </a:r>
            </a:p>
            <a:p>
              <a:pPr algn="ctr"/>
              <a:r>
                <a:rPr lang="en-US" sz="2400" dirty="0"/>
                <a:t>should be </a:t>
              </a:r>
              <a:r>
                <a:rPr lang="en-US" sz="2400" b="1" dirty="0">
                  <a:solidFill>
                    <a:schemeClr val="accent2">
                      <a:lumMod val="75000"/>
                    </a:schemeClr>
                  </a:solidFill>
                </a:rPr>
                <a:t>cheap</a:t>
              </a:r>
            </a:p>
          </p:txBody>
        </p:sp>
        <p:cxnSp>
          <p:nvCxnSpPr>
            <p:cNvPr id="32" name="Straight Arrow Connector 31">
              <a:extLst>
                <a:ext uri="{FF2B5EF4-FFF2-40B4-BE49-F238E27FC236}">
                  <a16:creationId xmlns:a16="http://schemas.microsoft.com/office/drawing/2014/main" id="{7062B9A2-AD65-954A-8CC3-0D5342B34573}"/>
                </a:ext>
              </a:extLst>
            </p:cNvPr>
            <p:cNvCxnSpPr>
              <a:endCxn id="30" idx="2"/>
            </p:cNvCxnSpPr>
            <p:nvPr/>
          </p:nvCxnSpPr>
          <p:spPr>
            <a:xfrm flipV="1">
              <a:off x="3167394" y="2402674"/>
              <a:ext cx="0" cy="352782"/>
            </a:xfrm>
            <a:prstGeom prst="straightConnector1">
              <a:avLst/>
            </a:prstGeom>
            <a:ln w="76200" cmpd="dbl">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BB322A8-D26E-9D49-820C-B607A4BF1E1E}"/>
              </a:ext>
            </a:extLst>
          </p:cNvPr>
          <p:cNvGrpSpPr/>
          <p:nvPr/>
        </p:nvGrpSpPr>
        <p:grpSpPr>
          <a:xfrm>
            <a:off x="4861144" y="1484200"/>
            <a:ext cx="4799423" cy="1228526"/>
            <a:chOff x="4861144" y="1484200"/>
            <a:chExt cx="4799423" cy="1228526"/>
          </a:xfrm>
        </p:grpSpPr>
        <p:cxnSp>
          <p:nvCxnSpPr>
            <p:cNvPr id="33" name="Straight Arrow Connector 32">
              <a:extLst>
                <a:ext uri="{FF2B5EF4-FFF2-40B4-BE49-F238E27FC236}">
                  <a16:creationId xmlns:a16="http://schemas.microsoft.com/office/drawing/2014/main" id="{BF33D7C8-E8E5-824B-B0E6-83AEF3F833E0}"/>
                </a:ext>
              </a:extLst>
            </p:cNvPr>
            <p:cNvCxnSpPr>
              <a:cxnSpLocks/>
            </p:cNvCxnSpPr>
            <p:nvPr/>
          </p:nvCxnSpPr>
          <p:spPr>
            <a:xfrm flipV="1">
              <a:off x="5770790" y="2253530"/>
              <a:ext cx="0" cy="459196"/>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1B437DE-13B0-BC42-A244-D13031598B5F}"/>
                </a:ext>
              </a:extLst>
            </p:cNvPr>
            <p:cNvSpPr/>
            <p:nvPr/>
          </p:nvSpPr>
          <p:spPr>
            <a:xfrm>
              <a:off x="4861144" y="1484200"/>
              <a:ext cx="4799423" cy="830997"/>
            </a:xfrm>
            <a:prstGeom prst="rect">
              <a:avLst/>
            </a:prstGeom>
          </p:spPr>
          <p:txBody>
            <a:bodyPr wrap="square">
              <a:spAutoFit/>
            </a:bodyPr>
            <a:lstStyle/>
            <a:p>
              <a:pPr algn="ctr"/>
              <a:r>
                <a:rPr lang="en-US" sz="2400" dirty="0"/>
                <a:t>2.  Quality assignment should generate </a:t>
              </a:r>
              <a:r>
                <a:rPr lang="en-US" sz="2400" b="1" dirty="0">
                  <a:solidFill>
                    <a:schemeClr val="accent2">
                      <a:lumMod val="75000"/>
                    </a:schemeClr>
                  </a:solidFill>
                </a:rPr>
                <a:t>near-ideal compression</a:t>
              </a:r>
            </a:p>
          </p:txBody>
        </p:sp>
      </p:grpSp>
    </p:spTree>
    <p:extLst>
      <p:ext uri="{BB962C8B-B14F-4D97-AF65-F5344CB8AC3E}">
        <p14:creationId xmlns:p14="http://schemas.microsoft.com/office/powerpoint/2010/main" val="25336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5D16A3-B6C5-074F-B06B-A58CBFA30A03}"/>
              </a:ext>
            </a:extLst>
          </p:cNvPr>
          <p:cNvSpPr/>
          <p:nvPr/>
        </p:nvSpPr>
        <p:spPr>
          <a:xfrm>
            <a:off x="175771" y="4098327"/>
            <a:ext cx="1606530" cy="461665"/>
          </a:xfrm>
          <a:prstGeom prst="rect">
            <a:avLst/>
          </a:prstGeom>
        </p:spPr>
        <p:txBody>
          <a:bodyPr wrap="none">
            <a:spAutoFit/>
          </a:bodyPr>
          <a:lstStyle/>
          <a:p>
            <a:r>
              <a:rPr lang="en-US" sz="2400" dirty="0"/>
              <a:t>Input video</a:t>
            </a:r>
          </a:p>
        </p:txBody>
      </p:sp>
      <p:grpSp>
        <p:nvGrpSpPr>
          <p:cNvPr id="11" name="Group 10">
            <a:extLst>
              <a:ext uri="{FF2B5EF4-FFF2-40B4-BE49-F238E27FC236}">
                <a16:creationId xmlns:a16="http://schemas.microsoft.com/office/drawing/2014/main" id="{CC3B6C2A-915E-BD41-A255-EB5574CEA7D7}"/>
              </a:ext>
            </a:extLst>
          </p:cNvPr>
          <p:cNvGrpSpPr/>
          <p:nvPr/>
        </p:nvGrpSpPr>
        <p:grpSpPr>
          <a:xfrm>
            <a:off x="3689571" y="5218677"/>
            <a:ext cx="1143390" cy="1236073"/>
            <a:chOff x="1364558" y="4000500"/>
            <a:chExt cx="1143390" cy="1236073"/>
          </a:xfrm>
        </p:grpSpPr>
        <p:sp>
          <p:nvSpPr>
            <p:cNvPr id="12" name="Rectangle 11">
              <a:extLst>
                <a:ext uri="{FF2B5EF4-FFF2-40B4-BE49-F238E27FC236}">
                  <a16:creationId xmlns:a16="http://schemas.microsoft.com/office/drawing/2014/main" id="{C4039D0D-524E-284D-9D06-ACBD6443F511}"/>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13" name="Graphic 12" descr="Video camera">
              <a:extLst>
                <a:ext uri="{FF2B5EF4-FFF2-40B4-BE49-F238E27FC236}">
                  <a16:creationId xmlns:a16="http://schemas.microsoft.com/office/drawing/2014/main" id="{157A20F5-3117-004F-AB85-1C2EF1DF6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sp>
        <p:nvSpPr>
          <p:cNvPr id="14" name="Right Brace 13">
            <a:extLst>
              <a:ext uri="{FF2B5EF4-FFF2-40B4-BE49-F238E27FC236}">
                <a16:creationId xmlns:a16="http://schemas.microsoft.com/office/drawing/2014/main" id="{F0F708EC-33A6-A043-8AB6-B1C29FB09A18}"/>
              </a:ext>
            </a:extLst>
          </p:cNvPr>
          <p:cNvSpPr/>
          <p:nvPr/>
        </p:nvSpPr>
        <p:spPr>
          <a:xfrm rot="5400000">
            <a:off x="3825530" y="1552066"/>
            <a:ext cx="536912" cy="7165441"/>
          </a:xfrm>
          <a:prstGeom prst="rightBrace">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2D1CB7F-938C-BB40-B05E-3AC04BA2DB01}"/>
              </a:ext>
            </a:extLst>
          </p:cNvPr>
          <p:cNvCxnSpPr>
            <a:cxnSpLocks/>
          </p:cNvCxnSpPr>
          <p:nvPr/>
        </p:nvCxnSpPr>
        <p:spPr>
          <a:xfrm>
            <a:off x="2189710" y="3518560"/>
            <a:ext cx="2065581"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882B591-0179-4A4C-BBEE-C3B4C9C21D12}"/>
              </a:ext>
            </a:extLst>
          </p:cNvPr>
          <p:cNvSpPr/>
          <p:nvPr/>
        </p:nvSpPr>
        <p:spPr>
          <a:xfrm>
            <a:off x="2107256" y="3526886"/>
            <a:ext cx="2203039" cy="461665"/>
          </a:xfrm>
          <a:prstGeom prst="rect">
            <a:avLst/>
          </a:prstGeom>
        </p:spPr>
        <p:txBody>
          <a:bodyPr wrap="none">
            <a:spAutoFit/>
          </a:bodyPr>
          <a:lstStyle/>
          <a:p>
            <a:pPr algn="ctr"/>
            <a:r>
              <a:rPr lang="en-US" sz="2400" dirty="0"/>
              <a:t>Quality selector</a:t>
            </a:r>
          </a:p>
        </p:txBody>
      </p:sp>
      <p:sp>
        <p:nvSpPr>
          <p:cNvPr id="20" name="Rectangle 19">
            <a:extLst>
              <a:ext uri="{FF2B5EF4-FFF2-40B4-BE49-F238E27FC236}">
                <a16:creationId xmlns:a16="http://schemas.microsoft.com/office/drawing/2014/main" id="{2ABE3C94-FBCA-FD4B-A90A-043E6CE3B675}"/>
              </a:ext>
            </a:extLst>
          </p:cNvPr>
          <p:cNvSpPr/>
          <p:nvPr/>
        </p:nvSpPr>
        <p:spPr>
          <a:xfrm>
            <a:off x="3179994" y="4116717"/>
            <a:ext cx="4080862" cy="769441"/>
          </a:xfrm>
          <a:prstGeom prst="rect">
            <a:avLst/>
          </a:prstGeom>
        </p:spPr>
        <p:txBody>
          <a:bodyPr wrap="none">
            <a:spAutoFit/>
          </a:bodyPr>
          <a:lstStyle/>
          <a:p>
            <a:pPr algn="ctr"/>
            <a:r>
              <a:rPr lang="en-US" sz="2400" dirty="0"/>
              <a:t>Quality assignment</a:t>
            </a:r>
          </a:p>
          <a:p>
            <a:pPr algn="ctr"/>
            <a:r>
              <a:rPr lang="en-US" sz="2000" b="1" dirty="0">
                <a:solidFill>
                  <a:schemeClr val="accent2">
                    <a:lumMod val="75000"/>
                  </a:schemeClr>
                </a:solidFill>
              </a:rPr>
              <a:t>Brown: </a:t>
            </a:r>
            <a:r>
              <a:rPr lang="en-US" sz="2000" dirty="0"/>
              <a:t>High quality, </a:t>
            </a:r>
            <a:r>
              <a:rPr lang="en-US" sz="2000" b="1" dirty="0">
                <a:solidFill>
                  <a:schemeClr val="bg1">
                    <a:lumMod val="50000"/>
                  </a:schemeClr>
                </a:solidFill>
              </a:rPr>
              <a:t>grey</a:t>
            </a:r>
            <a:r>
              <a:rPr lang="en-US" sz="2000" b="1" dirty="0"/>
              <a:t>: </a:t>
            </a:r>
            <a:r>
              <a:rPr lang="en-US" sz="2000" dirty="0"/>
              <a:t>low quality</a:t>
            </a:r>
          </a:p>
        </p:txBody>
      </p:sp>
      <p:sp>
        <p:nvSpPr>
          <p:cNvPr id="34" name="Slide Number Placeholder 33">
            <a:extLst>
              <a:ext uri="{FF2B5EF4-FFF2-40B4-BE49-F238E27FC236}">
                <a16:creationId xmlns:a16="http://schemas.microsoft.com/office/drawing/2014/main" id="{C14E158B-55DA-6B49-948F-B5BFD8BBC468}"/>
              </a:ext>
            </a:extLst>
          </p:cNvPr>
          <p:cNvSpPr>
            <a:spLocks noGrp="1"/>
          </p:cNvSpPr>
          <p:nvPr>
            <p:ph type="sldNum" sz="quarter" idx="12"/>
          </p:nvPr>
        </p:nvSpPr>
        <p:spPr/>
        <p:txBody>
          <a:bodyPr/>
          <a:lstStyle/>
          <a:p>
            <a:fld id="{52EED48C-2B0B-A148-B97E-490061EF11A1}" type="slidenum">
              <a:rPr lang="en-US" smtClean="0"/>
              <a:t>37</a:t>
            </a:fld>
            <a:endParaRPr lang="en-US"/>
          </a:p>
        </p:txBody>
      </p:sp>
      <p:sp>
        <p:nvSpPr>
          <p:cNvPr id="51" name="Rectangle 50">
            <a:extLst>
              <a:ext uri="{FF2B5EF4-FFF2-40B4-BE49-F238E27FC236}">
                <a16:creationId xmlns:a16="http://schemas.microsoft.com/office/drawing/2014/main" id="{51EA8E25-56C9-2146-A566-B5D2BDEEE2FE}"/>
              </a:ext>
            </a:extLst>
          </p:cNvPr>
          <p:cNvSpPr/>
          <p:nvPr/>
        </p:nvSpPr>
        <p:spPr>
          <a:xfrm>
            <a:off x="8656918" y="3029543"/>
            <a:ext cx="3032396" cy="830997"/>
          </a:xfrm>
          <a:prstGeom prst="rect">
            <a:avLst/>
          </a:prstGeom>
        </p:spPr>
        <p:txBody>
          <a:bodyPr wrap="square">
            <a:spAutoFit/>
          </a:bodyPr>
          <a:lstStyle/>
          <a:p>
            <a:pPr algn="ctr"/>
            <a:r>
              <a:rPr lang="en-US" sz="2400" dirty="0"/>
              <a:t>Encode and stream to the server for </a:t>
            </a:r>
            <a:r>
              <a:rPr lang="en-US" sz="2400" dirty="0" err="1"/>
              <a:t>anlaytics</a:t>
            </a:r>
            <a:endParaRPr lang="en-US" sz="2400" dirty="0"/>
          </a:p>
        </p:txBody>
      </p:sp>
      <p:cxnSp>
        <p:nvCxnSpPr>
          <p:cNvPr id="52" name="Straight Arrow Connector 51">
            <a:extLst>
              <a:ext uri="{FF2B5EF4-FFF2-40B4-BE49-F238E27FC236}">
                <a16:creationId xmlns:a16="http://schemas.microsoft.com/office/drawing/2014/main" id="{0D7EDFBC-6CD9-EC48-A0F5-75CE622C0B1B}"/>
              </a:ext>
            </a:extLst>
          </p:cNvPr>
          <p:cNvCxnSpPr>
            <a:cxnSpLocks/>
          </p:cNvCxnSpPr>
          <p:nvPr/>
        </p:nvCxnSpPr>
        <p:spPr>
          <a:xfrm>
            <a:off x="6253806" y="3493624"/>
            <a:ext cx="2403112" cy="0"/>
          </a:xfrm>
          <a:prstGeom prst="straightConnector1">
            <a:avLst/>
          </a:prstGeom>
          <a:ln w="50800">
            <a:prstDash val="solid"/>
            <a:tailEnd type="triangle" w="lg" len="lg"/>
          </a:ln>
        </p:spPr>
        <p:style>
          <a:lnRef idx="1">
            <a:schemeClr val="dk1"/>
          </a:lnRef>
          <a:fillRef idx="0">
            <a:schemeClr val="dk1"/>
          </a:fillRef>
          <a:effectRef idx="0">
            <a:schemeClr val="dk1"/>
          </a:effectRef>
          <a:fontRef idx="minor">
            <a:schemeClr val="tx1"/>
          </a:fontRef>
        </p:style>
      </p:cxnSp>
      <p:pic>
        <p:nvPicPr>
          <p:cNvPr id="7" name="Graphic 6" descr="Single gear with solid fill">
            <a:extLst>
              <a:ext uri="{FF2B5EF4-FFF2-40B4-BE49-F238E27FC236}">
                <a16:creationId xmlns:a16="http://schemas.microsoft.com/office/drawing/2014/main" id="{D9DC534C-D363-BA43-8CEA-C7B2665740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6882" y="2660835"/>
            <a:ext cx="914400" cy="914400"/>
          </a:xfrm>
          <a:prstGeom prst="rect">
            <a:avLst/>
          </a:prstGeom>
        </p:spPr>
      </p:pic>
      <p:pic>
        <p:nvPicPr>
          <p:cNvPr id="70" name="Picture 69">
            <a:extLst>
              <a:ext uri="{FF2B5EF4-FFF2-40B4-BE49-F238E27FC236}">
                <a16:creationId xmlns:a16="http://schemas.microsoft.com/office/drawing/2014/main" id="{EA52A53C-93DF-6947-A60D-F0779CF028D4}"/>
              </a:ext>
            </a:extLst>
          </p:cNvPr>
          <p:cNvPicPr>
            <a:picLocks noChangeAspect="1"/>
          </p:cNvPicPr>
          <p:nvPr/>
        </p:nvPicPr>
        <p:blipFill>
          <a:blip r:embed="rId7"/>
          <a:stretch>
            <a:fillRect/>
          </a:stretch>
        </p:blipFill>
        <p:spPr>
          <a:xfrm>
            <a:off x="123068" y="2720661"/>
            <a:ext cx="2092205" cy="1337962"/>
          </a:xfrm>
          <a:prstGeom prst="rect">
            <a:avLst/>
          </a:prstGeom>
        </p:spPr>
      </p:pic>
      <p:sp>
        <p:nvSpPr>
          <p:cNvPr id="8" name="Rectangle 7">
            <a:extLst>
              <a:ext uri="{FF2B5EF4-FFF2-40B4-BE49-F238E27FC236}">
                <a16:creationId xmlns:a16="http://schemas.microsoft.com/office/drawing/2014/main" id="{7EC2AE38-520F-E54E-BD86-5CD86E2D3988}"/>
              </a:ext>
            </a:extLst>
          </p:cNvPr>
          <p:cNvSpPr/>
          <p:nvPr/>
        </p:nvSpPr>
        <p:spPr>
          <a:xfrm>
            <a:off x="4271885" y="2721106"/>
            <a:ext cx="2096952" cy="1340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7FFA18-374C-EC47-B0EF-FF4C14CE268A}"/>
              </a:ext>
            </a:extLst>
          </p:cNvPr>
          <p:cNvSpPr/>
          <p:nvPr/>
        </p:nvSpPr>
        <p:spPr>
          <a:xfrm>
            <a:off x="4879461" y="3251203"/>
            <a:ext cx="236042" cy="389145"/>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FE46B0-E88D-8D4A-95D5-769C8D0AED6B}"/>
              </a:ext>
            </a:extLst>
          </p:cNvPr>
          <p:cNvSpPr/>
          <p:nvPr/>
        </p:nvSpPr>
        <p:spPr>
          <a:xfrm>
            <a:off x="4768579" y="3636200"/>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49DEB7-B558-7148-92F4-AAD9BE9604AD}"/>
              </a:ext>
            </a:extLst>
          </p:cNvPr>
          <p:cNvSpPr/>
          <p:nvPr/>
        </p:nvSpPr>
        <p:spPr>
          <a:xfrm>
            <a:off x="5620225" y="3664415"/>
            <a:ext cx="657860" cy="409566"/>
          </a:xfrm>
          <a:prstGeom prst="rect">
            <a:avLst/>
          </a:prstGeom>
          <a:solidFill>
            <a:schemeClr val="accent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1D0B656-3585-214E-8D6D-653B867EE9B6}"/>
              </a:ext>
            </a:extLst>
          </p:cNvPr>
          <p:cNvSpPr txBox="1"/>
          <p:nvPr/>
        </p:nvSpPr>
        <p:spPr>
          <a:xfrm>
            <a:off x="8291593" y="1844298"/>
            <a:ext cx="184731" cy="369332"/>
          </a:xfrm>
          <a:prstGeom prst="rect">
            <a:avLst/>
          </a:prstGeom>
          <a:noFill/>
        </p:spPr>
        <p:txBody>
          <a:bodyPr wrap="none" rtlCol="0">
            <a:spAutoFit/>
          </a:bodyPr>
          <a:lstStyle/>
          <a:p>
            <a:endParaRPr lang="en-US" dirty="0"/>
          </a:p>
        </p:txBody>
      </p:sp>
      <p:sp>
        <p:nvSpPr>
          <p:cNvPr id="29" name="Title 1">
            <a:extLst>
              <a:ext uri="{FF2B5EF4-FFF2-40B4-BE49-F238E27FC236}">
                <a16:creationId xmlns:a16="http://schemas.microsoft.com/office/drawing/2014/main" id="{05EA1571-4E0A-F14F-B2E8-790850EB0919}"/>
              </a:ext>
            </a:extLst>
          </p:cNvPr>
          <p:cNvSpPr txBox="1">
            <a:spLocks/>
          </p:cNvSpPr>
          <p:nvPr/>
        </p:nvSpPr>
        <p:spPr>
          <a:xfrm>
            <a:off x="700886" y="373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With these two properties, we can achieve all three performance objectives.</a:t>
            </a:r>
            <a:endParaRPr lang="en-US" b="1" dirty="0"/>
          </a:p>
        </p:txBody>
      </p:sp>
      <p:grpSp>
        <p:nvGrpSpPr>
          <p:cNvPr id="23" name="Group 22">
            <a:extLst>
              <a:ext uri="{FF2B5EF4-FFF2-40B4-BE49-F238E27FC236}">
                <a16:creationId xmlns:a16="http://schemas.microsoft.com/office/drawing/2014/main" id="{1EF7A866-3BA4-A04C-9A59-1B51D22B5484}"/>
              </a:ext>
            </a:extLst>
          </p:cNvPr>
          <p:cNvGrpSpPr/>
          <p:nvPr/>
        </p:nvGrpSpPr>
        <p:grpSpPr>
          <a:xfrm>
            <a:off x="6368837" y="1262056"/>
            <a:ext cx="4984963" cy="1878472"/>
            <a:chOff x="6368837" y="1262056"/>
            <a:chExt cx="4984963" cy="1878472"/>
          </a:xfrm>
        </p:grpSpPr>
        <p:grpSp>
          <p:nvGrpSpPr>
            <p:cNvPr id="22" name="Group 21">
              <a:extLst>
                <a:ext uri="{FF2B5EF4-FFF2-40B4-BE49-F238E27FC236}">
                  <a16:creationId xmlns:a16="http://schemas.microsoft.com/office/drawing/2014/main" id="{AE2D2C7A-0922-1444-8E2B-DCB052A2FD1E}"/>
                </a:ext>
              </a:extLst>
            </p:cNvPr>
            <p:cNvGrpSpPr/>
            <p:nvPr/>
          </p:nvGrpSpPr>
          <p:grpSpPr>
            <a:xfrm>
              <a:off x="6368837" y="1262056"/>
              <a:ext cx="4984963" cy="1878472"/>
              <a:chOff x="6368837" y="1262056"/>
              <a:chExt cx="4984963" cy="1878472"/>
            </a:xfrm>
          </p:grpSpPr>
          <p:sp>
            <p:nvSpPr>
              <p:cNvPr id="35" name="Rectangle 34">
                <a:extLst>
                  <a:ext uri="{FF2B5EF4-FFF2-40B4-BE49-F238E27FC236}">
                    <a16:creationId xmlns:a16="http://schemas.microsoft.com/office/drawing/2014/main" id="{21B437DE-13B0-BC42-A244-D13031598B5F}"/>
                  </a:ext>
                </a:extLst>
              </p:cNvPr>
              <p:cNvSpPr/>
              <p:nvPr/>
            </p:nvSpPr>
            <p:spPr>
              <a:xfrm>
                <a:off x="6554377" y="1262056"/>
                <a:ext cx="4799423" cy="830997"/>
              </a:xfrm>
              <a:prstGeom prst="rect">
                <a:avLst/>
              </a:prstGeom>
            </p:spPr>
            <p:txBody>
              <a:bodyPr wrap="square">
                <a:spAutoFit/>
              </a:bodyPr>
              <a:lstStyle/>
              <a:p>
                <a:pPr algn="ctr"/>
                <a:r>
                  <a:rPr lang="en-US" sz="2400" dirty="0"/>
                  <a:t>2.  Quality assignment should generate near-ideal compression</a:t>
                </a:r>
              </a:p>
            </p:txBody>
          </p:sp>
          <p:cxnSp>
            <p:nvCxnSpPr>
              <p:cNvPr id="42" name="Straight Arrow Connector 41">
                <a:extLst>
                  <a:ext uri="{FF2B5EF4-FFF2-40B4-BE49-F238E27FC236}">
                    <a16:creationId xmlns:a16="http://schemas.microsoft.com/office/drawing/2014/main" id="{511CCAA3-1166-3042-8543-FCFD976EBC6A}"/>
                  </a:ext>
                </a:extLst>
              </p:cNvPr>
              <p:cNvCxnSpPr>
                <a:cxnSpLocks/>
              </p:cNvCxnSpPr>
              <p:nvPr/>
            </p:nvCxnSpPr>
            <p:spPr>
              <a:xfrm flipV="1">
                <a:off x="6368837" y="1677554"/>
                <a:ext cx="452024" cy="1082455"/>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8162E11-EC9A-D544-B4EE-20C8B042676F}"/>
                  </a:ext>
                </a:extLst>
              </p:cNvPr>
              <p:cNvSpPr/>
              <p:nvPr/>
            </p:nvSpPr>
            <p:spPr>
              <a:xfrm>
                <a:off x="6584264" y="2309531"/>
                <a:ext cx="4382939" cy="830997"/>
              </a:xfrm>
              <a:prstGeom prst="rect">
                <a:avLst/>
              </a:prstGeom>
            </p:spPr>
            <p:txBody>
              <a:bodyPr wrap="square">
                <a:spAutoFit/>
              </a:bodyPr>
              <a:lstStyle/>
              <a:p>
                <a:pPr algn="ctr"/>
                <a:r>
                  <a:rPr lang="en-US" sz="2400" dirty="0"/>
                  <a:t>Reduces </a:t>
                </a:r>
                <a:r>
                  <a:rPr lang="en-US" sz="2400" b="1" dirty="0">
                    <a:solidFill>
                      <a:schemeClr val="accent2">
                        <a:lumMod val="75000"/>
                      </a:schemeClr>
                    </a:solidFill>
                  </a:rPr>
                  <a:t>streaming delay </a:t>
                </a:r>
              </a:p>
              <a:p>
                <a:pPr algn="ctr"/>
                <a:r>
                  <a:rPr lang="en-US" sz="2400" dirty="0"/>
                  <a:t>while maintaining </a:t>
                </a:r>
                <a:r>
                  <a:rPr lang="en-US" sz="2400" b="1" dirty="0">
                    <a:solidFill>
                      <a:schemeClr val="accent2">
                        <a:lumMod val="75000"/>
                      </a:schemeClr>
                    </a:solidFill>
                  </a:rPr>
                  <a:t>high accuracy</a:t>
                </a:r>
              </a:p>
            </p:txBody>
          </p:sp>
          <p:cxnSp>
            <p:nvCxnSpPr>
              <p:cNvPr id="44" name="Straight Arrow Connector 43">
                <a:extLst>
                  <a:ext uri="{FF2B5EF4-FFF2-40B4-BE49-F238E27FC236}">
                    <a16:creationId xmlns:a16="http://schemas.microsoft.com/office/drawing/2014/main" id="{A79CD30C-3031-DE4D-A36C-0BF284072C15}"/>
                  </a:ext>
                </a:extLst>
              </p:cNvPr>
              <p:cNvCxnSpPr>
                <a:cxnSpLocks/>
              </p:cNvCxnSpPr>
              <p:nvPr/>
            </p:nvCxnSpPr>
            <p:spPr>
              <a:xfrm>
                <a:off x="9002951" y="1952114"/>
                <a:ext cx="0" cy="523031"/>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pic>
          <p:nvPicPr>
            <p:cNvPr id="45" name="Graphic 44" descr="Badge with solid fill">
              <a:extLst>
                <a:ext uri="{FF2B5EF4-FFF2-40B4-BE49-F238E27FC236}">
                  <a16:creationId xmlns:a16="http://schemas.microsoft.com/office/drawing/2014/main" id="{1A9A4158-E4FD-D14E-9032-0860D25DD9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7124" y="2299408"/>
              <a:ext cx="462623" cy="462623"/>
            </a:xfrm>
            <a:prstGeom prst="rect">
              <a:avLst/>
            </a:prstGeom>
          </p:spPr>
        </p:pic>
        <p:pic>
          <p:nvPicPr>
            <p:cNvPr id="46" name="Graphic 45" descr="Badge 1 with solid fill">
              <a:extLst>
                <a:ext uri="{FF2B5EF4-FFF2-40B4-BE49-F238E27FC236}">
                  <a16:creationId xmlns:a16="http://schemas.microsoft.com/office/drawing/2014/main" id="{7FB71463-2492-A844-9EC1-0DF712CF87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53863" y="2655412"/>
              <a:ext cx="462623" cy="462623"/>
            </a:xfrm>
            <a:prstGeom prst="rect">
              <a:avLst/>
            </a:prstGeom>
          </p:spPr>
        </p:pic>
      </p:grpSp>
      <p:grpSp>
        <p:nvGrpSpPr>
          <p:cNvPr id="24" name="Group 23">
            <a:extLst>
              <a:ext uri="{FF2B5EF4-FFF2-40B4-BE49-F238E27FC236}">
                <a16:creationId xmlns:a16="http://schemas.microsoft.com/office/drawing/2014/main" id="{4FF83AC8-B06C-1941-9283-1BE83C826E38}"/>
              </a:ext>
            </a:extLst>
          </p:cNvPr>
          <p:cNvGrpSpPr/>
          <p:nvPr/>
        </p:nvGrpSpPr>
        <p:grpSpPr>
          <a:xfrm>
            <a:off x="384503" y="1465053"/>
            <a:ext cx="5839400" cy="1294956"/>
            <a:chOff x="384503" y="1465053"/>
            <a:chExt cx="5839400" cy="1294956"/>
          </a:xfrm>
        </p:grpSpPr>
        <p:grpSp>
          <p:nvGrpSpPr>
            <p:cNvPr id="36" name="Group 35">
              <a:extLst>
                <a:ext uri="{FF2B5EF4-FFF2-40B4-BE49-F238E27FC236}">
                  <a16:creationId xmlns:a16="http://schemas.microsoft.com/office/drawing/2014/main" id="{5C82D170-56BF-BB47-A729-928B11F45EC5}"/>
                </a:ext>
              </a:extLst>
            </p:cNvPr>
            <p:cNvGrpSpPr/>
            <p:nvPr/>
          </p:nvGrpSpPr>
          <p:grpSpPr>
            <a:xfrm>
              <a:off x="384503" y="1465053"/>
              <a:ext cx="5539158" cy="1294956"/>
              <a:chOff x="409997" y="1417770"/>
              <a:chExt cx="5539158" cy="1294956"/>
            </a:xfrm>
          </p:grpSpPr>
          <p:grpSp>
            <p:nvGrpSpPr>
              <p:cNvPr id="37" name="Group 36">
                <a:extLst>
                  <a:ext uri="{FF2B5EF4-FFF2-40B4-BE49-F238E27FC236}">
                    <a16:creationId xmlns:a16="http://schemas.microsoft.com/office/drawing/2014/main" id="{9D37A73F-7248-DF4B-8893-B3D7E0C7154F}"/>
                  </a:ext>
                </a:extLst>
              </p:cNvPr>
              <p:cNvGrpSpPr/>
              <p:nvPr/>
            </p:nvGrpSpPr>
            <p:grpSpPr>
              <a:xfrm>
                <a:off x="409997" y="1564982"/>
                <a:ext cx="2753985" cy="1147744"/>
                <a:chOff x="409997" y="1564982"/>
                <a:chExt cx="2753985" cy="1147744"/>
              </a:xfrm>
            </p:grpSpPr>
            <p:sp>
              <p:nvSpPr>
                <p:cNvPr id="40" name="Rectangle 39">
                  <a:extLst>
                    <a:ext uri="{FF2B5EF4-FFF2-40B4-BE49-F238E27FC236}">
                      <a16:creationId xmlns:a16="http://schemas.microsoft.com/office/drawing/2014/main" id="{8F6F8C2D-3583-834E-992B-CEFD678F4311}"/>
                    </a:ext>
                  </a:extLst>
                </p:cNvPr>
                <p:cNvSpPr/>
                <p:nvPr/>
              </p:nvSpPr>
              <p:spPr>
                <a:xfrm>
                  <a:off x="409997" y="1564982"/>
                  <a:ext cx="2520435" cy="830997"/>
                </a:xfrm>
                <a:prstGeom prst="rect">
                  <a:avLst/>
                </a:prstGeom>
              </p:spPr>
              <p:txBody>
                <a:bodyPr wrap="none">
                  <a:spAutoFit/>
                </a:bodyPr>
                <a:lstStyle/>
                <a:p>
                  <a:pPr algn="ctr"/>
                  <a:r>
                    <a:rPr lang="en-US" sz="2400" dirty="0"/>
                    <a:t>1.  Quality selector</a:t>
                  </a:r>
                </a:p>
                <a:p>
                  <a:pPr algn="ctr"/>
                  <a:r>
                    <a:rPr lang="en-US" sz="2400" dirty="0"/>
                    <a:t>should be cheap</a:t>
                  </a:r>
                </a:p>
              </p:txBody>
            </p:sp>
            <p:cxnSp>
              <p:nvCxnSpPr>
                <p:cNvPr id="41" name="Straight Arrow Connector 40">
                  <a:extLst>
                    <a:ext uri="{FF2B5EF4-FFF2-40B4-BE49-F238E27FC236}">
                      <a16:creationId xmlns:a16="http://schemas.microsoft.com/office/drawing/2014/main" id="{8C96D826-43F4-DD4D-A819-331DAC714D0F}"/>
                    </a:ext>
                  </a:extLst>
                </p:cNvPr>
                <p:cNvCxnSpPr>
                  <a:cxnSpLocks/>
                </p:cNvCxnSpPr>
                <p:nvPr/>
              </p:nvCxnSpPr>
              <p:spPr>
                <a:xfrm flipV="1">
                  <a:off x="3163982" y="2359944"/>
                  <a:ext cx="0" cy="352782"/>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EBF4D949-BA8C-7C4D-98C2-492AD75C8549}"/>
                  </a:ext>
                </a:extLst>
              </p:cNvPr>
              <p:cNvCxnSpPr>
                <a:cxnSpLocks/>
              </p:cNvCxnSpPr>
              <p:nvPr/>
            </p:nvCxnSpPr>
            <p:spPr>
              <a:xfrm>
                <a:off x="2886337" y="2028964"/>
                <a:ext cx="535489" cy="0"/>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7560FF2-AD9C-4E4A-8096-D336674C1A21}"/>
                  </a:ext>
                </a:extLst>
              </p:cNvPr>
              <p:cNvSpPr/>
              <p:nvPr/>
            </p:nvSpPr>
            <p:spPr>
              <a:xfrm>
                <a:off x="3259765" y="1417770"/>
                <a:ext cx="2689390" cy="1200329"/>
              </a:xfrm>
              <a:prstGeom prst="rect">
                <a:avLst/>
              </a:prstGeom>
            </p:spPr>
            <p:txBody>
              <a:bodyPr wrap="square">
                <a:spAutoFit/>
              </a:bodyPr>
              <a:lstStyle/>
              <a:p>
                <a:pPr algn="ctr"/>
                <a:r>
                  <a:rPr lang="en-US" sz="2400" dirty="0"/>
                  <a:t>Reduces </a:t>
                </a:r>
                <a:r>
                  <a:rPr lang="en-US" sz="2400" b="1" dirty="0">
                    <a:solidFill>
                      <a:schemeClr val="accent2">
                        <a:lumMod val="75000"/>
                      </a:schemeClr>
                    </a:solidFill>
                  </a:rPr>
                  <a:t>camera-side overhead </a:t>
                </a:r>
              </a:p>
              <a:p>
                <a:pPr algn="ctr"/>
                <a:r>
                  <a:rPr lang="en-US" sz="2400" dirty="0"/>
                  <a:t>and </a:t>
                </a:r>
                <a:r>
                  <a:rPr lang="en-US" sz="2400" b="1" dirty="0">
                    <a:solidFill>
                      <a:schemeClr val="accent2">
                        <a:lumMod val="75000"/>
                      </a:schemeClr>
                    </a:solidFill>
                  </a:rPr>
                  <a:t>encoding delay </a:t>
                </a:r>
              </a:p>
            </p:txBody>
          </p:sp>
        </p:grpSp>
        <p:pic>
          <p:nvPicPr>
            <p:cNvPr id="47" name="Graphic 46" descr="Badge 3 with solid fill">
              <a:extLst>
                <a:ext uri="{FF2B5EF4-FFF2-40B4-BE49-F238E27FC236}">
                  <a16:creationId xmlns:a16="http://schemas.microsoft.com/office/drawing/2014/main" id="{FB45C23D-C3EA-2F48-AD23-167FA13E67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87490" y="1806917"/>
              <a:ext cx="461665" cy="461665"/>
            </a:xfrm>
            <a:prstGeom prst="rect">
              <a:avLst/>
            </a:prstGeom>
          </p:spPr>
        </p:pic>
        <p:pic>
          <p:nvPicPr>
            <p:cNvPr id="48" name="Graphic 47" descr="Badge with solid fill">
              <a:extLst>
                <a:ext uri="{FF2B5EF4-FFF2-40B4-BE49-F238E27FC236}">
                  <a16:creationId xmlns:a16="http://schemas.microsoft.com/office/drawing/2014/main" id="{D8A78713-D459-BC4E-A802-16CA787DF6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1280" y="2201709"/>
              <a:ext cx="462623" cy="462623"/>
            </a:xfrm>
            <a:prstGeom prst="rect">
              <a:avLst/>
            </a:prstGeom>
          </p:spPr>
        </p:pic>
      </p:grpSp>
      <p:sp>
        <p:nvSpPr>
          <p:cNvPr id="55" name="Rectangle 54">
            <a:extLst>
              <a:ext uri="{FF2B5EF4-FFF2-40B4-BE49-F238E27FC236}">
                <a16:creationId xmlns:a16="http://schemas.microsoft.com/office/drawing/2014/main" id="{CDE6C599-F3D8-C142-9164-8AA09A87BBC8}"/>
              </a:ext>
            </a:extLst>
          </p:cNvPr>
          <p:cNvSpPr/>
          <p:nvPr/>
        </p:nvSpPr>
        <p:spPr>
          <a:xfrm>
            <a:off x="0" y="6036290"/>
            <a:ext cx="12191995" cy="8309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to </a:t>
            </a:r>
            <a:r>
              <a:rPr lang="en-US" sz="2800" b="1" dirty="0">
                <a:solidFill>
                  <a:schemeClr val="accent2">
                    <a:lumMod val="75000"/>
                  </a:schemeClr>
                </a:solidFill>
              </a:rPr>
              <a:t>realize</a:t>
            </a:r>
            <a:r>
              <a:rPr lang="en-US" sz="2800" dirty="0">
                <a:solidFill>
                  <a:schemeClr val="tx1"/>
                </a:solidFill>
              </a:rPr>
              <a:t> these two properties?</a:t>
            </a:r>
          </a:p>
        </p:txBody>
      </p:sp>
    </p:spTree>
    <p:extLst>
      <p:ext uri="{BB962C8B-B14F-4D97-AF65-F5344CB8AC3E}">
        <p14:creationId xmlns:p14="http://schemas.microsoft.com/office/powerpoint/2010/main" val="26865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4A30-4BD6-5E42-87B8-85432BB1344D}"/>
              </a:ext>
            </a:extLst>
          </p:cNvPr>
          <p:cNvSpPr>
            <a:spLocks noGrp="1"/>
          </p:cNvSpPr>
          <p:nvPr>
            <p:ph type="title"/>
          </p:nvPr>
        </p:nvSpPr>
        <p:spPr>
          <a:xfrm>
            <a:off x="673826" y="365125"/>
            <a:ext cx="10844348" cy="1958975"/>
          </a:xfrm>
        </p:spPr>
        <p:txBody>
          <a:bodyPr>
            <a:normAutofit/>
          </a:bodyPr>
          <a:lstStyle/>
          <a:p>
            <a:r>
              <a:rPr lang="en-US" dirty="0"/>
              <a:t>How to generate near-ideal compression? Train quality selector through </a:t>
            </a:r>
            <a:r>
              <a:rPr lang="en-US" b="1" dirty="0">
                <a:solidFill>
                  <a:schemeClr val="accent2">
                    <a:lumMod val="75000"/>
                  </a:schemeClr>
                </a:solidFill>
              </a:rPr>
              <a:t>Accuracy Gradient</a:t>
            </a:r>
            <a:r>
              <a:rPr lang="en-US" dirty="0"/>
              <a:t>!</a:t>
            </a:r>
          </a:p>
        </p:txBody>
      </p:sp>
      <p:sp>
        <p:nvSpPr>
          <p:cNvPr id="16" name="TextBox 15">
            <a:extLst>
              <a:ext uri="{FF2B5EF4-FFF2-40B4-BE49-F238E27FC236}">
                <a16:creationId xmlns:a16="http://schemas.microsoft.com/office/drawing/2014/main" id="{261F5641-0DC7-8A44-9338-5E918D27BE8A}"/>
              </a:ext>
            </a:extLst>
          </p:cNvPr>
          <p:cNvSpPr txBox="1"/>
          <p:nvPr/>
        </p:nvSpPr>
        <p:spPr>
          <a:xfrm>
            <a:off x="1002574" y="2324100"/>
            <a:ext cx="1051560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t>Accuracy gradient: measure the </a:t>
            </a:r>
            <a:r>
              <a:rPr lang="en-US" sz="2400" b="1" dirty="0">
                <a:solidFill>
                  <a:schemeClr val="accent2">
                    <a:lumMod val="75000"/>
                  </a:schemeClr>
                </a:solidFill>
              </a:rPr>
              <a:t>accuracy impact</a:t>
            </a:r>
            <a:r>
              <a:rPr lang="en-US" sz="2400" b="1" i="1" dirty="0"/>
              <a:t> </a:t>
            </a:r>
            <a:r>
              <a:rPr lang="en-US" sz="2400" dirty="0"/>
              <a:t>of encoding a </a:t>
            </a:r>
            <a:r>
              <a:rPr lang="en-US" sz="2400" b="1" dirty="0">
                <a:solidFill>
                  <a:schemeClr val="accent2">
                    <a:lumMod val="75000"/>
                  </a:schemeClr>
                </a:solidFill>
              </a:rPr>
              <a:t>macroblock</a:t>
            </a:r>
            <a:r>
              <a:rPr lang="en-US" sz="2400" dirty="0"/>
              <a:t> in </a:t>
            </a:r>
            <a:r>
              <a:rPr lang="en-US" sz="2400" b="1" dirty="0">
                <a:solidFill>
                  <a:schemeClr val="accent2">
                    <a:lumMod val="75000"/>
                  </a:schemeClr>
                </a:solidFill>
              </a:rPr>
              <a:t>high quality (HQ)</a:t>
            </a: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endParaRPr lang="en-US" sz="2400" b="1" dirty="0">
              <a:solidFill>
                <a:schemeClr val="accent2">
                  <a:lumMod val="75000"/>
                </a:schemeClr>
              </a:solidFill>
            </a:endParaRPr>
          </a:p>
          <a:p>
            <a:pPr marL="457200" indent="-457200">
              <a:buFont typeface="Arial" panose="020B0604020202020204" pitchFamily="34" charset="0"/>
              <a:buChar char="•"/>
            </a:pPr>
            <a:r>
              <a:rPr lang="en-US" sz="2400" dirty="0"/>
              <a:t>Sum over a </a:t>
            </a:r>
            <a:r>
              <a:rPr lang="en-US" sz="2400" b="1" dirty="0">
                <a:solidFill>
                  <a:schemeClr val="accent2">
                    <a:lumMod val="75000"/>
                  </a:schemeClr>
                </a:solidFill>
              </a:rPr>
              <a:t>macroblock</a:t>
            </a:r>
            <a:r>
              <a:rPr lang="en-US" sz="2400" dirty="0"/>
              <a:t> to get the accuracy gradient for that </a:t>
            </a:r>
            <a:r>
              <a:rPr lang="en-US" sz="2400" b="1" dirty="0">
                <a:solidFill>
                  <a:schemeClr val="accent2">
                    <a:lumMod val="75000"/>
                  </a:schemeClr>
                </a:solidFill>
              </a:rPr>
              <a:t>macroblock</a:t>
            </a:r>
            <a:r>
              <a:rPr lang="en-US" sz="2400" dirty="0"/>
              <a:t>. </a:t>
            </a:r>
          </a:p>
          <a:p>
            <a:pPr marL="457200" indent="-457200">
              <a:buFont typeface="Arial" panose="020B0604020202020204" pitchFamily="34" charset="0"/>
              <a:buChar char="•"/>
            </a:pPr>
            <a:r>
              <a:rPr lang="en-US" sz="2400" dirty="0"/>
              <a:t>Higher the accuracy gradient </a:t>
            </a:r>
            <a:r>
              <a:rPr lang="en-US" sz="2400" dirty="0">
                <a:sym typeface="Wingdings" pitchFamily="2" charset="2"/>
              </a:rPr>
              <a:t> higher the encoding quality should be.</a:t>
            </a:r>
            <a:endParaRPr lang="en-US" sz="2400" dirty="0"/>
          </a:p>
        </p:txBody>
      </p:sp>
      <p:sp>
        <p:nvSpPr>
          <p:cNvPr id="3" name="Slide Number Placeholder 2">
            <a:extLst>
              <a:ext uri="{FF2B5EF4-FFF2-40B4-BE49-F238E27FC236}">
                <a16:creationId xmlns:a16="http://schemas.microsoft.com/office/drawing/2014/main" id="{B2E9579B-D9E0-6341-8CD9-F195BFF9F580}"/>
              </a:ext>
            </a:extLst>
          </p:cNvPr>
          <p:cNvSpPr>
            <a:spLocks noGrp="1"/>
          </p:cNvSpPr>
          <p:nvPr>
            <p:ph type="sldNum" sz="quarter" idx="12"/>
          </p:nvPr>
        </p:nvSpPr>
        <p:spPr/>
        <p:txBody>
          <a:bodyPr/>
          <a:lstStyle/>
          <a:p>
            <a:fld id="{52EED48C-2B0B-A148-B97E-490061EF11A1}" type="slidenum">
              <a:rPr lang="en-US" smtClean="0"/>
              <a:t>38</a:t>
            </a:fld>
            <a:endParaRPr lang="en-US"/>
          </a:p>
        </p:txBody>
      </p:sp>
      <p:sp>
        <p:nvSpPr>
          <p:cNvPr id="6" name="Rectangle 5">
            <a:extLst>
              <a:ext uri="{FF2B5EF4-FFF2-40B4-BE49-F238E27FC236}">
                <a16:creationId xmlns:a16="http://schemas.microsoft.com/office/drawing/2014/main" id="{C128FD67-9FDA-BE4F-A18A-D90FCEBBFDFC}"/>
              </a:ext>
            </a:extLst>
          </p:cNvPr>
          <p:cNvSpPr/>
          <p:nvPr/>
        </p:nvSpPr>
        <p:spPr>
          <a:xfrm>
            <a:off x="-12345" y="3724275"/>
            <a:ext cx="2461507" cy="461665"/>
          </a:xfrm>
          <a:prstGeom prst="rect">
            <a:avLst/>
          </a:prstGeom>
        </p:spPr>
        <p:txBody>
          <a:bodyPr wrap="none">
            <a:spAutoFit/>
          </a:bodyPr>
          <a:lstStyle/>
          <a:p>
            <a:pPr algn="ctr"/>
            <a:r>
              <a:rPr lang="en-US" sz="2400" dirty="0"/>
              <a:t>Accuracy Gradient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04BF2F-9A45-624E-8F4A-E9C1C6F29932}"/>
                  </a:ext>
                </a:extLst>
              </p:cNvPr>
              <p:cNvSpPr txBox="1"/>
              <p:nvPr/>
            </p:nvSpPr>
            <p:spPr>
              <a:xfrm>
                <a:off x="2461508" y="3806219"/>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D904BF2F-9A45-624E-8F4A-E9C1C6F29932}"/>
                  </a:ext>
                </a:extLst>
              </p:cNvPr>
              <p:cNvSpPr txBox="1">
                <a:spLocks noRot="1" noChangeAspect="1" noMove="1" noResize="1" noEditPoints="1" noAdjustHandles="1" noChangeArrowheads="1" noChangeShapeType="1" noTextEdit="1"/>
              </p:cNvSpPr>
              <p:nvPr/>
            </p:nvSpPr>
            <p:spPr>
              <a:xfrm>
                <a:off x="2461508" y="3806219"/>
                <a:ext cx="298159" cy="369332"/>
              </a:xfrm>
              <a:prstGeom prst="rect">
                <a:avLst/>
              </a:prstGeom>
              <a:blipFill>
                <a:blip r:embed="rId3"/>
                <a:stretch>
                  <a:fillRect l="-8000" r="-800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BE83F0A-4ABE-174D-8420-F096E935BE27}"/>
              </a:ext>
            </a:extLst>
          </p:cNvPr>
          <p:cNvGrpSpPr/>
          <p:nvPr/>
        </p:nvGrpSpPr>
        <p:grpSpPr>
          <a:xfrm>
            <a:off x="2704883" y="3440624"/>
            <a:ext cx="5227370" cy="1599676"/>
            <a:chOff x="2704883" y="3440624"/>
            <a:chExt cx="5227370" cy="1599676"/>
          </a:xfrm>
        </p:grpSpPr>
        <p:pic>
          <p:nvPicPr>
            <p:cNvPr id="9" name="Picture 8">
              <a:extLst>
                <a:ext uri="{FF2B5EF4-FFF2-40B4-BE49-F238E27FC236}">
                  <a16:creationId xmlns:a16="http://schemas.microsoft.com/office/drawing/2014/main" id="{070DEDF7-9C41-3144-A3AD-0BBFA79255DB}"/>
                </a:ext>
              </a:extLst>
            </p:cNvPr>
            <p:cNvPicPr>
              <a:picLocks noChangeAspect="1"/>
            </p:cNvPicPr>
            <p:nvPr/>
          </p:nvPicPr>
          <p:blipFill>
            <a:blip r:embed="rId4"/>
            <a:stretch>
              <a:fillRect/>
            </a:stretch>
          </p:blipFill>
          <p:spPr>
            <a:xfrm>
              <a:off x="3441638" y="3440624"/>
              <a:ext cx="1779537" cy="1138011"/>
            </a:xfrm>
            <a:prstGeom prst="rect">
              <a:avLst/>
            </a:prstGeom>
          </p:spPr>
        </p:pic>
        <p:pic>
          <p:nvPicPr>
            <p:cNvPr id="10" name="Picture 9">
              <a:extLst>
                <a:ext uri="{FF2B5EF4-FFF2-40B4-BE49-F238E27FC236}">
                  <a16:creationId xmlns:a16="http://schemas.microsoft.com/office/drawing/2014/main" id="{08238B26-2469-A14F-A126-F86D22A20CFB}"/>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34"/>
                      </a14:imgEffect>
                    </a14:imgLayer>
                  </a14:imgProps>
                </a:ext>
              </a:extLst>
            </a:blip>
            <a:stretch>
              <a:fillRect/>
            </a:stretch>
          </p:blipFill>
          <p:spPr>
            <a:xfrm>
              <a:off x="5903146" y="3440624"/>
              <a:ext cx="1779537" cy="1138011"/>
            </a:xfrm>
            <a:prstGeom prst="rect">
              <a:avLst/>
            </a:prstGeom>
          </p:spPr>
        </p:pic>
        <p:sp>
          <p:nvSpPr>
            <p:cNvPr id="11" name="Rectangle 10">
              <a:extLst>
                <a:ext uri="{FF2B5EF4-FFF2-40B4-BE49-F238E27FC236}">
                  <a16:creationId xmlns:a16="http://schemas.microsoft.com/office/drawing/2014/main" id="{5562404B-C51C-D042-B319-D25A28AFFF02}"/>
                </a:ext>
              </a:extLst>
            </p:cNvPr>
            <p:cNvSpPr/>
            <p:nvPr/>
          </p:nvSpPr>
          <p:spPr>
            <a:xfrm>
              <a:off x="4156091" y="4578635"/>
              <a:ext cx="582212" cy="461665"/>
            </a:xfrm>
            <a:prstGeom prst="rect">
              <a:avLst/>
            </a:prstGeom>
          </p:spPr>
          <p:txBody>
            <a:bodyPr wrap="none">
              <a:spAutoFit/>
            </a:bodyPr>
            <a:lstStyle/>
            <a:p>
              <a:pPr algn="ctr"/>
              <a:r>
                <a:rPr lang="en-US" sz="2400" dirty="0"/>
                <a:t>HQ</a:t>
              </a:r>
            </a:p>
          </p:txBody>
        </p:sp>
        <p:sp>
          <p:nvSpPr>
            <p:cNvPr id="12" name="Rectangle 11">
              <a:extLst>
                <a:ext uri="{FF2B5EF4-FFF2-40B4-BE49-F238E27FC236}">
                  <a16:creationId xmlns:a16="http://schemas.microsoft.com/office/drawing/2014/main" id="{CA119350-306F-3143-B425-EBFC609D4F0A}"/>
                </a:ext>
              </a:extLst>
            </p:cNvPr>
            <p:cNvSpPr/>
            <p:nvPr/>
          </p:nvSpPr>
          <p:spPr>
            <a:xfrm>
              <a:off x="6535632" y="4531951"/>
              <a:ext cx="514564" cy="461665"/>
            </a:xfrm>
            <a:prstGeom prst="rect">
              <a:avLst/>
            </a:prstGeom>
          </p:spPr>
          <p:txBody>
            <a:bodyPr wrap="none">
              <a:spAutoFit/>
            </a:bodyPr>
            <a:lstStyle/>
            <a:p>
              <a:pPr algn="ctr"/>
              <a:r>
                <a:rPr lang="en-US" sz="2400" dirty="0"/>
                <a:t>LQ</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B0F7823-FA65-7746-B3F5-9A98E73439A6}"/>
                    </a:ext>
                  </a:extLst>
                </p:cNvPr>
                <p:cNvSpPr txBox="1"/>
                <p:nvPr/>
              </p:nvSpPr>
              <p:spPr>
                <a:xfrm>
                  <a:off x="2704883" y="3806219"/>
                  <a:ext cx="6843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𝑎𝑏𝑠</m:t>
                        </m:r>
                        <m:r>
                          <a:rPr lang="en-US" sz="2400" b="0" i="1" smtClean="0">
                            <a:latin typeface="Cambria Math" panose="02040503050406030204" pitchFamily="18" charset="0"/>
                          </a:rPr>
                          <m:t>(</m:t>
                        </m:r>
                      </m:oMath>
                    </m:oMathPara>
                  </a14:m>
                  <a:endParaRPr lang="en-US" sz="2400" dirty="0"/>
                </a:p>
              </p:txBody>
            </p:sp>
          </mc:Choice>
          <mc:Fallback xmlns="">
            <p:sp>
              <p:nvSpPr>
                <p:cNvPr id="25" name="TextBox 24">
                  <a:extLst>
                    <a:ext uri="{FF2B5EF4-FFF2-40B4-BE49-F238E27FC236}">
                      <a16:creationId xmlns:a16="http://schemas.microsoft.com/office/drawing/2014/main" id="{3B0F7823-FA65-7746-B3F5-9A98E73439A6}"/>
                    </a:ext>
                  </a:extLst>
                </p:cNvPr>
                <p:cNvSpPr txBox="1">
                  <a:spLocks noRot="1" noChangeAspect="1" noMove="1" noResize="1" noEditPoints="1" noAdjustHandles="1" noChangeArrowheads="1" noChangeShapeType="1" noTextEdit="1"/>
                </p:cNvSpPr>
                <p:nvPr/>
              </p:nvSpPr>
              <p:spPr>
                <a:xfrm>
                  <a:off x="2704883" y="3806219"/>
                  <a:ext cx="684355" cy="369332"/>
                </a:xfrm>
                <a:prstGeom prst="rect">
                  <a:avLst/>
                </a:prstGeom>
                <a:blipFill>
                  <a:blip r:embed="rId7"/>
                  <a:stretch>
                    <a:fillRect l="-11111" r="-16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383FFE8-44DE-7F4C-8804-FBE0964C97BE}"/>
                    </a:ext>
                  </a:extLst>
                </p:cNvPr>
                <p:cNvSpPr txBox="1"/>
                <p:nvPr/>
              </p:nvSpPr>
              <p:spPr>
                <a:xfrm>
                  <a:off x="5452208" y="3864801"/>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26" name="TextBox 25">
                  <a:extLst>
                    <a:ext uri="{FF2B5EF4-FFF2-40B4-BE49-F238E27FC236}">
                      <a16:creationId xmlns:a16="http://schemas.microsoft.com/office/drawing/2014/main" id="{3383FFE8-44DE-7F4C-8804-FBE0964C97BE}"/>
                    </a:ext>
                  </a:extLst>
                </p:cNvPr>
                <p:cNvSpPr txBox="1">
                  <a:spLocks noRot="1" noChangeAspect="1" noMove="1" noResize="1" noEditPoints="1" noAdjustHandles="1" noChangeArrowheads="1" noChangeShapeType="1" noTextEdit="1"/>
                </p:cNvSpPr>
                <p:nvPr/>
              </p:nvSpPr>
              <p:spPr>
                <a:xfrm>
                  <a:off x="5452208" y="3864801"/>
                  <a:ext cx="298159" cy="369332"/>
                </a:xfrm>
                <a:prstGeom prst="rect">
                  <a:avLst/>
                </a:prstGeom>
                <a:blipFill>
                  <a:blip r:embed="rId8"/>
                  <a:stretch>
                    <a:fillRect l="-8333" r="-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6F43461-7553-F84F-900B-E279A79A809C}"/>
                    </a:ext>
                  </a:extLst>
                </p:cNvPr>
                <p:cNvSpPr txBox="1"/>
                <p:nvPr/>
              </p:nvSpPr>
              <p:spPr>
                <a:xfrm>
                  <a:off x="7735083" y="3867560"/>
                  <a:ext cx="1971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26F43461-7553-F84F-900B-E279A79A809C}"/>
                    </a:ext>
                  </a:extLst>
                </p:cNvPr>
                <p:cNvSpPr txBox="1">
                  <a:spLocks noRot="1" noChangeAspect="1" noMove="1" noResize="1" noEditPoints="1" noAdjustHandles="1" noChangeArrowheads="1" noChangeShapeType="1" noTextEdit="1"/>
                </p:cNvSpPr>
                <p:nvPr/>
              </p:nvSpPr>
              <p:spPr>
                <a:xfrm>
                  <a:off x="7735083" y="3867560"/>
                  <a:ext cx="197170" cy="369332"/>
                </a:xfrm>
                <a:prstGeom prst="rect">
                  <a:avLst/>
                </a:prstGeom>
                <a:blipFill>
                  <a:blip r:embed="rId9"/>
                  <a:stretch>
                    <a:fillRect l="-56250" r="-56250" b="-33333"/>
                  </a:stretch>
                </a:blipFill>
              </p:spPr>
              <p:txBody>
                <a:bodyPr/>
                <a:lstStyle/>
                <a:p>
                  <a:r>
                    <a:rPr lang="en-US">
                      <a:noFill/>
                    </a:rPr>
                    <a:t> </a:t>
                  </a:r>
                </a:p>
              </p:txBody>
            </p:sp>
          </mc:Fallback>
        </mc:AlternateContent>
      </p:grpSp>
      <p:sp>
        <p:nvSpPr>
          <p:cNvPr id="24" name="Rectangle 23">
            <a:extLst>
              <a:ext uri="{FF2B5EF4-FFF2-40B4-BE49-F238E27FC236}">
                <a16:creationId xmlns:a16="http://schemas.microsoft.com/office/drawing/2014/main" id="{9EE83297-2997-8547-BD04-7B4B3FA10781}"/>
              </a:ext>
            </a:extLst>
          </p:cNvPr>
          <p:cNvSpPr/>
          <p:nvPr/>
        </p:nvSpPr>
        <p:spPr>
          <a:xfrm>
            <a:off x="7501075" y="4564327"/>
            <a:ext cx="4738301" cy="830997"/>
          </a:xfrm>
          <a:prstGeom prst="rect">
            <a:avLst/>
          </a:prstGeom>
        </p:spPr>
        <p:txBody>
          <a:bodyPr wrap="square">
            <a:spAutoFit/>
          </a:bodyPr>
          <a:lstStyle/>
          <a:p>
            <a:pPr algn="ctr"/>
            <a:r>
              <a:rPr lang="en-US" sz="2400" dirty="0"/>
              <a:t>How much the value change on each pixel affects inference accuracy</a:t>
            </a:r>
            <a:endParaRPr lang="en-US" sz="2000" i="1" dirty="0"/>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77D87D4E-273E-3144-BC32-79C4AC5FA8BC}"/>
                  </a:ext>
                </a:extLst>
              </p:cNvPr>
              <p:cNvSpPr txBox="1"/>
              <p:nvPr/>
            </p:nvSpPr>
            <p:spPr>
              <a:xfrm>
                <a:off x="8037415" y="3867560"/>
                <a:ext cx="2885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p:sp>
            <p:nvSpPr>
              <p:cNvPr id="28" name="TextBox 27">
                <a:extLst>
                  <a:ext uri="{FF2B5EF4-FFF2-40B4-BE49-F238E27FC236}">
                    <a16:creationId xmlns:a16="http://schemas.microsoft.com/office/drawing/2014/main" id="{77D87D4E-273E-3144-BC32-79C4AC5FA8BC}"/>
                  </a:ext>
                </a:extLst>
              </p:cNvPr>
              <p:cNvSpPr txBox="1">
                <a:spLocks noRot="1" noChangeAspect="1" noMove="1" noResize="1" noEditPoints="1" noAdjustHandles="1" noChangeArrowheads="1" noChangeShapeType="1" noTextEdit="1"/>
              </p:cNvSpPr>
              <p:nvPr/>
            </p:nvSpPr>
            <p:spPr>
              <a:xfrm>
                <a:off x="8037415" y="3867560"/>
                <a:ext cx="288541" cy="369332"/>
              </a:xfrm>
              <a:prstGeom prst="rect">
                <a:avLst/>
              </a:prstGeom>
              <a:blipFill>
                <a:blip r:embed="rId10"/>
                <a:stretch>
                  <a:fillRect l="-16667" r="-16667"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33710B2-EC24-774D-BFE0-A9836BE23FC4}"/>
                  </a:ext>
                </a:extLst>
              </p:cNvPr>
              <p:cNvSpPr txBox="1"/>
              <p:nvPr/>
            </p:nvSpPr>
            <p:spPr>
              <a:xfrm>
                <a:off x="8424438" y="3860129"/>
                <a:ext cx="6843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𝑎𝑏𝑠</m:t>
                      </m:r>
                      <m:r>
                        <a:rPr lang="en-US" sz="2400" b="0" i="1" smtClean="0">
                          <a:latin typeface="Cambria Math" panose="02040503050406030204" pitchFamily="18" charset="0"/>
                        </a:rPr>
                        <m:t>(</m:t>
                      </m:r>
                    </m:oMath>
                  </m:oMathPara>
                </a14:m>
                <a:endParaRPr lang="en-US" sz="2400" dirty="0"/>
              </a:p>
            </p:txBody>
          </p:sp>
        </mc:Choice>
        <mc:Fallback>
          <p:sp>
            <p:nvSpPr>
              <p:cNvPr id="29" name="TextBox 28">
                <a:extLst>
                  <a:ext uri="{FF2B5EF4-FFF2-40B4-BE49-F238E27FC236}">
                    <a16:creationId xmlns:a16="http://schemas.microsoft.com/office/drawing/2014/main" id="{033710B2-EC24-774D-BFE0-A9836BE23FC4}"/>
                  </a:ext>
                </a:extLst>
              </p:cNvPr>
              <p:cNvSpPr txBox="1">
                <a:spLocks noRot="1" noChangeAspect="1" noMove="1" noResize="1" noEditPoints="1" noAdjustHandles="1" noChangeArrowheads="1" noChangeShapeType="1" noTextEdit="1"/>
              </p:cNvSpPr>
              <p:nvPr/>
            </p:nvSpPr>
            <p:spPr>
              <a:xfrm>
                <a:off x="8424438" y="3860129"/>
                <a:ext cx="684355" cy="369332"/>
              </a:xfrm>
              <a:prstGeom prst="rect">
                <a:avLst/>
              </a:prstGeom>
              <a:blipFill>
                <a:blip r:embed="rId11"/>
                <a:stretch>
                  <a:fillRect l="-10909" r="-14545" b="-322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012E2436-F90A-984B-A095-778710FDA7D3}"/>
                  </a:ext>
                </a:extLst>
              </p:cNvPr>
              <p:cNvSpPr txBox="1"/>
              <p:nvPr/>
            </p:nvSpPr>
            <p:spPr>
              <a:xfrm>
                <a:off x="10947561" y="3837085"/>
                <a:ext cx="1971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p:sp>
            <p:nvSpPr>
              <p:cNvPr id="30" name="TextBox 29">
                <a:extLst>
                  <a:ext uri="{FF2B5EF4-FFF2-40B4-BE49-F238E27FC236}">
                    <a16:creationId xmlns:a16="http://schemas.microsoft.com/office/drawing/2014/main" id="{012E2436-F90A-984B-A095-778710FDA7D3}"/>
                  </a:ext>
                </a:extLst>
              </p:cNvPr>
              <p:cNvSpPr txBox="1">
                <a:spLocks noRot="1" noChangeAspect="1" noMove="1" noResize="1" noEditPoints="1" noAdjustHandles="1" noChangeArrowheads="1" noChangeShapeType="1" noTextEdit="1"/>
              </p:cNvSpPr>
              <p:nvPr/>
            </p:nvSpPr>
            <p:spPr>
              <a:xfrm>
                <a:off x="10947561" y="3837085"/>
                <a:ext cx="197170" cy="369332"/>
              </a:xfrm>
              <a:prstGeom prst="rect">
                <a:avLst/>
              </a:prstGeom>
              <a:blipFill>
                <a:blip r:embed="rId12"/>
                <a:stretch>
                  <a:fillRect l="-56250" r="-56250" b="-32258"/>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56AA65B8-AF3C-4A41-9C7C-D42A9D9757BD}"/>
              </a:ext>
            </a:extLst>
          </p:cNvPr>
          <p:cNvSpPr/>
          <p:nvPr/>
        </p:nvSpPr>
        <p:spPr>
          <a:xfrm>
            <a:off x="0" y="6084943"/>
            <a:ext cx="12191995" cy="7520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Why does Accuracy Gradient enable </a:t>
            </a:r>
            <a:r>
              <a:rPr lang="en-US" sz="2700" b="1" dirty="0">
                <a:solidFill>
                  <a:schemeClr val="accent2">
                    <a:lumMod val="75000"/>
                  </a:schemeClr>
                </a:solidFill>
              </a:rPr>
              <a:t>near-ideal</a:t>
            </a:r>
            <a:r>
              <a:rPr lang="en-US" sz="2700" dirty="0">
                <a:solidFill>
                  <a:schemeClr val="tx1"/>
                </a:solidFill>
              </a:rPr>
              <a:t> compression?</a:t>
            </a:r>
          </a:p>
        </p:txBody>
      </p:sp>
      <p:grpSp>
        <p:nvGrpSpPr>
          <p:cNvPr id="15" name="Group 14">
            <a:extLst>
              <a:ext uri="{FF2B5EF4-FFF2-40B4-BE49-F238E27FC236}">
                <a16:creationId xmlns:a16="http://schemas.microsoft.com/office/drawing/2014/main" id="{E66CF0C9-A1DC-974E-BAE7-599274D5FA65}"/>
              </a:ext>
            </a:extLst>
          </p:cNvPr>
          <p:cNvGrpSpPr/>
          <p:nvPr/>
        </p:nvGrpSpPr>
        <p:grpSpPr>
          <a:xfrm>
            <a:off x="9062454" y="3451767"/>
            <a:ext cx="1776798" cy="1136953"/>
            <a:chOff x="9062454" y="3451767"/>
            <a:chExt cx="1776798" cy="1136953"/>
          </a:xfrm>
        </p:grpSpPr>
        <p:pic>
          <p:nvPicPr>
            <p:cNvPr id="14" name="Picture 13">
              <a:extLst>
                <a:ext uri="{FF2B5EF4-FFF2-40B4-BE49-F238E27FC236}">
                  <a16:creationId xmlns:a16="http://schemas.microsoft.com/office/drawing/2014/main" id="{79F71CDC-022B-7B4A-8CB2-E42582AAF31B}"/>
                </a:ext>
              </a:extLst>
            </p:cNvPr>
            <p:cNvPicPr>
              <a:picLocks noChangeAspect="1"/>
            </p:cNvPicPr>
            <p:nvPr/>
          </p:nvPicPr>
          <p:blipFill>
            <a:blip r:embed="rId4"/>
            <a:stretch>
              <a:fillRect/>
            </a:stretch>
          </p:blipFill>
          <p:spPr>
            <a:xfrm>
              <a:off x="9066107" y="3456586"/>
              <a:ext cx="1770346" cy="1132134"/>
            </a:xfrm>
            <a:prstGeom prst="rect">
              <a:avLst/>
            </a:prstGeom>
          </p:spPr>
        </p:pic>
        <p:grpSp>
          <p:nvGrpSpPr>
            <p:cNvPr id="7" name="Group 6">
              <a:extLst>
                <a:ext uri="{FF2B5EF4-FFF2-40B4-BE49-F238E27FC236}">
                  <a16:creationId xmlns:a16="http://schemas.microsoft.com/office/drawing/2014/main" id="{55DE914F-7CA9-F44E-A0F5-67BFDF059654}"/>
                </a:ext>
              </a:extLst>
            </p:cNvPr>
            <p:cNvGrpSpPr/>
            <p:nvPr/>
          </p:nvGrpSpPr>
          <p:grpSpPr>
            <a:xfrm>
              <a:off x="9062454" y="3451767"/>
              <a:ext cx="1776798" cy="1136951"/>
              <a:chOff x="9062454" y="3451767"/>
              <a:chExt cx="1776798" cy="1136951"/>
            </a:xfrm>
          </p:grpSpPr>
          <p:pic>
            <p:nvPicPr>
              <p:cNvPr id="31" name="Picture 2">
                <a:extLst>
                  <a:ext uri="{FF2B5EF4-FFF2-40B4-BE49-F238E27FC236}">
                    <a16:creationId xmlns:a16="http://schemas.microsoft.com/office/drawing/2014/main" id="{1E8C5983-5D89-4141-BB9A-85442F1B3DC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217" t="3464" r="42835" b="77449"/>
              <a:stretch/>
            </p:blipFill>
            <p:spPr bwMode="auto">
              <a:xfrm rot="10800000">
                <a:off x="9262922" y="4004384"/>
                <a:ext cx="1576330" cy="5843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DB0E8CC3-E130-2448-8EF1-863AE5BF8EC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905" t="76484" r="64441" b="5643"/>
              <a:stretch/>
            </p:blipFill>
            <p:spPr bwMode="auto">
              <a:xfrm rot="5146205">
                <a:off x="9421221" y="3765646"/>
                <a:ext cx="558833" cy="3587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6FDDFA9B-D381-D440-8757-C740821CF75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8356"/>
              <a:stretch/>
            </p:blipFill>
            <p:spPr bwMode="auto">
              <a:xfrm rot="5400000">
                <a:off x="10124319" y="3471202"/>
                <a:ext cx="472764" cy="5580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DE7E79D4-B628-6E43-96DE-DA7789BA863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366" t="30686" r="51004" b="34431"/>
              <a:stretch/>
            </p:blipFill>
            <p:spPr bwMode="auto">
              <a:xfrm>
                <a:off x="9065966" y="4004382"/>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B03BE162-BFB6-0849-9C8E-7D929B3FDF1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366" t="30686" r="51004" b="34431"/>
              <a:stretch/>
            </p:blipFill>
            <p:spPr bwMode="auto">
              <a:xfrm>
                <a:off x="9062454" y="3451767"/>
                <a:ext cx="531879" cy="5599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61D6F764-E5E0-1845-9D03-68FFA73495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366" t="30686" r="51004" b="34431"/>
              <a:stretch/>
            </p:blipFill>
            <p:spPr bwMode="auto">
              <a:xfrm>
                <a:off x="9870225" y="3477750"/>
                <a:ext cx="966228" cy="55994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851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230B-C0B5-8E4B-B326-7857F7A8EF42}"/>
              </a:ext>
            </a:extLst>
          </p:cNvPr>
          <p:cNvSpPr>
            <a:spLocks noGrp="1"/>
          </p:cNvSpPr>
          <p:nvPr>
            <p:ph type="title"/>
          </p:nvPr>
        </p:nvSpPr>
        <p:spPr>
          <a:xfrm>
            <a:off x="371856" y="589184"/>
            <a:ext cx="11448288" cy="920529"/>
          </a:xfrm>
        </p:spPr>
        <p:txBody>
          <a:bodyPr>
            <a:normAutofit fontScale="90000"/>
          </a:bodyPr>
          <a:lstStyle/>
          <a:p>
            <a:r>
              <a:rPr lang="en-US" dirty="0"/>
              <a:t>How to determine which regions should be encoded in high quality based on the Accuracy Gradient Estimation?</a:t>
            </a:r>
          </a:p>
        </p:txBody>
      </p:sp>
      <p:sp>
        <p:nvSpPr>
          <p:cNvPr id="3" name="Content Placeholder 2">
            <a:extLst>
              <a:ext uri="{FF2B5EF4-FFF2-40B4-BE49-F238E27FC236}">
                <a16:creationId xmlns:a16="http://schemas.microsoft.com/office/drawing/2014/main" id="{37C467D8-B0ED-B847-92ED-8F2DA549FCD1}"/>
              </a:ext>
            </a:extLst>
          </p:cNvPr>
          <p:cNvSpPr>
            <a:spLocks noGrp="1"/>
          </p:cNvSpPr>
          <p:nvPr>
            <p:ph idx="1"/>
          </p:nvPr>
        </p:nvSpPr>
        <p:spPr>
          <a:xfrm>
            <a:off x="838200" y="1825625"/>
            <a:ext cx="10515600" cy="4851220"/>
          </a:xfrm>
        </p:spPr>
        <p:txBody>
          <a:bodyPr>
            <a:normAutofit lnSpcReduction="10000"/>
          </a:bodyPr>
          <a:lstStyle/>
          <a:p>
            <a:r>
              <a:rPr lang="en-US" dirty="0"/>
              <a:t>1. Constant threshold</a:t>
            </a:r>
          </a:p>
          <a:p>
            <a:pPr lvl="1"/>
            <a:r>
              <a:rPr lang="en-US" dirty="0"/>
              <a:t>Good for maintaining high accuracy. But the bandwidth will fluctuate more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2. Constant percentage of high quality areas.</a:t>
            </a:r>
          </a:p>
        </p:txBody>
      </p:sp>
      <p:sp>
        <p:nvSpPr>
          <p:cNvPr id="4" name="Slide Number Placeholder 3">
            <a:extLst>
              <a:ext uri="{FF2B5EF4-FFF2-40B4-BE49-F238E27FC236}">
                <a16:creationId xmlns:a16="http://schemas.microsoft.com/office/drawing/2014/main" id="{39197668-54B4-974C-8E15-A53093531D0A}"/>
              </a:ext>
            </a:extLst>
          </p:cNvPr>
          <p:cNvSpPr>
            <a:spLocks noGrp="1"/>
          </p:cNvSpPr>
          <p:nvPr>
            <p:ph type="sldNum" sz="quarter" idx="12"/>
          </p:nvPr>
        </p:nvSpPr>
        <p:spPr/>
        <p:txBody>
          <a:bodyPr/>
          <a:lstStyle/>
          <a:p>
            <a:fld id="{52EED48C-2B0B-A148-B97E-490061EF11A1}" type="slidenum">
              <a:rPr lang="en-US" smtClean="0"/>
              <a:t>39</a:t>
            </a:fld>
            <a:endParaRPr lang="en-US"/>
          </a:p>
        </p:txBody>
      </p:sp>
      <p:pic>
        <p:nvPicPr>
          <p:cNvPr id="5" name="Picture 4">
            <a:extLst>
              <a:ext uri="{FF2B5EF4-FFF2-40B4-BE49-F238E27FC236}">
                <a16:creationId xmlns:a16="http://schemas.microsoft.com/office/drawing/2014/main" id="{2CB32018-D39B-2B4C-97D9-0B7E05FF848A}"/>
              </a:ext>
            </a:extLst>
          </p:cNvPr>
          <p:cNvPicPr>
            <a:picLocks noChangeAspect="1"/>
          </p:cNvPicPr>
          <p:nvPr/>
        </p:nvPicPr>
        <p:blipFill>
          <a:blip r:embed="rId2"/>
          <a:stretch>
            <a:fillRect/>
          </a:stretch>
        </p:blipFill>
        <p:spPr>
          <a:xfrm>
            <a:off x="2628900" y="2592478"/>
            <a:ext cx="6934200" cy="3225800"/>
          </a:xfrm>
          <a:prstGeom prst="rect">
            <a:avLst/>
          </a:prstGeom>
        </p:spPr>
      </p:pic>
    </p:spTree>
    <p:extLst>
      <p:ext uri="{BB962C8B-B14F-4D97-AF65-F5344CB8AC3E}">
        <p14:creationId xmlns:p14="http://schemas.microsoft.com/office/powerpoint/2010/main" val="337375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C4EB-C0B8-D244-956A-9E7C9E0A9288}"/>
              </a:ext>
            </a:extLst>
          </p:cNvPr>
          <p:cNvSpPr>
            <a:spLocks noGrp="1"/>
          </p:cNvSpPr>
          <p:nvPr>
            <p:ph type="title"/>
          </p:nvPr>
        </p:nvSpPr>
        <p:spPr>
          <a:xfrm>
            <a:off x="0" y="12706"/>
            <a:ext cx="12192000" cy="1280890"/>
          </a:xfrm>
        </p:spPr>
        <p:txBody>
          <a:bodyPr>
            <a:normAutofit/>
          </a:bodyPr>
          <a:lstStyle/>
          <a:p>
            <a:r>
              <a:rPr lang="en-US" sz="3800" dirty="0">
                <a:solidFill>
                  <a:schemeClr val="accent6">
                    <a:lumMod val="75000"/>
                  </a:schemeClr>
                </a:solidFill>
                <a:latin typeface="Times" pitchFamily="2" charset="0"/>
              </a:rPr>
              <a:t>Key component for live video analytics: video compression</a:t>
            </a:r>
          </a:p>
        </p:txBody>
      </p:sp>
      <p:grpSp>
        <p:nvGrpSpPr>
          <p:cNvPr id="4" name="Group 3">
            <a:extLst>
              <a:ext uri="{FF2B5EF4-FFF2-40B4-BE49-F238E27FC236}">
                <a16:creationId xmlns:a16="http://schemas.microsoft.com/office/drawing/2014/main" id="{A66DC7F9-7815-0949-8732-31FAA13A23B5}"/>
              </a:ext>
            </a:extLst>
          </p:cNvPr>
          <p:cNvGrpSpPr/>
          <p:nvPr/>
        </p:nvGrpSpPr>
        <p:grpSpPr>
          <a:xfrm>
            <a:off x="2777496" y="3579297"/>
            <a:ext cx="7195538" cy="1322802"/>
            <a:chOff x="3486104" y="1964849"/>
            <a:chExt cx="7195538" cy="1322802"/>
          </a:xfrm>
        </p:grpSpPr>
        <p:pic>
          <p:nvPicPr>
            <p:cNvPr id="5" name="Graphic 4" descr="Server">
              <a:extLst>
                <a:ext uri="{FF2B5EF4-FFF2-40B4-BE49-F238E27FC236}">
                  <a16:creationId xmlns:a16="http://schemas.microsoft.com/office/drawing/2014/main" id="{6A4C272C-F2E0-954C-BDEF-A032AD76E6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919" y="2005338"/>
              <a:ext cx="914400" cy="914400"/>
            </a:xfrm>
            <a:prstGeom prst="rect">
              <a:avLst/>
            </a:prstGeom>
          </p:spPr>
        </p:pic>
        <p:sp>
          <p:nvSpPr>
            <p:cNvPr id="6" name="Rectangle 5">
              <a:extLst>
                <a:ext uri="{FF2B5EF4-FFF2-40B4-BE49-F238E27FC236}">
                  <a16:creationId xmlns:a16="http://schemas.microsoft.com/office/drawing/2014/main" id="{7994E7D1-A7F4-AB48-A1DA-1F8C7D76BA40}"/>
                </a:ext>
              </a:extLst>
            </p:cNvPr>
            <p:cNvSpPr/>
            <p:nvPr/>
          </p:nvSpPr>
          <p:spPr>
            <a:xfrm>
              <a:off x="8429962" y="2825986"/>
              <a:ext cx="2235356" cy="461665"/>
            </a:xfrm>
            <a:prstGeom prst="rect">
              <a:avLst/>
            </a:prstGeom>
          </p:spPr>
          <p:txBody>
            <a:bodyPr wrap="none">
              <a:spAutoFit/>
            </a:bodyPr>
            <a:lstStyle/>
            <a:p>
              <a:r>
                <a:rPr lang="en-US" sz="2400" dirty="0"/>
                <a:t>Server-side DNN</a:t>
              </a:r>
            </a:p>
          </p:txBody>
        </p:sp>
        <p:pic>
          <p:nvPicPr>
            <p:cNvPr id="7" name="Picture 6" descr="A close up of a logo&#10;&#10;Description automatically generated">
              <a:extLst>
                <a:ext uri="{FF2B5EF4-FFF2-40B4-BE49-F238E27FC236}">
                  <a16:creationId xmlns:a16="http://schemas.microsoft.com/office/drawing/2014/main" id="{11B3E33C-773E-D846-A701-02C6CDFE0223}"/>
                </a:ext>
              </a:extLst>
            </p:cNvPr>
            <p:cNvPicPr>
              <a:picLocks noChangeAspect="1"/>
            </p:cNvPicPr>
            <p:nvPr/>
          </p:nvPicPr>
          <p:blipFill>
            <a:blip r:embed="rId5"/>
            <a:stretch>
              <a:fillRect/>
            </a:stretch>
          </p:blipFill>
          <p:spPr>
            <a:xfrm>
              <a:off x="9767242" y="2000488"/>
              <a:ext cx="914400" cy="914400"/>
            </a:xfrm>
            <a:prstGeom prst="rect">
              <a:avLst/>
            </a:prstGeom>
          </p:spPr>
        </p:pic>
        <p:sp>
          <p:nvSpPr>
            <p:cNvPr id="8" name="Rectangle 7">
              <a:extLst>
                <a:ext uri="{FF2B5EF4-FFF2-40B4-BE49-F238E27FC236}">
                  <a16:creationId xmlns:a16="http://schemas.microsoft.com/office/drawing/2014/main" id="{AC84FB9F-20F9-6347-BF24-23F22981B3FD}"/>
                </a:ext>
              </a:extLst>
            </p:cNvPr>
            <p:cNvSpPr/>
            <p:nvPr/>
          </p:nvSpPr>
          <p:spPr>
            <a:xfrm>
              <a:off x="3486104" y="2739257"/>
              <a:ext cx="1143390" cy="461665"/>
            </a:xfrm>
            <a:prstGeom prst="rect">
              <a:avLst/>
            </a:prstGeom>
          </p:spPr>
          <p:txBody>
            <a:bodyPr wrap="none">
              <a:spAutoFit/>
            </a:bodyPr>
            <a:lstStyle/>
            <a:p>
              <a:r>
                <a:rPr lang="en-US" sz="2400" dirty="0"/>
                <a:t>Camera</a:t>
              </a:r>
            </a:p>
          </p:txBody>
        </p:sp>
        <p:cxnSp>
          <p:nvCxnSpPr>
            <p:cNvPr id="9" name="Straight Arrow Connector 8">
              <a:extLst>
                <a:ext uri="{FF2B5EF4-FFF2-40B4-BE49-F238E27FC236}">
                  <a16:creationId xmlns:a16="http://schemas.microsoft.com/office/drawing/2014/main" id="{4366AEBE-F4AE-E94B-8A4D-AE6EF590D192}"/>
                </a:ext>
              </a:extLst>
            </p:cNvPr>
            <p:cNvCxnSpPr>
              <a:cxnSpLocks/>
            </p:cNvCxnSpPr>
            <p:nvPr/>
          </p:nvCxnSpPr>
          <p:spPr>
            <a:xfrm>
              <a:off x="4626533" y="2458856"/>
              <a:ext cx="4086161" cy="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06631DA-0EEB-7B41-AB5B-58E55CAA555D}"/>
                </a:ext>
              </a:extLst>
            </p:cNvPr>
            <p:cNvSpPr/>
            <p:nvPr/>
          </p:nvSpPr>
          <p:spPr>
            <a:xfrm>
              <a:off x="4563530" y="2634749"/>
              <a:ext cx="4212180" cy="461665"/>
            </a:xfrm>
            <a:prstGeom prst="rect">
              <a:avLst/>
            </a:prstGeom>
          </p:spPr>
          <p:txBody>
            <a:bodyPr wrap="none">
              <a:spAutoFit/>
            </a:bodyPr>
            <a:lstStyle/>
            <a:p>
              <a:pPr algn="ctr"/>
              <a:r>
                <a:rPr lang="en-US" sz="2400" dirty="0"/>
                <a:t>Bandwidth-constrained network</a:t>
              </a:r>
            </a:p>
          </p:txBody>
        </p:sp>
        <p:pic>
          <p:nvPicPr>
            <p:cNvPr id="11" name="Graphic 10" descr="Cloud">
              <a:extLst>
                <a:ext uri="{FF2B5EF4-FFF2-40B4-BE49-F238E27FC236}">
                  <a16:creationId xmlns:a16="http://schemas.microsoft.com/office/drawing/2014/main" id="{67E9E98A-3DFD-AD46-9FF2-98B057799E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0271" y="1964849"/>
              <a:ext cx="914400" cy="914400"/>
            </a:xfrm>
            <a:prstGeom prst="rect">
              <a:avLst/>
            </a:prstGeom>
          </p:spPr>
        </p:pic>
        <p:pic>
          <p:nvPicPr>
            <p:cNvPr id="12" name="Graphic 11" descr="Video camera">
              <a:extLst>
                <a:ext uri="{FF2B5EF4-FFF2-40B4-BE49-F238E27FC236}">
                  <a16:creationId xmlns:a16="http://schemas.microsoft.com/office/drawing/2014/main" id="{F6BADB8D-9379-374E-82FB-F86E64E830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94624" y="1964849"/>
              <a:ext cx="914400" cy="914400"/>
            </a:xfrm>
            <a:prstGeom prst="rect">
              <a:avLst/>
            </a:prstGeom>
          </p:spPr>
        </p:pic>
      </p:grpSp>
      <p:sp>
        <p:nvSpPr>
          <p:cNvPr id="14" name="Slide Number Placeholder 13">
            <a:extLst>
              <a:ext uri="{FF2B5EF4-FFF2-40B4-BE49-F238E27FC236}">
                <a16:creationId xmlns:a16="http://schemas.microsoft.com/office/drawing/2014/main" id="{57EECDCB-5AB7-F549-B5DE-E6ACA00589D9}"/>
              </a:ext>
            </a:extLst>
          </p:cNvPr>
          <p:cNvSpPr>
            <a:spLocks noGrp="1"/>
          </p:cNvSpPr>
          <p:nvPr>
            <p:ph type="sldNum" sz="quarter" idx="12"/>
          </p:nvPr>
        </p:nvSpPr>
        <p:spPr/>
        <p:txBody>
          <a:bodyPr/>
          <a:lstStyle/>
          <a:p>
            <a:fld id="{52EED48C-2B0B-A148-B97E-490061EF11A1}" type="slidenum">
              <a:rPr lang="en-US" smtClean="0"/>
              <a:t>4</a:t>
            </a:fld>
            <a:endParaRPr lang="en-US"/>
          </a:p>
        </p:txBody>
      </p:sp>
      <p:grpSp>
        <p:nvGrpSpPr>
          <p:cNvPr id="29" name="Group 28">
            <a:extLst>
              <a:ext uri="{FF2B5EF4-FFF2-40B4-BE49-F238E27FC236}">
                <a16:creationId xmlns:a16="http://schemas.microsoft.com/office/drawing/2014/main" id="{9A0F89A1-F12F-9A44-B3D0-71BB61ADECAD}"/>
              </a:ext>
            </a:extLst>
          </p:cNvPr>
          <p:cNvGrpSpPr/>
          <p:nvPr/>
        </p:nvGrpSpPr>
        <p:grpSpPr>
          <a:xfrm>
            <a:off x="727604" y="1850602"/>
            <a:ext cx="7933317" cy="1861119"/>
            <a:chOff x="727604" y="1850602"/>
            <a:chExt cx="7933317" cy="1861119"/>
          </a:xfrm>
        </p:grpSpPr>
        <p:pic>
          <p:nvPicPr>
            <p:cNvPr id="46" name="Picture 45">
              <a:extLst>
                <a:ext uri="{FF2B5EF4-FFF2-40B4-BE49-F238E27FC236}">
                  <a16:creationId xmlns:a16="http://schemas.microsoft.com/office/drawing/2014/main" id="{30CBDE53-9700-7A4D-BFDC-4747870AC048}"/>
                </a:ext>
              </a:extLst>
            </p:cNvPr>
            <p:cNvPicPr>
              <a:picLocks noChangeAspect="1"/>
            </p:cNvPicPr>
            <p:nvPr/>
          </p:nvPicPr>
          <p:blipFill>
            <a:blip r:embed="rId10"/>
            <a:stretch>
              <a:fillRect/>
            </a:stretch>
          </p:blipFill>
          <p:spPr>
            <a:xfrm>
              <a:off x="1021672" y="2011949"/>
              <a:ext cx="1864344" cy="1192245"/>
            </a:xfrm>
            <a:prstGeom prst="rect">
              <a:avLst/>
            </a:prstGeom>
          </p:spPr>
        </p:pic>
        <p:sp>
          <p:nvSpPr>
            <p:cNvPr id="16" name="TextBox 15">
              <a:extLst>
                <a:ext uri="{FF2B5EF4-FFF2-40B4-BE49-F238E27FC236}">
                  <a16:creationId xmlns:a16="http://schemas.microsoft.com/office/drawing/2014/main" id="{1A792F98-DE1B-9A4F-AC29-908651099A47}"/>
                </a:ext>
              </a:extLst>
            </p:cNvPr>
            <p:cNvSpPr txBox="1"/>
            <p:nvPr/>
          </p:nvSpPr>
          <p:spPr>
            <a:xfrm>
              <a:off x="727604" y="3250056"/>
              <a:ext cx="2810193" cy="461665"/>
            </a:xfrm>
            <a:prstGeom prst="rect">
              <a:avLst/>
            </a:prstGeom>
            <a:noFill/>
          </p:spPr>
          <p:txBody>
            <a:bodyPr wrap="none" rtlCol="0">
              <a:spAutoFit/>
            </a:bodyPr>
            <a:lstStyle/>
            <a:p>
              <a:r>
                <a:rPr lang="en-US" sz="2400" dirty="0"/>
                <a:t>Uncompressed video</a:t>
              </a:r>
            </a:p>
          </p:txBody>
        </p:sp>
        <p:cxnSp>
          <p:nvCxnSpPr>
            <p:cNvPr id="56" name="Straight Arrow Connector 55">
              <a:extLst>
                <a:ext uri="{FF2B5EF4-FFF2-40B4-BE49-F238E27FC236}">
                  <a16:creationId xmlns:a16="http://schemas.microsoft.com/office/drawing/2014/main" id="{826AE4CA-6C33-914E-9736-6347935EC049}"/>
                </a:ext>
              </a:extLst>
            </p:cNvPr>
            <p:cNvCxnSpPr>
              <a:cxnSpLocks/>
            </p:cNvCxnSpPr>
            <p:nvPr/>
          </p:nvCxnSpPr>
          <p:spPr>
            <a:xfrm flipV="1">
              <a:off x="2886016" y="2673829"/>
              <a:ext cx="5774905" cy="23332"/>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Graphic 26" descr="Close with solid fill">
              <a:extLst>
                <a:ext uri="{FF2B5EF4-FFF2-40B4-BE49-F238E27FC236}">
                  <a16:creationId xmlns:a16="http://schemas.microsoft.com/office/drawing/2014/main" id="{E377C766-1481-8642-885E-113FF6976A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62911" y="2163006"/>
              <a:ext cx="914400" cy="914400"/>
            </a:xfrm>
            <a:prstGeom prst="rect">
              <a:avLst/>
            </a:prstGeom>
          </p:spPr>
        </p:pic>
        <p:sp>
          <p:nvSpPr>
            <p:cNvPr id="57" name="TextBox 56">
              <a:extLst>
                <a:ext uri="{FF2B5EF4-FFF2-40B4-BE49-F238E27FC236}">
                  <a16:creationId xmlns:a16="http://schemas.microsoft.com/office/drawing/2014/main" id="{F4EA337B-A6D6-104D-B13D-8F1E611EE41F}"/>
                </a:ext>
              </a:extLst>
            </p:cNvPr>
            <p:cNvSpPr txBox="1"/>
            <p:nvPr/>
          </p:nvSpPr>
          <p:spPr>
            <a:xfrm>
              <a:off x="2886016" y="1850602"/>
              <a:ext cx="5118070" cy="830997"/>
            </a:xfrm>
            <a:prstGeom prst="rect">
              <a:avLst/>
            </a:prstGeom>
            <a:noFill/>
          </p:spPr>
          <p:txBody>
            <a:bodyPr wrap="square" rtlCol="0">
              <a:spAutoFit/>
            </a:bodyPr>
            <a:lstStyle/>
            <a:p>
              <a:r>
                <a:rPr lang="en-US" sz="2400" dirty="0"/>
                <a:t>The bandwidth is not enough to stream uncompressed video in real time</a:t>
              </a:r>
            </a:p>
          </p:txBody>
        </p:sp>
      </p:grpSp>
      <p:sp>
        <p:nvSpPr>
          <p:cNvPr id="58" name="Rectangle 57">
            <a:extLst>
              <a:ext uri="{FF2B5EF4-FFF2-40B4-BE49-F238E27FC236}">
                <a16:creationId xmlns:a16="http://schemas.microsoft.com/office/drawing/2014/main" id="{38C645A0-F47F-CB4C-A67B-B670AD7120BD}"/>
              </a:ext>
            </a:extLst>
          </p:cNvPr>
          <p:cNvSpPr/>
          <p:nvPr/>
        </p:nvSpPr>
        <p:spPr>
          <a:xfrm>
            <a:off x="1" y="5146222"/>
            <a:ext cx="12191999" cy="134665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We need to </a:t>
            </a:r>
            <a:r>
              <a:rPr lang="en-US" sz="2700" b="1" dirty="0">
                <a:solidFill>
                  <a:schemeClr val="accent2">
                    <a:lumMod val="75000"/>
                  </a:schemeClr>
                </a:solidFill>
              </a:rPr>
              <a:t>compress</a:t>
            </a:r>
            <a:r>
              <a:rPr lang="en-US" sz="2700" dirty="0">
                <a:solidFill>
                  <a:schemeClr val="tx1"/>
                </a:solidFill>
              </a:rPr>
              <a:t> the video and then stream the video out to the server.</a:t>
            </a:r>
          </a:p>
          <a:p>
            <a:pPr algn="ctr"/>
            <a:r>
              <a:rPr lang="en-US" sz="2700" dirty="0">
                <a:solidFill>
                  <a:schemeClr val="tx1"/>
                </a:solidFill>
              </a:rPr>
              <a:t>-- Just use video codec to compress the video!</a:t>
            </a:r>
          </a:p>
          <a:p>
            <a:pPr algn="ctr"/>
            <a:r>
              <a:rPr lang="en-US" sz="2700" dirty="0">
                <a:solidFill>
                  <a:schemeClr val="tx1"/>
                </a:solidFill>
              </a:rPr>
              <a:t>-- That’s not ideal, let me explain why</a:t>
            </a:r>
          </a:p>
        </p:txBody>
      </p:sp>
    </p:spTree>
    <p:extLst>
      <p:ext uri="{BB962C8B-B14F-4D97-AF65-F5344CB8AC3E}">
        <p14:creationId xmlns:p14="http://schemas.microsoft.com/office/powerpoint/2010/main" val="37960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linds(horizontal)">
                                      <p:cBhvr>
                                        <p:cTn id="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5FE8-AF17-564C-BE9E-4AF0550ABD51}"/>
              </a:ext>
            </a:extLst>
          </p:cNvPr>
          <p:cNvSpPr>
            <a:spLocks noGrp="1"/>
          </p:cNvSpPr>
          <p:nvPr>
            <p:ph type="title"/>
          </p:nvPr>
        </p:nvSpPr>
        <p:spPr>
          <a:xfrm>
            <a:off x="6095" y="105293"/>
            <a:ext cx="11747500" cy="1325563"/>
          </a:xfrm>
        </p:spPr>
        <p:txBody>
          <a:bodyPr/>
          <a:lstStyle/>
          <a:p>
            <a:r>
              <a:rPr lang="en-US" dirty="0">
                <a:solidFill>
                  <a:schemeClr val="accent6">
                    <a:lumMod val="75000"/>
                  </a:schemeClr>
                </a:solidFill>
                <a:latin typeface="Times" pitchFamily="2" charset="0"/>
              </a:rPr>
              <a:t>Video compression for video analytics cares about</a:t>
            </a:r>
            <a:r>
              <a:rPr lang="en-US" dirty="0">
                <a:latin typeface="Times" pitchFamily="2" charset="0"/>
              </a:rPr>
              <a:t> </a:t>
            </a:r>
            <a:r>
              <a:rPr lang="en-US" b="1" dirty="0">
                <a:solidFill>
                  <a:schemeClr val="accent2">
                    <a:lumMod val="75000"/>
                  </a:schemeClr>
                </a:solidFill>
                <a:latin typeface="Times" pitchFamily="2" charset="0"/>
              </a:rPr>
              <a:t>inference accuracy</a:t>
            </a:r>
          </a:p>
        </p:txBody>
      </p:sp>
      <p:sp>
        <p:nvSpPr>
          <p:cNvPr id="25" name="Slide Number Placeholder 24">
            <a:extLst>
              <a:ext uri="{FF2B5EF4-FFF2-40B4-BE49-F238E27FC236}">
                <a16:creationId xmlns:a16="http://schemas.microsoft.com/office/drawing/2014/main" id="{6F222050-2ADD-0B42-812E-A5202CEA9347}"/>
              </a:ext>
            </a:extLst>
          </p:cNvPr>
          <p:cNvSpPr>
            <a:spLocks noGrp="1"/>
          </p:cNvSpPr>
          <p:nvPr>
            <p:ph type="sldNum" sz="quarter" idx="12"/>
          </p:nvPr>
        </p:nvSpPr>
        <p:spPr/>
        <p:txBody>
          <a:bodyPr/>
          <a:lstStyle/>
          <a:p>
            <a:fld id="{52EED48C-2B0B-A148-B97E-490061EF11A1}" type="slidenum">
              <a:rPr lang="en-US" smtClean="0"/>
              <a:t>5</a:t>
            </a:fld>
            <a:endParaRPr lang="en-US" dirty="0"/>
          </a:p>
        </p:txBody>
      </p:sp>
      <p:grpSp>
        <p:nvGrpSpPr>
          <p:cNvPr id="16" name="Group 15">
            <a:extLst>
              <a:ext uri="{FF2B5EF4-FFF2-40B4-BE49-F238E27FC236}">
                <a16:creationId xmlns:a16="http://schemas.microsoft.com/office/drawing/2014/main" id="{7827B64F-6742-044A-86B8-140DEFA93DD4}"/>
              </a:ext>
            </a:extLst>
          </p:cNvPr>
          <p:cNvGrpSpPr/>
          <p:nvPr/>
        </p:nvGrpSpPr>
        <p:grpSpPr>
          <a:xfrm>
            <a:off x="-107908" y="1519986"/>
            <a:ext cx="5801341" cy="2077658"/>
            <a:chOff x="437217" y="1519986"/>
            <a:chExt cx="5801341" cy="2077658"/>
          </a:xfrm>
        </p:grpSpPr>
        <p:pic>
          <p:nvPicPr>
            <p:cNvPr id="6" name="Graphic 5" descr="User">
              <a:extLst>
                <a:ext uri="{FF2B5EF4-FFF2-40B4-BE49-F238E27FC236}">
                  <a16:creationId xmlns:a16="http://schemas.microsoft.com/office/drawing/2014/main" id="{BDAF6471-3CA8-4E4B-9F89-BF7CA4BA56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7963" y="2387805"/>
              <a:ext cx="914400" cy="914400"/>
            </a:xfrm>
            <a:prstGeom prst="rect">
              <a:avLst/>
            </a:prstGeom>
          </p:spPr>
        </p:pic>
        <p:sp>
          <p:nvSpPr>
            <p:cNvPr id="7" name="Rectangle 6">
              <a:extLst>
                <a:ext uri="{FF2B5EF4-FFF2-40B4-BE49-F238E27FC236}">
                  <a16:creationId xmlns:a16="http://schemas.microsoft.com/office/drawing/2014/main" id="{EA0AF252-6FE0-E24C-BE08-C3693B42FE8B}"/>
                </a:ext>
              </a:extLst>
            </p:cNvPr>
            <p:cNvSpPr/>
            <p:nvPr/>
          </p:nvSpPr>
          <p:spPr>
            <a:xfrm>
              <a:off x="1353607" y="3135979"/>
              <a:ext cx="2003112" cy="461665"/>
            </a:xfrm>
            <a:prstGeom prst="rect">
              <a:avLst/>
            </a:prstGeom>
          </p:spPr>
          <p:txBody>
            <a:bodyPr wrap="none">
              <a:spAutoFit/>
            </a:bodyPr>
            <a:lstStyle/>
            <a:p>
              <a:r>
                <a:rPr lang="en-US" sz="2400" dirty="0"/>
                <a:t>Human viewer</a:t>
              </a:r>
            </a:p>
          </p:txBody>
        </p:sp>
        <p:sp>
          <p:nvSpPr>
            <p:cNvPr id="17" name="Cloud Callout 16">
              <a:extLst>
                <a:ext uri="{FF2B5EF4-FFF2-40B4-BE49-F238E27FC236}">
                  <a16:creationId xmlns:a16="http://schemas.microsoft.com/office/drawing/2014/main" id="{8D76C350-D3F6-634F-9AD3-F4DF52FC402A}"/>
                </a:ext>
              </a:extLst>
            </p:cNvPr>
            <p:cNvSpPr/>
            <p:nvPr/>
          </p:nvSpPr>
          <p:spPr>
            <a:xfrm>
              <a:off x="3071200" y="2357693"/>
              <a:ext cx="1726008" cy="9017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Visual quality</a:t>
              </a:r>
            </a:p>
          </p:txBody>
        </p:sp>
        <p:sp>
          <p:nvSpPr>
            <p:cNvPr id="53" name="Rectangle 52">
              <a:extLst>
                <a:ext uri="{FF2B5EF4-FFF2-40B4-BE49-F238E27FC236}">
                  <a16:creationId xmlns:a16="http://schemas.microsoft.com/office/drawing/2014/main" id="{4665190A-8E82-534A-9A72-3C6224AE0211}"/>
                </a:ext>
              </a:extLst>
            </p:cNvPr>
            <p:cNvSpPr/>
            <p:nvPr/>
          </p:nvSpPr>
          <p:spPr>
            <a:xfrm>
              <a:off x="437217" y="1519986"/>
              <a:ext cx="5801341" cy="954107"/>
            </a:xfrm>
            <a:prstGeom prst="rect">
              <a:avLst/>
            </a:prstGeom>
          </p:spPr>
          <p:txBody>
            <a:bodyPr wrap="square">
              <a:spAutoFit/>
            </a:bodyPr>
            <a:lstStyle/>
            <a:p>
              <a:pPr algn="ctr"/>
              <a:r>
                <a:rPr lang="en-US" sz="2800" dirty="0"/>
                <a:t>Video compression for</a:t>
              </a:r>
              <a:r>
                <a:rPr lang="en-US" sz="2800" b="1" dirty="0">
                  <a:solidFill>
                    <a:srgbClr val="FF0000"/>
                  </a:solidFill>
                </a:rPr>
                <a:t> </a:t>
              </a:r>
              <a:r>
                <a:rPr lang="en-US" sz="2800" b="1" dirty="0">
                  <a:solidFill>
                    <a:schemeClr val="accent2">
                      <a:lumMod val="75000"/>
                    </a:schemeClr>
                  </a:solidFill>
                </a:rPr>
                <a:t>human viewers</a:t>
              </a:r>
            </a:p>
            <a:p>
              <a:pPr algn="ctr"/>
              <a:r>
                <a:rPr lang="en-US" sz="2800" b="1" dirty="0">
                  <a:solidFill>
                    <a:schemeClr val="accent2">
                      <a:lumMod val="75000"/>
                    </a:schemeClr>
                  </a:solidFill>
                </a:rPr>
                <a:t>(video codec)</a:t>
              </a:r>
            </a:p>
          </p:txBody>
        </p:sp>
      </p:grpSp>
      <p:grpSp>
        <p:nvGrpSpPr>
          <p:cNvPr id="20" name="Group 19">
            <a:extLst>
              <a:ext uri="{FF2B5EF4-FFF2-40B4-BE49-F238E27FC236}">
                <a16:creationId xmlns:a16="http://schemas.microsoft.com/office/drawing/2014/main" id="{453B7871-3D62-E646-A227-A791D12AE504}"/>
              </a:ext>
            </a:extLst>
          </p:cNvPr>
          <p:cNvGrpSpPr/>
          <p:nvPr/>
        </p:nvGrpSpPr>
        <p:grpSpPr>
          <a:xfrm>
            <a:off x="5718324" y="1522823"/>
            <a:ext cx="5801341" cy="2307625"/>
            <a:chOff x="5718324" y="1522823"/>
            <a:chExt cx="5801341" cy="2307625"/>
          </a:xfrm>
        </p:grpSpPr>
        <p:pic>
          <p:nvPicPr>
            <p:cNvPr id="11" name="Graphic 10" descr="Server">
              <a:extLst>
                <a:ext uri="{FF2B5EF4-FFF2-40B4-BE49-F238E27FC236}">
                  <a16:creationId xmlns:a16="http://schemas.microsoft.com/office/drawing/2014/main" id="{5A6B17BE-919E-6242-9762-F2BAB3C8AF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9979" y="2267360"/>
              <a:ext cx="914400" cy="914400"/>
            </a:xfrm>
            <a:prstGeom prst="rect">
              <a:avLst/>
            </a:prstGeom>
          </p:spPr>
        </p:pic>
        <p:sp>
          <p:nvSpPr>
            <p:cNvPr id="12" name="Rectangle 11">
              <a:extLst>
                <a:ext uri="{FF2B5EF4-FFF2-40B4-BE49-F238E27FC236}">
                  <a16:creationId xmlns:a16="http://schemas.microsoft.com/office/drawing/2014/main" id="{BE7A92F1-F054-DD4E-A2EF-6DE86CCF1334}"/>
                </a:ext>
              </a:extLst>
            </p:cNvPr>
            <p:cNvSpPr/>
            <p:nvPr/>
          </p:nvSpPr>
          <p:spPr>
            <a:xfrm>
              <a:off x="6262531" y="2999451"/>
              <a:ext cx="2934201" cy="830997"/>
            </a:xfrm>
            <a:prstGeom prst="rect">
              <a:avLst/>
            </a:prstGeom>
          </p:spPr>
          <p:txBody>
            <a:bodyPr wrap="none">
              <a:spAutoFit/>
            </a:bodyPr>
            <a:lstStyle/>
            <a:p>
              <a:pPr algn="ctr"/>
              <a:r>
                <a:rPr lang="en-US" sz="2400" dirty="0"/>
                <a:t>Server-side deep </a:t>
              </a:r>
            </a:p>
            <a:p>
              <a:pPr algn="ctr"/>
              <a:r>
                <a:rPr lang="en-US" sz="2400" dirty="0"/>
                <a:t>neural network (DNN)</a:t>
              </a:r>
            </a:p>
          </p:txBody>
        </p:sp>
        <p:pic>
          <p:nvPicPr>
            <p:cNvPr id="13" name="Picture 12" descr="A close up of a logo&#10;&#10;Description automatically generated">
              <a:extLst>
                <a:ext uri="{FF2B5EF4-FFF2-40B4-BE49-F238E27FC236}">
                  <a16:creationId xmlns:a16="http://schemas.microsoft.com/office/drawing/2014/main" id="{7BA4A48F-FA4B-7A4B-8987-E111316EEC35}"/>
                </a:ext>
              </a:extLst>
            </p:cNvPr>
            <p:cNvPicPr>
              <a:picLocks noChangeAspect="1"/>
            </p:cNvPicPr>
            <p:nvPr/>
          </p:nvPicPr>
          <p:blipFill>
            <a:blip r:embed="rId7"/>
            <a:stretch>
              <a:fillRect/>
            </a:stretch>
          </p:blipFill>
          <p:spPr>
            <a:xfrm>
              <a:off x="7888856" y="2412458"/>
              <a:ext cx="730139" cy="730139"/>
            </a:xfrm>
            <a:prstGeom prst="rect">
              <a:avLst/>
            </a:prstGeom>
          </p:spPr>
        </p:pic>
        <p:sp>
          <p:nvSpPr>
            <p:cNvPr id="18" name="Cloud Callout 17">
              <a:extLst>
                <a:ext uri="{FF2B5EF4-FFF2-40B4-BE49-F238E27FC236}">
                  <a16:creationId xmlns:a16="http://schemas.microsoft.com/office/drawing/2014/main" id="{22881B7A-8D7D-1946-A52B-6887FC90F8BF}"/>
                </a:ext>
              </a:extLst>
            </p:cNvPr>
            <p:cNvSpPr/>
            <p:nvPr/>
          </p:nvSpPr>
          <p:spPr>
            <a:xfrm>
              <a:off x="8931184" y="2556817"/>
              <a:ext cx="2166143" cy="9017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rPr>
                <a:t>Inference</a:t>
              </a:r>
            </a:p>
            <a:p>
              <a:pPr algn="ctr"/>
              <a:r>
                <a:rPr lang="en-US" sz="2400" b="1" dirty="0">
                  <a:solidFill>
                    <a:schemeClr val="accent2">
                      <a:lumMod val="75000"/>
                    </a:schemeClr>
                  </a:solidFill>
                </a:rPr>
                <a:t>accuracy</a:t>
              </a:r>
            </a:p>
          </p:txBody>
        </p:sp>
        <p:sp>
          <p:nvSpPr>
            <p:cNvPr id="54" name="Rectangle 53">
              <a:extLst>
                <a:ext uri="{FF2B5EF4-FFF2-40B4-BE49-F238E27FC236}">
                  <a16:creationId xmlns:a16="http://schemas.microsoft.com/office/drawing/2014/main" id="{D0C8B36C-A770-D445-99F0-2DEFAE125F6F}"/>
                </a:ext>
              </a:extLst>
            </p:cNvPr>
            <p:cNvSpPr/>
            <p:nvPr/>
          </p:nvSpPr>
          <p:spPr>
            <a:xfrm>
              <a:off x="5718324" y="1522823"/>
              <a:ext cx="5801341" cy="523220"/>
            </a:xfrm>
            <a:prstGeom prst="rect">
              <a:avLst/>
            </a:prstGeom>
          </p:spPr>
          <p:txBody>
            <a:bodyPr wrap="square">
              <a:spAutoFit/>
            </a:bodyPr>
            <a:lstStyle/>
            <a:p>
              <a:pPr algn="ctr"/>
              <a:r>
                <a:rPr lang="en-US" sz="2800" dirty="0"/>
                <a:t>Video compression for </a:t>
              </a:r>
              <a:r>
                <a:rPr lang="en-US" sz="2800" b="1" dirty="0">
                  <a:solidFill>
                    <a:schemeClr val="accent2">
                      <a:lumMod val="75000"/>
                    </a:schemeClr>
                  </a:solidFill>
                </a:rPr>
                <a:t>video analytics</a:t>
              </a:r>
            </a:p>
          </p:txBody>
        </p:sp>
      </p:grpSp>
      <p:pic>
        <p:nvPicPr>
          <p:cNvPr id="87" name="Picture 86">
            <a:extLst>
              <a:ext uri="{FF2B5EF4-FFF2-40B4-BE49-F238E27FC236}">
                <a16:creationId xmlns:a16="http://schemas.microsoft.com/office/drawing/2014/main" id="{51C2FE8C-DA3E-5D49-8BB4-5B690B68FBD3}"/>
              </a:ext>
            </a:extLst>
          </p:cNvPr>
          <p:cNvPicPr>
            <a:picLocks noChangeAspect="1"/>
          </p:cNvPicPr>
          <p:nvPr/>
        </p:nvPicPr>
        <p:blipFill>
          <a:blip r:embed="rId8"/>
          <a:stretch>
            <a:fillRect/>
          </a:stretch>
        </p:blipFill>
        <p:spPr>
          <a:xfrm>
            <a:off x="3297941" y="-2748696"/>
            <a:ext cx="4051300" cy="2590800"/>
          </a:xfrm>
          <a:prstGeom prst="rect">
            <a:avLst/>
          </a:prstGeom>
        </p:spPr>
      </p:pic>
      <p:grpSp>
        <p:nvGrpSpPr>
          <p:cNvPr id="19" name="Group 18">
            <a:extLst>
              <a:ext uri="{FF2B5EF4-FFF2-40B4-BE49-F238E27FC236}">
                <a16:creationId xmlns:a16="http://schemas.microsoft.com/office/drawing/2014/main" id="{301FBE52-C3B6-2F41-916F-FD5E2C4EB4B2}"/>
              </a:ext>
            </a:extLst>
          </p:cNvPr>
          <p:cNvGrpSpPr/>
          <p:nvPr/>
        </p:nvGrpSpPr>
        <p:grpSpPr>
          <a:xfrm>
            <a:off x="896261" y="3782414"/>
            <a:ext cx="3448290" cy="3112772"/>
            <a:chOff x="1441386" y="3782414"/>
            <a:chExt cx="3448290" cy="3112772"/>
          </a:xfrm>
        </p:grpSpPr>
        <p:sp>
          <p:nvSpPr>
            <p:cNvPr id="44" name="Rectangle 43">
              <a:extLst>
                <a:ext uri="{FF2B5EF4-FFF2-40B4-BE49-F238E27FC236}">
                  <a16:creationId xmlns:a16="http://schemas.microsoft.com/office/drawing/2014/main" id="{85D85E31-BFFE-2A49-9F26-3120D1EF48E7}"/>
                </a:ext>
              </a:extLst>
            </p:cNvPr>
            <p:cNvSpPr/>
            <p:nvPr/>
          </p:nvSpPr>
          <p:spPr>
            <a:xfrm>
              <a:off x="1441386" y="5971856"/>
              <a:ext cx="3355822" cy="923330"/>
            </a:xfrm>
            <a:prstGeom prst="rect">
              <a:avLst/>
            </a:prstGeom>
          </p:spPr>
          <p:txBody>
            <a:bodyPr wrap="square">
              <a:spAutoFit/>
            </a:bodyPr>
            <a:lstStyle/>
            <a:p>
              <a:pPr algn="ctr"/>
              <a:r>
                <a:rPr lang="en-US" sz="2400" dirty="0"/>
                <a:t>Blurry image,</a:t>
              </a:r>
            </a:p>
            <a:p>
              <a:pPr algn="ctr"/>
              <a:r>
                <a:rPr lang="en-US" sz="2400" b="1" dirty="0">
                  <a:solidFill>
                    <a:schemeClr val="accent2">
                      <a:lumMod val="75000"/>
                    </a:schemeClr>
                  </a:solidFill>
                </a:rPr>
                <a:t>low</a:t>
              </a:r>
              <a:r>
                <a:rPr lang="en-US" sz="2400" dirty="0">
                  <a:solidFill>
                    <a:schemeClr val="accent2">
                      <a:lumMod val="75000"/>
                    </a:schemeClr>
                  </a:solidFill>
                </a:rPr>
                <a:t> </a:t>
              </a:r>
              <a:r>
                <a:rPr lang="en-US" sz="2400" dirty="0"/>
                <a:t>visual quality</a:t>
              </a:r>
              <a:r>
                <a:rPr lang="en-US" sz="3000" dirty="0">
                  <a:solidFill>
                    <a:srgbClr val="333333"/>
                  </a:solidFill>
                  <a:latin typeface="Segoe UI Emoji" panose="020B0502040204020203" pitchFamily="34" charset="0"/>
                </a:rPr>
                <a:t>😠</a:t>
              </a:r>
              <a:endParaRPr lang="en-US" sz="3000" dirty="0"/>
            </a:p>
          </p:txBody>
        </p:sp>
        <p:grpSp>
          <p:nvGrpSpPr>
            <p:cNvPr id="14" name="Group 13">
              <a:extLst>
                <a:ext uri="{FF2B5EF4-FFF2-40B4-BE49-F238E27FC236}">
                  <a16:creationId xmlns:a16="http://schemas.microsoft.com/office/drawing/2014/main" id="{08698884-A494-BF4E-9D7D-3CD4E6A255CF}"/>
                </a:ext>
              </a:extLst>
            </p:cNvPr>
            <p:cNvGrpSpPr/>
            <p:nvPr/>
          </p:nvGrpSpPr>
          <p:grpSpPr>
            <a:xfrm>
              <a:off x="1456150" y="3782414"/>
              <a:ext cx="3433526" cy="2195735"/>
              <a:chOff x="1045550" y="3489350"/>
              <a:chExt cx="4051300" cy="2590800"/>
            </a:xfrm>
          </p:grpSpPr>
          <p:pic>
            <p:nvPicPr>
              <p:cNvPr id="10" name="Picture 9">
                <a:extLst>
                  <a:ext uri="{FF2B5EF4-FFF2-40B4-BE49-F238E27FC236}">
                    <a16:creationId xmlns:a16="http://schemas.microsoft.com/office/drawing/2014/main" id="{C30EC681-1A60-4544-8BF3-29558201D8C0}"/>
                  </a:ext>
                </a:extLst>
              </p:cNvPr>
              <p:cNvPicPr>
                <a:picLocks noChangeAspect="1"/>
              </p:cNvPicPr>
              <p:nvPr/>
            </p:nvPicPr>
            <p:blipFill>
              <a:blip r:embed="rId9">
                <a:extLst>
                  <a:ext uri="{BEBA8EAE-BF5A-486C-A8C5-ECC9F3942E4B}">
                    <a14:imgProps xmlns:a14="http://schemas.microsoft.com/office/drawing/2010/main">
                      <a14:imgLayer r:embed="rId10">
                        <a14:imgEffect>
                          <a14:artisticBlur radius="35"/>
                        </a14:imgEffect>
                      </a14:imgLayer>
                    </a14:imgProps>
                  </a:ext>
                </a:extLst>
              </a:blip>
              <a:stretch>
                <a:fillRect/>
              </a:stretch>
            </p:blipFill>
            <p:spPr>
              <a:xfrm>
                <a:off x="1045550" y="3489350"/>
                <a:ext cx="4051300" cy="2590800"/>
              </a:xfrm>
              <a:prstGeom prst="rect">
                <a:avLst/>
              </a:prstGeom>
            </p:spPr>
          </p:pic>
          <p:pic>
            <p:nvPicPr>
              <p:cNvPr id="88" name="Picture 87">
                <a:extLst>
                  <a:ext uri="{FF2B5EF4-FFF2-40B4-BE49-F238E27FC236}">
                    <a16:creationId xmlns:a16="http://schemas.microsoft.com/office/drawing/2014/main" id="{42F1FB99-0F24-7843-88DF-789EB6573B24}"/>
                  </a:ext>
                </a:extLst>
              </p:cNvPr>
              <p:cNvPicPr>
                <a:picLocks noChangeAspect="1"/>
              </p:cNvPicPr>
              <p:nvPr/>
            </p:nvPicPr>
            <p:blipFill rotWithShape="1">
              <a:blip r:embed="rId8"/>
              <a:srcRect l="22612" t="33374"/>
              <a:stretch/>
            </p:blipFill>
            <p:spPr>
              <a:xfrm>
                <a:off x="1961632" y="4354017"/>
                <a:ext cx="3135218" cy="1726133"/>
              </a:xfrm>
              <a:prstGeom prst="rect">
                <a:avLst/>
              </a:prstGeom>
            </p:spPr>
          </p:pic>
        </p:grpSp>
      </p:grpSp>
      <p:grpSp>
        <p:nvGrpSpPr>
          <p:cNvPr id="21" name="Group 20">
            <a:extLst>
              <a:ext uri="{FF2B5EF4-FFF2-40B4-BE49-F238E27FC236}">
                <a16:creationId xmlns:a16="http://schemas.microsoft.com/office/drawing/2014/main" id="{10BB6925-909E-C541-8992-EB3C7215C01E}"/>
              </a:ext>
            </a:extLst>
          </p:cNvPr>
          <p:cNvGrpSpPr/>
          <p:nvPr/>
        </p:nvGrpSpPr>
        <p:grpSpPr>
          <a:xfrm>
            <a:off x="6548674" y="3819402"/>
            <a:ext cx="3586833" cy="3120340"/>
            <a:chOff x="6548674" y="3819402"/>
            <a:chExt cx="3586833" cy="3120340"/>
          </a:xfrm>
        </p:grpSpPr>
        <p:sp>
          <p:nvSpPr>
            <p:cNvPr id="47" name="Rectangle 46">
              <a:extLst>
                <a:ext uri="{FF2B5EF4-FFF2-40B4-BE49-F238E27FC236}">
                  <a16:creationId xmlns:a16="http://schemas.microsoft.com/office/drawing/2014/main" id="{C4DCA657-3CE4-0743-B47D-5E80012AE280}"/>
                </a:ext>
              </a:extLst>
            </p:cNvPr>
            <p:cNvSpPr/>
            <p:nvPr/>
          </p:nvSpPr>
          <p:spPr>
            <a:xfrm>
              <a:off x="6615568" y="6016412"/>
              <a:ext cx="3519939" cy="923330"/>
            </a:xfrm>
            <a:prstGeom prst="rect">
              <a:avLst/>
            </a:prstGeom>
          </p:spPr>
          <p:txBody>
            <a:bodyPr wrap="none">
              <a:spAutoFit/>
            </a:bodyPr>
            <a:lstStyle/>
            <a:p>
              <a:pPr algn="ctr"/>
              <a:r>
                <a:rPr lang="en-US" sz="2400" dirty="0"/>
                <a:t>All objects detected,</a:t>
              </a:r>
            </a:p>
            <a:p>
              <a:pPr algn="ctr"/>
              <a:r>
                <a:rPr lang="en-US" sz="2400" b="1" dirty="0">
                  <a:solidFill>
                    <a:schemeClr val="accent2">
                      <a:lumMod val="75000"/>
                    </a:schemeClr>
                  </a:solidFill>
                </a:rPr>
                <a:t>high</a:t>
              </a:r>
              <a:r>
                <a:rPr lang="en-US" sz="2400" dirty="0"/>
                <a:t> inference accuracy</a:t>
              </a:r>
              <a:r>
                <a:rPr lang="en-US" sz="3000" dirty="0"/>
                <a:t>✅</a:t>
              </a:r>
            </a:p>
          </p:txBody>
        </p:sp>
        <p:grpSp>
          <p:nvGrpSpPr>
            <p:cNvPr id="92" name="Group 91">
              <a:extLst>
                <a:ext uri="{FF2B5EF4-FFF2-40B4-BE49-F238E27FC236}">
                  <a16:creationId xmlns:a16="http://schemas.microsoft.com/office/drawing/2014/main" id="{2137F67F-646E-554C-A768-3D8586ECB765}"/>
                </a:ext>
              </a:extLst>
            </p:cNvPr>
            <p:cNvGrpSpPr/>
            <p:nvPr/>
          </p:nvGrpSpPr>
          <p:grpSpPr>
            <a:xfrm>
              <a:off x="6548674" y="3819402"/>
              <a:ext cx="3433526" cy="2195735"/>
              <a:chOff x="1045550" y="3489350"/>
              <a:chExt cx="4051300" cy="2590800"/>
            </a:xfrm>
          </p:grpSpPr>
          <p:pic>
            <p:nvPicPr>
              <p:cNvPr id="93" name="Picture 92">
                <a:extLst>
                  <a:ext uri="{FF2B5EF4-FFF2-40B4-BE49-F238E27FC236}">
                    <a16:creationId xmlns:a16="http://schemas.microsoft.com/office/drawing/2014/main" id="{D82612AB-CC62-154D-BFFF-B8B74804576E}"/>
                  </a:ext>
                </a:extLst>
              </p:cNvPr>
              <p:cNvPicPr>
                <a:picLocks noChangeAspect="1"/>
              </p:cNvPicPr>
              <p:nvPr/>
            </p:nvPicPr>
            <p:blipFill>
              <a:blip r:embed="rId9">
                <a:extLst>
                  <a:ext uri="{BEBA8EAE-BF5A-486C-A8C5-ECC9F3942E4B}">
                    <a14:imgProps xmlns:a14="http://schemas.microsoft.com/office/drawing/2010/main">
                      <a14:imgLayer r:embed="rId11">
                        <a14:imgEffect>
                          <a14:artisticBlur radius="34"/>
                        </a14:imgEffect>
                      </a14:imgLayer>
                    </a14:imgProps>
                  </a:ext>
                </a:extLst>
              </a:blip>
              <a:stretch>
                <a:fillRect/>
              </a:stretch>
            </p:blipFill>
            <p:spPr>
              <a:xfrm>
                <a:off x="1045550" y="3489350"/>
                <a:ext cx="4051300" cy="2590800"/>
              </a:xfrm>
              <a:prstGeom prst="rect">
                <a:avLst/>
              </a:prstGeom>
            </p:spPr>
          </p:pic>
          <p:pic>
            <p:nvPicPr>
              <p:cNvPr id="94" name="Picture 93">
                <a:extLst>
                  <a:ext uri="{FF2B5EF4-FFF2-40B4-BE49-F238E27FC236}">
                    <a16:creationId xmlns:a16="http://schemas.microsoft.com/office/drawing/2014/main" id="{122D6356-F67B-BB42-B202-E77204EA8539}"/>
                  </a:ext>
                </a:extLst>
              </p:cNvPr>
              <p:cNvPicPr>
                <a:picLocks noChangeAspect="1"/>
              </p:cNvPicPr>
              <p:nvPr/>
            </p:nvPicPr>
            <p:blipFill rotWithShape="1">
              <a:blip r:embed="rId8"/>
              <a:srcRect l="22612" t="33374"/>
              <a:stretch/>
            </p:blipFill>
            <p:spPr>
              <a:xfrm>
                <a:off x="1961632" y="4354017"/>
                <a:ext cx="3135218" cy="1726133"/>
              </a:xfrm>
              <a:prstGeom prst="rect">
                <a:avLst/>
              </a:prstGeom>
            </p:spPr>
          </p:pic>
        </p:grpSp>
        <p:sp>
          <p:nvSpPr>
            <p:cNvPr id="15" name="Rectangle 14">
              <a:extLst>
                <a:ext uri="{FF2B5EF4-FFF2-40B4-BE49-F238E27FC236}">
                  <a16:creationId xmlns:a16="http://schemas.microsoft.com/office/drawing/2014/main" id="{2276591A-2A9C-0340-87EA-32596F928CE6}"/>
                </a:ext>
              </a:extLst>
            </p:cNvPr>
            <p:cNvSpPr/>
            <p:nvPr/>
          </p:nvSpPr>
          <p:spPr>
            <a:xfrm>
              <a:off x="7656945" y="4552218"/>
              <a:ext cx="195049" cy="546724"/>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2D85247-E08F-8F4F-B8AC-781DABF552E9}"/>
                </a:ext>
              </a:extLst>
            </p:cNvPr>
            <p:cNvSpPr/>
            <p:nvPr/>
          </p:nvSpPr>
          <p:spPr>
            <a:xfrm>
              <a:off x="7349241" y="5246689"/>
              <a:ext cx="959953" cy="546724"/>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1E83C07-0204-9A43-B3B9-FC11EE8B1E3B}"/>
                </a:ext>
              </a:extLst>
            </p:cNvPr>
            <p:cNvSpPr/>
            <p:nvPr/>
          </p:nvSpPr>
          <p:spPr>
            <a:xfrm>
              <a:off x="8826331" y="5283676"/>
              <a:ext cx="959953" cy="638063"/>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78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079F-7240-CD45-971D-9377C67BE975}"/>
              </a:ext>
            </a:extLst>
          </p:cNvPr>
          <p:cNvSpPr>
            <a:spLocks noGrp="1"/>
          </p:cNvSpPr>
          <p:nvPr>
            <p:ph type="title"/>
          </p:nvPr>
        </p:nvSpPr>
        <p:spPr>
          <a:xfrm>
            <a:off x="-5257" y="-22817"/>
            <a:ext cx="12191995" cy="1325563"/>
          </a:xfrm>
        </p:spPr>
        <p:txBody>
          <a:bodyPr>
            <a:normAutofit/>
          </a:bodyPr>
          <a:lstStyle/>
          <a:p>
            <a:r>
              <a:rPr lang="en-US" sz="4000" dirty="0">
                <a:solidFill>
                  <a:schemeClr val="accent6">
                    <a:lumMod val="75000"/>
                  </a:schemeClr>
                </a:solidFill>
                <a:latin typeface="Times" pitchFamily="2" charset="0"/>
              </a:rPr>
              <a:t>Inference accuracy allows </a:t>
            </a:r>
            <a:r>
              <a:rPr lang="en-US" sz="4000" b="1" dirty="0">
                <a:solidFill>
                  <a:schemeClr val="accent2">
                    <a:lumMod val="75000"/>
                  </a:schemeClr>
                </a:solidFill>
                <a:latin typeface="Times" pitchFamily="2" charset="0"/>
              </a:rPr>
              <a:t>aggressive</a:t>
            </a:r>
            <a:r>
              <a:rPr lang="en-US" sz="4000" dirty="0">
                <a:latin typeface="Times" pitchFamily="2" charset="0"/>
              </a:rPr>
              <a:t> </a:t>
            </a:r>
            <a:r>
              <a:rPr lang="en-US" sz="4000" dirty="0">
                <a:solidFill>
                  <a:schemeClr val="accent6">
                    <a:lumMod val="75000"/>
                  </a:schemeClr>
                </a:solidFill>
                <a:latin typeface="Times" pitchFamily="2" charset="0"/>
              </a:rPr>
              <a:t>video compression</a:t>
            </a:r>
          </a:p>
        </p:txBody>
      </p:sp>
      <p:pic>
        <p:nvPicPr>
          <p:cNvPr id="69" name="Graphic 68" descr="Server">
            <a:extLst>
              <a:ext uri="{FF2B5EF4-FFF2-40B4-BE49-F238E27FC236}">
                <a16:creationId xmlns:a16="http://schemas.microsoft.com/office/drawing/2014/main" id="{E6AAC949-495D-F546-9D4C-B9500A99F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290" y="2631244"/>
            <a:ext cx="914400" cy="914400"/>
          </a:xfrm>
          <a:prstGeom prst="rect">
            <a:avLst/>
          </a:prstGeom>
        </p:spPr>
      </p:pic>
      <p:sp>
        <p:nvSpPr>
          <p:cNvPr id="70" name="Rectangle 69">
            <a:extLst>
              <a:ext uri="{FF2B5EF4-FFF2-40B4-BE49-F238E27FC236}">
                <a16:creationId xmlns:a16="http://schemas.microsoft.com/office/drawing/2014/main" id="{4D744298-8077-7F4D-A0B5-DB39AB7B9B6F}"/>
              </a:ext>
            </a:extLst>
          </p:cNvPr>
          <p:cNvSpPr/>
          <p:nvPr/>
        </p:nvSpPr>
        <p:spPr>
          <a:xfrm>
            <a:off x="266292" y="3357534"/>
            <a:ext cx="2244397" cy="461665"/>
          </a:xfrm>
          <a:prstGeom prst="rect">
            <a:avLst/>
          </a:prstGeom>
        </p:spPr>
        <p:txBody>
          <a:bodyPr wrap="none">
            <a:spAutoFit/>
          </a:bodyPr>
          <a:lstStyle/>
          <a:p>
            <a:r>
              <a:rPr lang="en-US" sz="2400" dirty="0"/>
              <a:t>Server-side DNN</a:t>
            </a:r>
          </a:p>
        </p:txBody>
      </p:sp>
      <p:pic>
        <p:nvPicPr>
          <p:cNvPr id="71" name="Picture 70" descr="A close up of a logo&#10;&#10;Description automatically generated">
            <a:extLst>
              <a:ext uri="{FF2B5EF4-FFF2-40B4-BE49-F238E27FC236}">
                <a16:creationId xmlns:a16="http://schemas.microsoft.com/office/drawing/2014/main" id="{92645DEA-EA39-854E-9195-4F2F4845A5E9}"/>
              </a:ext>
            </a:extLst>
          </p:cNvPr>
          <p:cNvPicPr>
            <a:picLocks noChangeAspect="1"/>
          </p:cNvPicPr>
          <p:nvPr/>
        </p:nvPicPr>
        <p:blipFill>
          <a:blip r:embed="rId5"/>
          <a:stretch>
            <a:fillRect/>
          </a:stretch>
        </p:blipFill>
        <p:spPr>
          <a:xfrm>
            <a:off x="1596289" y="2240920"/>
            <a:ext cx="914400" cy="914400"/>
          </a:xfrm>
          <a:prstGeom prst="rect">
            <a:avLst/>
          </a:prstGeom>
        </p:spPr>
      </p:pic>
      <p:sp>
        <p:nvSpPr>
          <p:cNvPr id="72" name="Cloud Callout 71">
            <a:extLst>
              <a:ext uri="{FF2B5EF4-FFF2-40B4-BE49-F238E27FC236}">
                <a16:creationId xmlns:a16="http://schemas.microsoft.com/office/drawing/2014/main" id="{B01F167D-C749-C048-BDA3-24118F577CD4}"/>
              </a:ext>
            </a:extLst>
          </p:cNvPr>
          <p:cNvSpPr/>
          <p:nvPr/>
        </p:nvSpPr>
        <p:spPr>
          <a:xfrm>
            <a:off x="487389" y="1402383"/>
            <a:ext cx="2244397" cy="9017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Inference</a:t>
            </a:r>
          </a:p>
          <a:p>
            <a:pPr algn="ctr"/>
            <a:r>
              <a:rPr lang="en-US" sz="2400" dirty="0">
                <a:solidFill>
                  <a:schemeClr val="tx1"/>
                </a:solidFill>
              </a:rPr>
              <a:t>accuracy</a:t>
            </a:r>
          </a:p>
        </p:txBody>
      </p:sp>
      <p:sp>
        <p:nvSpPr>
          <p:cNvPr id="98" name="Slide Number Placeholder 97">
            <a:extLst>
              <a:ext uri="{FF2B5EF4-FFF2-40B4-BE49-F238E27FC236}">
                <a16:creationId xmlns:a16="http://schemas.microsoft.com/office/drawing/2014/main" id="{36573801-C5DB-2840-927C-7846C4E89F8A}"/>
              </a:ext>
            </a:extLst>
          </p:cNvPr>
          <p:cNvSpPr>
            <a:spLocks noGrp="1"/>
          </p:cNvSpPr>
          <p:nvPr>
            <p:ph type="sldNum" sz="quarter" idx="12"/>
          </p:nvPr>
        </p:nvSpPr>
        <p:spPr/>
        <p:txBody>
          <a:bodyPr/>
          <a:lstStyle/>
          <a:p>
            <a:fld id="{52EED48C-2B0B-A148-B97E-490061EF11A1}" type="slidenum">
              <a:rPr lang="en-US" smtClean="0"/>
              <a:t>6</a:t>
            </a:fld>
            <a:endParaRPr lang="en-US" dirty="0"/>
          </a:p>
        </p:txBody>
      </p:sp>
      <p:grpSp>
        <p:nvGrpSpPr>
          <p:cNvPr id="5" name="Group 4">
            <a:extLst>
              <a:ext uri="{FF2B5EF4-FFF2-40B4-BE49-F238E27FC236}">
                <a16:creationId xmlns:a16="http://schemas.microsoft.com/office/drawing/2014/main" id="{9C2713A3-C5A4-654D-AE7C-9FEA0F2F6289}"/>
              </a:ext>
            </a:extLst>
          </p:cNvPr>
          <p:cNvGrpSpPr/>
          <p:nvPr/>
        </p:nvGrpSpPr>
        <p:grpSpPr>
          <a:xfrm>
            <a:off x="2799157" y="1200648"/>
            <a:ext cx="4393639" cy="3949248"/>
            <a:chOff x="2799157" y="1816113"/>
            <a:chExt cx="4393639" cy="3949248"/>
          </a:xfrm>
        </p:grpSpPr>
        <p:sp>
          <p:nvSpPr>
            <p:cNvPr id="95" name="Rectangle 94">
              <a:extLst>
                <a:ext uri="{FF2B5EF4-FFF2-40B4-BE49-F238E27FC236}">
                  <a16:creationId xmlns:a16="http://schemas.microsoft.com/office/drawing/2014/main" id="{C8AAA6B2-AA0A-3B45-A1C6-3F070E4B5480}"/>
                </a:ext>
              </a:extLst>
            </p:cNvPr>
            <p:cNvSpPr/>
            <p:nvPr/>
          </p:nvSpPr>
          <p:spPr>
            <a:xfrm>
              <a:off x="3678327" y="4934364"/>
              <a:ext cx="2734723" cy="830997"/>
            </a:xfrm>
            <a:prstGeom prst="rect">
              <a:avLst/>
            </a:prstGeom>
          </p:spPr>
          <p:txBody>
            <a:bodyPr wrap="none">
              <a:spAutoFit/>
            </a:bodyPr>
            <a:lstStyle/>
            <a:p>
              <a:pPr algn="ctr"/>
              <a:r>
                <a:rPr lang="en-US" sz="2400" dirty="0"/>
                <a:t>All objects detected,</a:t>
              </a:r>
              <a:endParaRPr lang="en-US" sz="2400" b="1" dirty="0">
                <a:solidFill>
                  <a:schemeClr val="accent2">
                    <a:lumMod val="75000"/>
                  </a:schemeClr>
                </a:solidFill>
              </a:endParaRPr>
            </a:p>
            <a:p>
              <a:pPr algn="ctr"/>
              <a:r>
                <a:rPr lang="en-US" sz="2400" b="1" dirty="0">
                  <a:solidFill>
                    <a:schemeClr val="accent2">
                      <a:lumMod val="75000"/>
                    </a:schemeClr>
                  </a:solidFill>
                </a:rPr>
                <a:t>accuracy=100%</a:t>
              </a:r>
            </a:p>
          </p:txBody>
        </p:sp>
        <p:sp>
          <p:nvSpPr>
            <p:cNvPr id="99" name="Rectangle 98">
              <a:extLst>
                <a:ext uri="{FF2B5EF4-FFF2-40B4-BE49-F238E27FC236}">
                  <a16:creationId xmlns:a16="http://schemas.microsoft.com/office/drawing/2014/main" id="{477C79B8-CBCA-8546-AB6E-FA42B8AED467}"/>
                </a:ext>
              </a:extLst>
            </p:cNvPr>
            <p:cNvSpPr/>
            <p:nvPr/>
          </p:nvSpPr>
          <p:spPr>
            <a:xfrm>
              <a:off x="2799157" y="4472699"/>
              <a:ext cx="4393639" cy="461665"/>
            </a:xfrm>
            <a:prstGeom prst="rect">
              <a:avLst/>
            </a:prstGeom>
          </p:spPr>
          <p:txBody>
            <a:bodyPr wrap="none">
              <a:spAutoFit/>
            </a:bodyPr>
            <a:lstStyle/>
            <a:p>
              <a:r>
                <a:rPr lang="en-US" sz="2400" b="1" dirty="0">
                  <a:solidFill>
                    <a:schemeClr val="accent2">
                      <a:lumMod val="75000"/>
                    </a:schemeClr>
                  </a:solidFill>
                </a:rPr>
                <a:t>All </a:t>
              </a:r>
              <a:r>
                <a:rPr lang="en-US" sz="2400" dirty="0"/>
                <a:t>pixels in high encoding quality.</a:t>
              </a:r>
            </a:p>
          </p:txBody>
        </p:sp>
        <p:pic>
          <p:nvPicPr>
            <p:cNvPr id="41" name="Picture 40">
              <a:extLst>
                <a:ext uri="{FF2B5EF4-FFF2-40B4-BE49-F238E27FC236}">
                  <a16:creationId xmlns:a16="http://schemas.microsoft.com/office/drawing/2014/main" id="{7CB65AD1-9C7C-D84E-ACAD-231B16445B93}"/>
                </a:ext>
              </a:extLst>
            </p:cNvPr>
            <p:cNvPicPr>
              <a:picLocks noChangeAspect="1"/>
            </p:cNvPicPr>
            <p:nvPr/>
          </p:nvPicPr>
          <p:blipFill>
            <a:blip r:embed="rId6"/>
            <a:stretch>
              <a:fillRect/>
            </a:stretch>
          </p:blipFill>
          <p:spPr>
            <a:xfrm>
              <a:off x="2952884" y="1816113"/>
              <a:ext cx="4051300" cy="2590800"/>
            </a:xfrm>
            <a:prstGeom prst="rect">
              <a:avLst/>
            </a:prstGeom>
          </p:spPr>
        </p:pic>
      </p:grpSp>
      <p:grpSp>
        <p:nvGrpSpPr>
          <p:cNvPr id="6" name="Group 5">
            <a:extLst>
              <a:ext uri="{FF2B5EF4-FFF2-40B4-BE49-F238E27FC236}">
                <a16:creationId xmlns:a16="http://schemas.microsoft.com/office/drawing/2014/main" id="{F55F1CD7-A6FB-D34A-ACE9-8B2CA91BC587}"/>
              </a:ext>
            </a:extLst>
          </p:cNvPr>
          <p:cNvGrpSpPr/>
          <p:nvPr/>
        </p:nvGrpSpPr>
        <p:grpSpPr>
          <a:xfrm>
            <a:off x="7480897" y="1157731"/>
            <a:ext cx="5117363" cy="3967187"/>
            <a:chOff x="7480897" y="1773196"/>
            <a:chExt cx="5117363" cy="3967187"/>
          </a:xfrm>
        </p:grpSpPr>
        <p:sp>
          <p:nvSpPr>
            <p:cNvPr id="100" name="Rectangle 99">
              <a:extLst>
                <a:ext uri="{FF2B5EF4-FFF2-40B4-BE49-F238E27FC236}">
                  <a16:creationId xmlns:a16="http://schemas.microsoft.com/office/drawing/2014/main" id="{612D1709-5B99-1941-B7E3-0040FA389BF1}"/>
                </a:ext>
              </a:extLst>
            </p:cNvPr>
            <p:cNvSpPr/>
            <p:nvPr/>
          </p:nvSpPr>
          <p:spPr>
            <a:xfrm>
              <a:off x="7480897" y="4475291"/>
              <a:ext cx="5117363" cy="461665"/>
            </a:xfrm>
            <a:prstGeom prst="rect">
              <a:avLst/>
            </a:prstGeom>
          </p:spPr>
          <p:txBody>
            <a:bodyPr wrap="none">
              <a:spAutoFit/>
            </a:bodyPr>
            <a:lstStyle/>
            <a:p>
              <a:r>
                <a:rPr lang="en-US" sz="2400" b="1" dirty="0">
                  <a:solidFill>
                    <a:schemeClr val="accent2">
                      <a:lumMod val="75000"/>
                    </a:schemeClr>
                  </a:solidFill>
                </a:rPr>
                <a:t>&lt;20% pixels</a:t>
              </a:r>
              <a:r>
                <a:rPr lang="en-US" sz="2400" dirty="0"/>
                <a:t>[1] in high encoding quality.</a:t>
              </a:r>
            </a:p>
          </p:txBody>
        </p:sp>
        <p:sp>
          <p:nvSpPr>
            <p:cNvPr id="123" name="Rectangle 122">
              <a:extLst>
                <a:ext uri="{FF2B5EF4-FFF2-40B4-BE49-F238E27FC236}">
                  <a16:creationId xmlns:a16="http://schemas.microsoft.com/office/drawing/2014/main" id="{014772DF-E534-FF42-8654-25202200DC89}"/>
                </a:ext>
              </a:extLst>
            </p:cNvPr>
            <p:cNvSpPr/>
            <p:nvPr/>
          </p:nvSpPr>
          <p:spPr>
            <a:xfrm>
              <a:off x="8428663" y="4909386"/>
              <a:ext cx="2734723" cy="830997"/>
            </a:xfrm>
            <a:prstGeom prst="rect">
              <a:avLst/>
            </a:prstGeom>
          </p:spPr>
          <p:txBody>
            <a:bodyPr wrap="none">
              <a:spAutoFit/>
            </a:bodyPr>
            <a:lstStyle/>
            <a:p>
              <a:pPr algn="ctr"/>
              <a:r>
                <a:rPr lang="en-US" sz="2400" dirty="0"/>
                <a:t>All objects detected,</a:t>
              </a:r>
              <a:endParaRPr lang="en-US" sz="2400" b="1" dirty="0">
                <a:solidFill>
                  <a:schemeClr val="accent2">
                    <a:lumMod val="75000"/>
                  </a:schemeClr>
                </a:solidFill>
              </a:endParaRPr>
            </a:p>
            <a:p>
              <a:pPr algn="ctr"/>
              <a:r>
                <a:rPr lang="en-US" sz="2400" b="1" dirty="0">
                  <a:solidFill>
                    <a:schemeClr val="accent2">
                      <a:lumMod val="75000"/>
                    </a:schemeClr>
                  </a:solidFill>
                </a:rPr>
                <a:t>accuracy=100%</a:t>
              </a:r>
            </a:p>
          </p:txBody>
        </p:sp>
        <p:grpSp>
          <p:nvGrpSpPr>
            <p:cNvPr id="3" name="Group 2">
              <a:extLst>
                <a:ext uri="{FF2B5EF4-FFF2-40B4-BE49-F238E27FC236}">
                  <a16:creationId xmlns:a16="http://schemas.microsoft.com/office/drawing/2014/main" id="{CBF486AB-EE5A-CF43-A4A9-C8569DAC6621}"/>
                </a:ext>
              </a:extLst>
            </p:cNvPr>
            <p:cNvGrpSpPr/>
            <p:nvPr/>
          </p:nvGrpSpPr>
          <p:grpSpPr>
            <a:xfrm>
              <a:off x="7725109" y="1773196"/>
              <a:ext cx="4200599" cy="2691022"/>
              <a:chOff x="7725109" y="1773196"/>
              <a:chExt cx="4200599" cy="2691022"/>
            </a:xfrm>
          </p:grpSpPr>
          <p:pic>
            <p:nvPicPr>
              <p:cNvPr id="43" name="Picture 42">
                <a:extLst>
                  <a:ext uri="{FF2B5EF4-FFF2-40B4-BE49-F238E27FC236}">
                    <a16:creationId xmlns:a16="http://schemas.microsoft.com/office/drawing/2014/main" id="{C5EB9BCB-B912-C44D-BB1B-FD70DFA33EF8}"/>
                  </a:ext>
                </a:extLst>
              </p:cNvPr>
              <p:cNvPicPr>
                <a:picLocks noChangeAspect="1"/>
              </p:cNvPicPr>
              <p:nvPr/>
            </p:nvPicPr>
            <p:blipFill>
              <a:blip r:embed="rId7">
                <a:extLst>
                  <a:ext uri="{BEBA8EAE-BF5A-486C-A8C5-ECC9F3942E4B}">
                    <a14:imgProps xmlns:a14="http://schemas.microsoft.com/office/drawing/2010/main">
                      <a14:imgLayer r:embed="rId8">
                        <a14:imgEffect>
                          <a14:artisticBlur radius="52"/>
                        </a14:imgEffect>
                      </a14:imgLayer>
                    </a14:imgProps>
                  </a:ext>
                </a:extLst>
              </a:blip>
              <a:stretch>
                <a:fillRect/>
              </a:stretch>
            </p:blipFill>
            <p:spPr>
              <a:xfrm>
                <a:off x="7725109" y="1773196"/>
                <a:ext cx="4200599" cy="2686277"/>
              </a:xfrm>
              <a:prstGeom prst="rect">
                <a:avLst/>
              </a:prstGeom>
            </p:spPr>
          </p:pic>
          <p:pic>
            <p:nvPicPr>
              <p:cNvPr id="45" name="Picture 44">
                <a:extLst>
                  <a:ext uri="{FF2B5EF4-FFF2-40B4-BE49-F238E27FC236}">
                    <a16:creationId xmlns:a16="http://schemas.microsoft.com/office/drawing/2014/main" id="{0B773494-C808-1B48-9C54-7EBFA996E239}"/>
                  </a:ext>
                </a:extLst>
              </p:cNvPr>
              <p:cNvPicPr>
                <a:picLocks noChangeAspect="1"/>
              </p:cNvPicPr>
              <p:nvPr/>
            </p:nvPicPr>
            <p:blipFill rotWithShape="1">
              <a:blip r:embed="rId6"/>
              <a:srcRect l="32096" t="35525" r="59693" b="35418"/>
              <a:stretch/>
            </p:blipFill>
            <p:spPr>
              <a:xfrm>
                <a:off x="9072782" y="2779312"/>
                <a:ext cx="332667" cy="752799"/>
              </a:xfrm>
              <a:prstGeom prst="rect">
                <a:avLst/>
              </a:prstGeom>
            </p:spPr>
          </p:pic>
          <p:pic>
            <p:nvPicPr>
              <p:cNvPr id="46" name="Picture 45">
                <a:extLst>
                  <a:ext uri="{FF2B5EF4-FFF2-40B4-BE49-F238E27FC236}">
                    <a16:creationId xmlns:a16="http://schemas.microsoft.com/office/drawing/2014/main" id="{F60919AE-C998-4C46-B1BC-B40F2B81D30D}"/>
                  </a:ext>
                </a:extLst>
              </p:cNvPr>
              <p:cNvPicPr>
                <a:picLocks noChangeAspect="1"/>
              </p:cNvPicPr>
              <p:nvPr/>
            </p:nvPicPr>
            <p:blipFill rotWithShape="1">
              <a:blip r:embed="rId6"/>
              <a:srcRect l="22867" t="64583" r="48175" b="3853"/>
              <a:stretch/>
            </p:blipFill>
            <p:spPr>
              <a:xfrm>
                <a:off x="8594800" y="3622462"/>
                <a:ext cx="1173178" cy="817771"/>
              </a:xfrm>
              <a:prstGeom prst="rect">
                <a:avLst/>
              </a:prstGeom>
            </p:spPr>
          </p:pic>
          <p:pic>
            <p:nvPicPr>
              <p:cNvPr id="47" name="Picture 46">
                <a:extLst>
                  <a:ext uri="{FF2B5EF4-FFF2-40B4-BE49-F238E27FC236}">
                    <a16:creationId xmlns:a16="http://schemas.microsoft.com/office/drawing/2014/main" id="{0A13DB80-0556-4C46-A466-3BF9A8E53BF9}"/>
                  </a:ext>
                </a:extLst>
              </p:cNvPr>
              <p:cNvPicPr>
                <a:picLocks noChangeAspect="1"/>
              </p:cNvPicPr>
              <p:nvPr/>
            </p:nvPicPr>
            <p:blipFill rotWithShape="1">
              <a:blip r:embed="rId6"/>
              <a:srcRect l="66639" t="64582"/>
              <a:stretch/>
            </p:blipFill>
            <p:spPr>
              <a:xfrm>
                <a:off x="10487621" y="3546607"/>
                <a:ext cx="1351529" cy="917611"/>
              </a:xfrm>
              <a:prstGeom prst="rect">
                <a:avLst/>
              </a:prstGeom>
            </p:spPr>
          </p:pic>
        </p:grpSp>
        <p:sp>
          <p:nvSpPr>
            <p:cNvPr id="49" name="Rectangle 48">
              <a:extLst>
                <a:ext uri="{FF2B5EF4-FFF2-40B4-BE49-F238E27FC236}">
                  <a16:creationId xmlns:a16="http://schemas.microsoft.com/office/drawing/2014/main" id="{89776E8B-287F-444E-8597-B832B45F7685}"/>
                </a:ext>
              </a:extLst>
            </p:cNvPr>
            <p:cNvSpPr/>
            <p:nvPr/>
          </p:nvSpPr>
          <p:spPr>
            <a:xfrm>
              <a:off x="9083864" y="2808330"/>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873ADA2-06AC-C047-81AB-7EDBBD1994BA}"/>
                </a:ext>
              </a:extLst>
            </p:cNvPr>
            <p:cNvSpPr/>
            <p:nvPr/>
          </p:nvSpPr>
          <p:spPr>
            <a:xfrm>
              <a:off x="8594800" y="3641759"/>
              <a:ext cx="1171896" cy="765153"/>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0F2D1EC-C4C1-724D-B48E-E46A48CEDE08}"/>
                </a:ext>
              </a:extLst>
            </p:cNvPr>
            <p:cNvSpPr/>
            <p:nvPr/>
          </p:nvSpPr>
          <p:spPr>
            <a:xfrm>
              <a:off x="10486339" y="3590422"/>
              <a:ext cx="1171896" cy="765153"/>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558ED27C-C7B4-C849-A2BF-8837AFAB1C42}"/>
              </a:ext>
            </a:extLst>
          </p:cNvPr>
          <p:cNvSpPr/>
          <p:nvPr/>
        </p:nvSpPr>
        <p:spPr>
          <a:xfrm>
            <a:off x="-5257" y="6047388"/>
            <a:ext cx="12191995" cy="5603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&gt;80%</a:t>
            </a:r>
            <a:r>
              <a:rPr lang="en-US" sz="2800" dirty="0">
                <a:solidFill>
                  <a:schemeClr val="tx1"/>
                </a:solidFill>
              </a:rPr>
              <a:t> of the pixel can be compressed without hurting inference accuracy.</a:t>
            </a:r>
          </a:p>
        </p:txBody>
      </p:sp>
      <p:sp>
        <p:nvSpPr>
          <p:cNvPr id="4" name="TextBox 3">
            <a:extLst>
              <a:ext uri="{FF2B5EF4-FFF2-40B4-BE49-F238E27FC236}">
                <a16:creationId xmlns:a16="http://schemas.microsoft.com/office/drawing/2014/main" id="{8D895B3D-6537-1349-BFC7-404626E8EF3D}"/>
              </a:ext>
            </a:extLst>
          </p:cNvPr>
          <p:cNvSpPr txBox="1"/>
          <p:nvPr/>
        </p:nvSpPr>
        <p:spPr>
          <a:xfrm>
            <a:off x="-15854" y="5383509"/>
            <a:ext cx="12202592" cy="646331"/>
          </a:xfrm>
          <a:prstGeom prst="rect">
            <a:avLst/>
          </a:prstGeom>
          <a:noFill/>
        </p:spPr>
        <p:txBody>
          <a:bodyPr wrap="square" rtlCol="0">
            <a:spAutoFit/>
          </a:bodyPr>
          <a:lstStyle/>
          <a:p>
            <a:r>
              <a:rPr lang="en-US" dirty="0"/>
              <a:t>[1] Server-Driven Video Streaming for Deep Learning Inference, </a:t>
            </a:r>
            <a:r>
              <a:rPr lang="en-US" b="1" dirty="0"/>
              <a:t>Du, Kuntai</a:t>
            </a:r>
            <a:r>
              <a:rPr lang="en-US" dirty="0"/>
              <a:t>* and Pervaiz, Ahsan* and Yuan, Xin and </a:t>
            </a:r>
            <a:r>
              <a:rPr lang="en-US" dirty="0" err="1"/>
              <a:t>Chowdhery</a:t>
            </a:r>
            <a:r>
              <a:rPr lang="en-US" dirty="0"/>
              <a:t>, </a:t>
            </a:r>
            <a:r>
              <a:rPr lang="en-US" dirty="0" err="1"/>
              <a:t>Aakanksha</a:t>
            </a:r>
            <a:r>
              <a:rPr lang="en-US" dirty="0"/>
              <a:t> and Zhang, </a:t>
            </a:r>
            <a:r>
              <a:rPr lang="en-US" dirty="0" err="1"/>
              <a:t>Qizheng</a:t>
            </a:r>
            <a:r>
              <a:rPr lang="en-US" dirty="0"/>
              <a:t> and Hoffmann, Henry and Jiang, </a:t>
            </a:r>
            <a:r>
              <a:rPr lang="en-US" dirty="0" err="1"/>
              <a:t>Junchen</a:t>
            </a:r>
            <a:r>
              <a:rPr lang="en-US" dirty="0"/>
              <a:t>, SIGCOMM 2020</a:t>
            </a:r>
          </a:p>
        </p:txBody>
      </p:sp>
    </p:spTree>
    <p:extLst>
      <p:ext uri="{BB962C8B-B14F-4D97-AF65-F5344CB8AC3E}">
        <p14:creationId xmlns:p14="http://schemas.microsoft.com/office/powerpoint/2010/main" val="14416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linds(horizont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C4EB-C0B8-D244-956A-9E7C9E0A9288}"/>
              </a:ext>
            </a:extLst>
          </p:cNvPr>
          <p:cNvSpPr>
            <a:spLocks noGrp="1"/>
          </p:cNvSpPr>
          <p:nvPr>
            <p:ph type="title"/>
          </p:nvPr>
        </p:nvSpPr>
        <p:spPr>
          <a:xfrm>
            <a:off x="0" y="12706"/>
            <a:ext cx="11817927" cy="1280890"/>
          </a:xfrm>
        </p:spPr>
        <p:txBody>
          <a:bodyPr>
            <a:normAutofit fontScale="90000"/>
          </a:bodyPr>
          <a:lstStyle/>
          <a:p>
            <a:r>
              <a:rPr lang="en-US" dirty="0">
                <a:solidFill>
                  <a:schemeClr val="accent6">
                    <a:lumMod val="75000"/>
                  </a:schemeClr>
                </a:solidFill>
                <a:latin typeface="Times" pitchFamily="2" charset="0"/>
              </a:rPr>
              <a:t>Design an </a:t>
            </a:r>
            <a:r>
              <a:rPr lang="en-US" b="1" dirty="0">
                <a:solidFill>
                  <a:schemeClr val="accent2">
                    <a:lumMod val="75000"/>
                  </a:schemeClr>
                </a:solidFill>
                <a:latin typeface="Times" pitchFamily="2" charset="0"/>
              </a:rPr>
              <a:t>ideal</a:t>
            </a:r>
            <a:r>
              <a:rPr lang="en-US" dirty="0">
                <a:solidFill>
                  <a:schemeClr val="accent6">
                    <a:lumMod val="75000"/>
                  </a:schemeClr>
                </a:solidFill>
                <a:latin typeface="Times" pitchFamily="2" charset="0"/>
              </a:rPr>
              <a:t> video compression for video analytics:</a:t>
            </a:r>
            <a:br>
              <a:rPr lang="en-US" dirty="0">
                <a:solidFill>
                  <a:schemeClr val="accent6">
                    <a:lumMod val="75000"/>
                  </a:schemeClr>
                </a:solidFill>
                <a:latin typeface="Times" pitchFamily="2" charset="0"/>
              </a:rPr>
            </a:br>
            <a:r>
              <a:rPr lang="en-US" dirty="0">
                <a:solidFill>
                  <a:schemeClr val="accent6">
                    <a:lumMod val="75000"/>
                  </a:schemeClr>
                </a:solidFill>
                <a:latin typeface="Times" pitchFamily="2" charset="0"/>
              </a:rPr>
              <a:t>Three performance objectives.</a:t>
            </a:r>
          </a:p>
        </p:txBody>
      </p:sp>
      <p:grpSp>
        <p:nvGrpSpPr>
          <p:cNvPr id="4" name="Group 3">
            <a:extLst>
              <a:ext uri="{FF2B5EF4-FFF2-40B4-BE49-F238E27FC236}">
                <a16:creationId xmlns:a16="http://schemas.microsoft.com/office/drawing/2014/main" id="{A66DC7F9-7815-0949-8732-31FAA13A23B5}"/>
              </a:ext>
            </a:extLst>
          </p:cNvPr>
          <p:cNvGrpSpPr/>
          <p:nvPr/>
        </p:nvGrpSpPr>
        <p:grpSpPr>
          <a:xfrm>
            <a:off x="2760243" y="5028535"/>
            <a:ext cx="7195538" cy="1322802"/>
            <a:chOff x="3486104" y="1964849"/>
            <a:chExt cx="7195538" cy="1322802"/>
          </a:xfrm>
        </p:grpSpPr>
        <p:pic>
          <p:nvPicPr>
            <p:cNvPr id="5" name="Graphic 4" descr="Server">
              <a:extLst>
                <a:ext uri="{FF2B5EF4-FFF2-40B4-BE49-F238E27FC236}">
                  <a16:creationId xmlns:a16="http://schemas.microsoft.com/office/drawing/2014/main" id="{6A4C272C-F2E0-954C-BDEF-A032AD76E6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919" y="2005338"/>
              <a:ext cx="914400" cy="914400"/>
            </a:xfrm>
            <a:prstGeom prst="rect">
              <a:avLst/>
            </a:prstGeom>
          </p:spPr>
        </p:pic>
        <p:sp>
          <p:nvSpPr>
            <p:cNvPr id="6" name="Rectangle 5">
              <a:extLst>
                <a:ext uri="{FF2B5EF4-FFF2-40B4-BE49-F238E27FC236}">
                  <a16:creationId xmlns:a16="http://schemas.microsoft.com/office/drawing/2014/main" id="{7994E7D1-A7F4-AB48-A1DA-1F8C7D76BA40}"/>
                </a:ext>
              </a:extLst>
            </p:cNvPr>
            <p:cNvSpPr/>
            <p:nvPr/>
          </p:nvSpPr>
          <p:spPr>
            <a:xfrm>
              <a:off x="8429962" y="2825986"/>
              <a:ext cx="2235356" cy="461665"/>
            </a:xfrm>
            <a:prstGeom prst="rect">
              <a:avLst/>
            </a:prstGeom>
          </p:spPr>
          <p:txBody>
            <a:bodyPr wrap="none">
              <a:spAutoFit/>
            </a:bodyPr>
            <a:lstStyle/>
            <a:p>
              <a:r>
                <a:rPr lang="en-US" sz="2400" dirty="0"/>
                <a:t>Server-side DNN</a:t>
              </a:r>
            </a:p>
          </p:txBody>
        </p:sp>
        <p:pic>
          <p:nvPicPr>
            <p:cNvPr id="7" name="Picture 6" descr="A close up of a logo&#10;&#10;Description automatically generated">
              <a:extLst>
                <a:ext uri="{FF2B5EF4-FFF2-40B4-BE49-F238E27FC236}">
                  <a16:creationId xmlns:a16="http://schemas.microsoft.com/office/drawing/2014/main" id="{11B3E33C-773E-D846-A701-02C6CDFE0223}"/>
                </a:ext>
              </a:extLst>
            </p:cNvPr>
            <p:cNvPicPr>
              <a:picLocks noChangeAspect="1"/>
            </p:cNvPicPr>
            <p:nvPr/>
          </p:nvPicPr>
          <p:blipFill>
            <a:blip r:embed="rId5"/>
            <a:stretch>
              <a:fillRect/>
            </a:stretch>
          </p:blipFill>
          <p:spPr>
            <a:xfrm>
              <a:off x="9767242" y="2000488"/>
              <a:ext cx="914400" cy="914400"/>
            </a:xfrm>
            <a:prstGeom prst="rect">
              <a:avLst/>
            </a:prstGeom>
          </p:spPr>
        </p:pic>
        <p:sp>
          <p:nvSpPr>
            <p:cNvPr id="8" name="Rectangle 7">
              <a:extLst>
                <a:ext uri="{FF2B5EF4-FFF2-40B4-BE49-F238E27FC236}">
                  <a16:creationId xmlns:a16="http://schemas.microsoft.com/office/drawing/2014/main" id="{AC84FB9F-20F9-6347-BF24-23F22981B3FD}"/>
                </a:ext>
              </a:extLst>
            </p:cNvPr>
            <p:cNvSpPr/>
            <p:nvPr/>
          </p:nvSpPr>
          <p:spPr>
            <a:xfrm>
              <a:off x="3486104" y="2739257"/>
              <a:ext cx="1143390" cy="461665"/>
            </a:xfrm>
            <a:prstGeom prst="rect">
              <a:avLst/>
            </a:prstGeom>
          </p:spPr>
          <p:txBody>
            <a:bodyPr wrap="none">
              <a:spAutoFit/>
            </a:bodyPr>
            <a:lstStyle/>
            <a:p>
              <a:r>
                <a:rPr lang="en-US" sz="2400" dirty="0"/>
                <a:t>Camera</a:t>
              </a:r>
            </a:p>
          </p:txBody>
        </p:sp>
        <p:cxnSp>
          <p:nvCxnSpPr>
            <p:cNvPr id="9" name="Straight Arrow Connector 8">
              <a:extLst>
                <a:ext uri="{FF2B5EF4-FFF2-40B4-BE49-F238E27FC236}">
                  <a16:creationId xmlns:a16="http://schemas.microsoft.com/office/drawing/2014/main" id="{4366AEBE-F4AE-E94B-8A4D-AE6EF590D192}"/>
                </a:ext>
              </a:extLst>
            </p:cNvPr>
            <p:cNvCxnSpPr>
              <a:cxnSpLocks/>
            </p:cNvCxnSpPr>
            <p:nvPr/>
          </p:nvCxnSpPr>
          <p:spPr>
            <a:xfrm>
              <a:off x="4626533" y="2458856"/>
              <a:ext cx="4086161" cy="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06631DA-0EEB-7B41-AB5B-58E55CAA555D}"/>
                </a:ext>
              </a:extLst>
            </p:cNvPr>
            <p:cNvSpPr/>
            <p:nvPr/>
          </p:nvSpPr>
          <p:spPr>
            <a:xfrm>
              <a:off x="4896314" y="2634749"/>
              <a:ext cx="3546612" cy="400110"/>
            </a:xfrm>
            <a:prstGeom prst="rect">
              <a:avLst/>
            </a:prstGeom>
          </p:spPr>
          <p:txBody>
            <a:bodyPr wrap="none">
              <a:spAutoFit/>
            </a:bodyPr>
            <a:lstStyle/>
            <a:p>
              <a:pPr algn="ctr"/>
              <a:r>
                <a:rPr lang="en-US" sz="2000" dirty="0"/>
                <a:t>Bandwidth-constrained network</a:t>
              </a:r>
            </a:p>
          </p:txBody>
        </p:sp>
        <p:pic>
          <p:nvPicPr>
            <p:cNvPr id="11" name="Graphic 10" descr="Cloud">
              <a:extLst>
                <a:ext uri="{FF2B5EF4-FFF2-40B4-BE49-F238E27FC236}">
                  <a16:creationId xmlns:a16="http://schemas.microsoft.com/office/drawing/2014/main" id="{67E9E98A-3DFD-AD46-9FF2-98B057799E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0271" y="1964849"/>
              <a:ext cx="914400" cy="914400"/>
            </a:xfrm>
            <a:prstGeom prst="rect">
              <a:avLst/>
            </a:prstGeom>
          </p:spPr>
        </p:pic>
        <p:pic>
          <p:nvPicPr>
            <p:cNvPr id="12" name="Graphic 11" descr="Video camera">
              <a:extLst>
                <a:ext uri="{FF2B5EF4-FFF2-40B4-BE49-F238E27FC236}">
                  <a16:creationId xmlns:a16="http://schemas.microsoft.com/office/drawing/2014/main" id="{F6BADB8D-9379-374E-82FB-F86E64E830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94624" y="1964849"/>
              <a:ext cx="914400" cy="914400"/>
            </a:xfrm>
            <a:prstGeom prst="rect">
              <a:avLst/>
            </a:prstGeom>
          </p:spPr>
        </p:pic>
      </p:grpSp>
      <p:sp>
        <p:nvSpPr>
          <p:cNvPr id="13" name="TextBox 12">
            <a:extLst>
              <a:ext uri="{FF2B5EF4-FFF2-40B4-BE49-F238E27FC236}">
                <a16:creationId xmlns:a16="http://schemas.microsoft.com/office/drawing/2014/main" id="{FEA4CA27-B786-C648-AF2E-0ED6D094CECB}"/>
              </a:ext>
            </a:extLst>
          </p:cNvPr>
          <p:cNvSpPr txBox="1"/>
          <p:nvPr/>
        </p:nvSpPr>
        <p:spPr>
          <a:xfrm>
            <a:off x="490961" y="1641060"/>
            <a:ext cx="3634982" cy="461665"/>
          </a:xfrm>
          <a:prstGeom prst="rect">
            <a:avLst/>
          </a:prstGeom>
          <a:noFill/>
        </p:spPr>
        <p:txBody>
          <a:bodyPr wrap="square" rtlCol="0">
            <a:spAutoFit/>
          </a:bodyPr>
          <a:lstStyle/>
          <a:p>
            <a:pPr marL="457200" indent="-457200">
              <a:buFont typeface="+mj-lt"/>
              <a:buAutoNum type="arabicPeriod"/>
            </a:pPr>
            <a:r>
              <a:rPr lang="en-US" sz="2400" b="1" dirty="0">
                <a:solidFill>
                  <a:schemeClr val="accent2">
                    <a:lumMod val="75000"/>
                  </a:schemeClr>
                </a:solidFill>
              </a:rPr>
              <a:t>High inference accuracy</a:t>
            </a:r>
          </a:p>
        </p:txBody>
      </p:sp>
      <p:sp>
        <p:nvSpPr>
          <p:cNvPr id="14" name="Slide Number Placeholder 13">
            <a:extLst>
              <a:ext uri="{FF2B5EF4-FFF2-40B4-BE49-F238E27FC236}">
                <a16:creationId xmlns:a16="http://schemas.microsoft.com/office/drawing/2014/main" id="{57EECDCB-5AB7-F549-B5DE-E6ACA00589D9}"/>
              </a:ext>
            </a:extLst>
          </p:cNvPr>
          <p:cNvSpPr>
            <a:spLocks noGrp="1"/>
          </p:cNvSpPr>
          <p:nvPr>
            <p:ph type="sldNum" sz="quarter" idx="12"/>
          </p:nvPr>
        </p:nvSpPr>
        <p:spPr/>
        <p:txBody>
          <a:bodyPr/>
          <a:lstStyle/>
          <a:p>
            <a:fld id="{52EED48C-2B0B-A148-B97E-490061EF11A1}" type="slidenum">
              <a:rPr lang="en-US" smtClean="0"/>
              <a:t>7</a:t>
            </a:fld>
            <a:endParaRPr lang="en-US"/>
          </a:p>
        </p:txBody>
      </p:sp>
      <p:grpSp>
        <p:nvGrpSpPr>
          <p:cNvPr id="23" name="Group 22">
            <a:extLst>
              <a:ext uri="{FF2B5EF4-FFF2-40B4-BE49-F238E27FC236}">
                <a16:creationId xmlns:a16="http://schemas.microsoft.com/office/drawing/2014/main" id="{11D7375B-0904-FB4F-8FBA-74B577923DA7}"/>
              </a:ext>
            </a:extLst>
          </p:cNvPr>
          <p:cNvGrpSpPr/>
          <p:nvPr/>
        </p:nvGrpSpPr>
        <p:grpSpPr>
          <a:xfrm>
            <a:off x="2080817" y="2879244"/>
            <a:ext cx="2487348" cy="1673683"/>
            <a:chOff x="2082288" y="3300724"/>
            <a:chExt cx="2487348" cy="1673683"/>
          </a:xfrm>
        </p:grpSpPr>
        <p:grpSp>
          <p:nvGrpSpPr>
            <p:cNvPr id="17" name="Group 16">
              <a:extLst>
                <a:ext uri="{FF2B5EF4-FFF2-40B4-BE49-F238E27FC236}">
                  <a16:creationId xmlns:a16="http://schemas.microsoft.com/office/drawing/2014/main" id="{B124541E-5D41-0E46-A786-AA6CAE3E724E}"/>
                </a:ext>
              </a:extLst>
            </p:cNvPr>
            <p:cNvGrpSpPr/>
            <p:nvPr/>
          </p:nvGrpSpPr>
          <p:grpSpPr>
            <a:xfrm>
              <a:off x="2379297" y="3300724"/>
              <a:ext cx="1893331" cy="1212921"/>
              <a:chOff x="7725109" y="1773196"/>
              <a:chExt cx="4200599" cy="2691022"/>
            </a:xfrm>
          </p:grpSpPr>
          <p:pic>
            <p:nvPicPr>
              <p:cNvPr id="18" name="Picture 17">
                <a:extLst>
                  <a:ext uri="{FF2B5EF4-FFF2-40B4-BE49-F238E27FC236}">
                    <a16:creationId xmlns:a16="http://schemas.microsoft.com/office/drawing/2014/main" id="{9E65306C-5906-B94F-AE59-733D1A5B750F}"/>
                  </a:ext>
                </a:extLst>
              </p:cNvPr>
              <p:cNvPicPr>
                <a:picLocks noChangeAspect="1"/>
              </p:cNvPicPr>
              <p:nvPr/>
            </p:nvPicPr>
            <p:blipFill>
              <a:blip r:embed="rId10">
                <a:extLst>
                  <a:ext uri="{BEBA8EAE-BF5A-486C-A8C5-ECC9F3942E4B}">
                    <a14:imgProps xmlns:a14="http://schemas.microsoft.com/office/drawing/2010/main">
                      <a14:imgLayer r:embed="rId11">
                        <a14:imgEffect>
                          <a14:artisticBlur radius="52"/>
                        </a14:imgEffect>
                      </a14:imgLayer>
                    </a14:imgProps>
                  </a:ext>
                </a:extLst>
              </a:blip>
              <a:stretch>
                <a:fillRect/>
              </a:stretch>
            </p:blipFill>
            <p:spPr>
              <a:xfrm>
                <a:off x="7725109" y="1773196"/>
                <a:ext cx="4200599" cy="2686277"/>
              </a:xfrm>
              <a:prstGeom prst="rect">
                <a:avLst/>
              </a:prstGeom>
            </p:spPr>
          </p:pic>
          <p:pic>
            <p:nvPicPr>
              <p:cNvPr id="19" name="Picture 18">
                <a:extLst>
                  <a:ext uri="{FF2B5EF4-FFF2-40B4-BE49-F238E27FC236}">
                    <a16:creationId xmlns:a16="http://schemas.microsoft.com/office/drawing/2014/main" id="{B07DA038-790F-704D-8615-39BA981125C5}"/>
                  </a:ext>
                </a:extLst>
              </p:cNvPr>
              <p:cNvPicPr>
                <a:picLocks noChangeAspect="1"/>
              </p:cNvPicPr>
              <p:nvPr/>
            </p:nvPicPr>
            <p:blipFill rotWithShape="1">
              <a:blip r:embed="rId12"/>
              <a:srcRect l="32096" t="35525" r="59693" b="35418"/>
              <a:stretch/>
            </p:blipFill>
            <p:spPr>
              <a:xfrm>
                <a:off x="9072782" y="2779312"/>
                <a:ext cx="332667" cy="752799"/>
              </a:xfrm>
              <a:prstGeom prst="rect">
                <a:avLst/>
              </a:prstGeom>
            </p:spPr>
          </p:pic>
          <p:pic>
            <p:nvPicPr>
              <p:cNvPr id="20" name="Picture 19">
                <a:extLst>
                  <a:ext uri="{FF2B5EF4-FFF2-40B4-BE49-F238E27FC236}">
                    <a16:creationId xmlns:a16="http://schemas.microsoft.com/office/drawing/2014/main" id="{56C7EFB0-9F26-9546-A6AE-C2B84F745282}"/>
                  </a:ext>
                </a:extLst>
              </p:cNvPr>
              <p:cNvPicPr>
                <a:picLocks noChangeAspect="1"/>
              </p:cNvPicPr>
              <p:nvPr/>
            </p:nvPicPr>
            <p:blipFill rotWithShape="1">
              <a:blip r:embed="rId12"/>
              <a:srcRect l="22867" t="64583" r="48175" b="3853"/>
              <a:stretch/>
            </p:blipFill>
            <p:spPr>
              <a:xfrm>
                <a:off x="8594800" y="3622462"/>
                <a:ext cx="1173178" cy="817771"/>
              </a:xfrm>
              <a:prstGeom prst="rect">
                <a:avLst/>
              </a:prstGeom>
            </p:spPr>
          </p:pic>
          <p:pic>
            <p:nvPicPr>
              <p:cNvPr id="21" name="Picture 20">
                <a:extLst>
                  <a:ext uri="{FF2B5EF4-FFF2-40B4-BE49-F238E27FC236}">
                    <a16:creationId xmlns:a16="http://schemas.microsoft.com/office/drawing/2014/main" id="{E6B7A476-FA6A-DC4F-B849-E815E3F62597}"/>
                  </a:ext>
                </a:extLst>
              </p:cNvPr>
              <p:cNvPicPr>
                <a:picLocks noChangeAspect="1"/>
              </p:cNvPicPr>
              <p:nvPr/>
            </p:nvPicPr>
            <p:blipFill rotWithShape="1">
              <a:blip r:embed="rId12"/>
              <a:srcRect l="66639" t="64582"/>
              <a:stretch/>
            </p:blipFill>
            <p:spPr>
              <a:xfrm>
                <a:off x="10487621" y="3546607"/>
                <a:ext cx="1351529" cy="917611"/>
              </a:xfrm>
              <a:prstGeom prst="rect">
                <a:avLst/>
              </a:prstGeom>
            </p:spPr>
          </p:pic>
        </p:grpSp>
        <p:sp>
          <p:nvSpPr>
            <p:cNvPr id="22" name="TextBox 21">
              <a:extLst>
                <a:ext uri="{FF2B5EF4-FFF2-40B4-BE49-F238E27FC236}">
                  <a16:creationId xmlns:a16="http://schemas.microsoft.com/office/drawing/2014/main" id="{0ED7ADE8-2EB1-484E-BEA6-B72D95DC5F0C}"/>
                </a:ext>
              </a:extLst>
            </p:cNvPr>
            <p:cNvSpPr txBox="1"/>
            <p:nvPr/>
          </p:nvSpPr>
          <p:spPr>
            <a:xfrm>
              <a:off x="2082288" y="4512742"/>
              <a:ext cx="2487348" cy="461665"/>
            </a:xfrm>
            <a:prstGeom prst="rect">
              <a:avLst/>
            </a:prstGeom>
            <a:noFill/>
          </p:spPr>
          <p:txBody>
            <a:bodyPr wrap="none" rtlCol="0">
              <a:spAutoFit/>
            </a:bodyPr>
            <a:lstStyle/>
            <a:p>
              <a:r>
                <a:rPr lang="en-US" sz="2400" dirty="0"/>
                <a:t>Compressed video</a:t>
              </a:r>
            </a:p>
          </p:txBody>
        </p:sp>
      </p:grpSp>
      <p:sp>
        <p:nvSpPr>
          <p:cNvPr id="40" name="TextBox 39">
            <a:extLst>
              <a:ext uri="{FF2B5EF4-FFF2-40B4-BE49-F238E27FC236}">
                <a16:creationId xmlns:a16="http://schemas.microsoft.com/office/drawing/2014/main" id="{F225EB74-F03D-6246-B513-6EF00EB4DF37}"/>
              </a:ext>
            </a:extLst>
          </p:cNvPr>
          <p:cNvSpPr txBox="1"/>
          <p:nvPr/>
        </p:nvSpPr>
        <p:spPr>
          <a:xfrm>
            <a:off x="9274457" y="4089350"/>
            <a:ext cx="3002175" cy="1200329"/>
          </a:xfrm>
          <a:prstGeom prst="rect">
            <a:avLst/>
          </a:prstGeom>
          <a:noFill/>
        </p:spPr>
        <p:txBody>
          <a:bodyPr wrap="square" rtlCol="0">
            <a:spAutoFit/>
          </a:bodyPr>
          <a:lstStyle/>
          <a:p>
            <a:pPr algn="ctr"/>
            <a:r>
              <a:rPr lang="en-US" sz="2400" dirty="0"/>
              <a:t>Similar to the inference results on </a:t>
            </a:r>
            <a:r>
              <a:rPr lang="en-US" sz="2400" b="1" dirty="0">
                <a:solidFill>
                  <a:schemeClr val="accent2">
                    <a:lumMod val="75000"/>
                  </a:schemeClr>
                </a:solidFill>
              </a:rPr>
              <a:t>uncompressed</a:t>
            </a:r>
            <a:r>
              <a:rPr lang="en-US" sz="2400" dirty="0"/>
              <a:t> video</a:t>
            </a:r>
          </a:p>
        </p:txBody>
      </p:sp>
      <p:grpSp>
        <p:nvGrpSpPr>
          <p:cNvPr id="44" name="Group 43">
            <a:extLst>
              <a:ext uri="{FF2B5EF4-FFF2-40B4-BE49-F238E27FC236}">
                <a16:creationId xmlns:a16="http://schemas.microsoft.com/office/drawing/2014/main" id="{AA5E1A11-59A8-3047-86AF-BA78F8C31B84}"/>
              </a:ext>
            </a:extLst>
          </p:cNvPr>
          <p:cNvGrpSpPr/>
          <p:nvPr/>
        </p:nvGrpSpPr>
        <p:grpSpPr>
          <a:xfrm>
            <a:off x="8266003" y="2647597"/>
            <a:ext cx="3787451" cy="1412904"/>
            <a:chOff x="8266003" y="2647597"/>
            <a:chExt cx="3787451" cy="1412904"/>
          </a:xfrm>
        </p:grpSpPr>
        <p:grpSp>
          <p:nvGrpSpPr>
            <p:cNvPr id="39" name="Group 38">
              <a:extLst>
                <a:ext uri="{FF2B5EF4-FFF2-40B4-BE49-F238E27FC236}">
                  <a16:creationId xmlns:a16="http://schemas.microsoft.com/office/drawing/2014/main" id="{1EFD6F86-228C-1D49-A388-CBA742C297F5}"/>
                </a:ext>
              </a:extLst>
            </p:cNvPr>
            <p:cNvGrpSpPr/>
            <p:nvPr/>
          </p:nvGrpSpPr>
          <p:grpSpPr>
            <a:xfrm>
              <a:off x="10144272" y="2837425"/>
              <a:ext cx="1909182" cy="1223076"/>
              <a:chOff x="7896521" y="2073293"/>
              <a:chExt cx="3634905" cy="2328622"/>
            </a:xfrm>
          </p:grpSpPr>
          <p:grpSp>
            <p:nvGrpSpPr>
              <p:cNvPr id="31" name="Group 30">
                <a:extLst>
                  <a:ext uri="{FF2B5EF4-FFF2-40B4-BE49-F238E27FC236}">
                    <a16:creationId xmlns:a16="http://schemas.microsoft.com/office/drawing/2014/main" id="{1CC1C56F-4B91-DB4E-B1DC-1EE71A3F1A47}"/>
                  </a:ext>
                </a:extLst>
              </p:cNvPr>
              <p:cNvGrpSpPr/>
              <p:nvPr/>
            </p:nvGrpSpPr>
            <p:grpSpPr>
              <a:xfrm>
                <a:off x="7896521" y="2073293"/>
                <a:ext cx="3634905" cy="2328622"/>
                <a:chOff x="7725109" y="1773196"/>
                <a:chExt cx="4200599" cy="2691022"/>
              </a:xfrm>
            </p:grpSpPr>
            <p:pic>
              <p:nvPicPr>
                <p:cNvPr id="32" name="Picture 31">
                  <a:extLst>
                    <a:ext uri="{FF2B5EF4-FFF2-40B4-BE49-F238E27FC236}">
                      <a16:creationId xmlns:a16="http://schemas.microsoft.com/office/drawing/2014/main" id="{399DF10E-2212-D048-BC32-0EB2581DC006}"/>
                    </a:ext>
                  </a:extLst>
                </p:cNvPr>
                <p:cNvPicPr>
                  <a:picLocks noChangeAspect="1"/>
                </p:cNvPicPr>
                <p:nvPr/>
              </p:nvPicPr>
              <p:blipFill>
                <a:blip r:embed="rId10">
                  <a:extLst>
                    <a:ext uri="{BEBA8EAE-BF5A-486C-A8C5-ECC9F3942E4B}">
                      <a14:imgProps xmlns:a14="http://schemas.microsoft.com/office/drawing/2010/main">
                        <a14:imgLayer r:embed="rId13">
                          <a14:imgEffect>
                            <a14:artisticBlur radius="52"/>
                          </a14:imgEffect>
                        </a14:imgLayer>
                      </a14:imgProps>
                    </a:ext>
                  </a:extLst>
                </a:blip>
                <a:stretch>
                  <a:fillRect/>
                </a:stretch>
              </p:blipFill>
              <p:spPr>
                <a:xfrm>
                  <a:off x="7725109" y="1773196"/>
                  <a:ext cx="4200599" cy="2686277"/>
                </a:xfrm>
                <a:prstGeom prst="rect">
                  <a:avLst/>
                </a:prstGeom>
              </p:spPr>
            </p:pic>
            <p:pic>
              <p:nvPicPr>
                <p:cNvPr id="33" name="Picture 32">
                  <a:extLst>
                    <a:ext uri="{FF2B5EF4-FFF2-40B4-BE49-F238E27FC236}">
                      <a16:creationId xmlns:a16="http://schemas.microsoft.com/office/drawing/2014/main" id="{43628138-5E92-8347-A790-BE1053219B80}"/>
                    </a:ext>
                  </a:extLst>
                </p:cNvPr>
                <p:cNvPicPr>
                  <a:picLocks noChangeAspect="1"/>
                </p:cNvPicPr>
                <p:nvPr/>
              </p:nvPicPr>
              <p:blipFill rotWithShape="1">
                <a:blip r:embed="rId12"/>
                <a:srcRect l="32096" t="35525" r="59693" b="35418"/>
                <a:stretch/>
              </p:blipFill>
              <p:spPr>
                <a:xfrm>
                  <a:off x="9072782" y="2779312"/>
                  <a:ext cx="332667" cy="752799"/>
                </a:xfrm>
                <a:prstGeom prst="rect">
                  <a:avLst/>
                </a:prstGeom>
              </p:spPr>
            </p:pic>
            <p:pic>
              <p:nvPicPr>
                <p:cNvPr id="34" name="Picture 33">
                  <a:extLst>
                    <a:ext uri="{FF2B5EF4-FFF2-40B4-BE49-F238E27FC236}">
                      <a16:creationId xmlns:a16="http://schemas.microsoft.com/office/drawing/2014/main" id="{46CBB82A-88AC-C748-B5E1-24CAFA7DDADC}"/>
                    </a:ext>
                  </a:extLst>
                </p:cNvPr>
                <p:cNvPicPr>
                  <a:picLocks noChangeAspect="1"/>
                </p:cNvPicPr>
                <p:nvPr/>
              </p:nvPicPr>
              <p:blipFill rotWithShape="1">
                <a:blip r:embed="rId12"/>
                <a:srcRect l="22867" t="64583" r="48175" b="3853"/>
                <a:stretch/>
              </p:blipFill>
              <p:spPr>
                <a:xfrm>
                  <a:off x="8594800" y="3622462"/>
                  <a:ext cx="1173178" cy="817771"/>
                </a:xfrm>
                <a:prstGeom prst="rect">
                  <a:avLst/>
                </a:prstGeom>
              </p:spPr>
            </p:pic>
            <p:pic>
              <p:nvPicPr>
                <p:cNvPr id="35" name="Picture 34">
                  <a:extLst>
                    <a:ext uri="{FF2B5EF4-FFF2-40B4-BE49-F238E27FC236}">
                      <a16:creationId xmlns:a16="http://schemas.microsoft.com/office/drawing/2014/main" id="{2223C55C-5C0F-7D46-B9AB-1C24918727A2}"/>
                    </a:ext>
                  </a:extLst>
                </p:cNvPr>
                <p:cNvPicPr>
                  <a:picLocks noChangeAspect="1"/>
                </p:cNvPicPr>
                <p:nvPr/>
              </p:nvPicPr>
              <p:blipFill rotWithShape="1">
                <a:blip r:embed="rId12"/>
                <a:srcRect l="66639" t="64582"/>
                <a:stretch/>
              </p:blipFill>
              <p:spPr>
                <a:xfrm>
                  <a:off x="10487621" y="3546607"/>
                  <a:ext cx="1351529" cy="917611"/>
                </a:xfrm>
                <a:prstGeom prst="rect">
                  <a:avLst/>
                </a:prstGeom>
              </p:spPr>
            </p:pic>
          </p:grpSp>
          <p:sp>
            <p:nvSpPr>
              <p:cNvPr id="36" name="Rectangle 35">
                <a:extLst>
                  <a:ext uri="{FF2B5EF4-FFF2-40B4-BE49-F238E27FC236}">
                    <a16:creationId xmlns:a16="http://schemas.microsoft.com/office/drawing/2014/main" id="{34D4CA2B-164F-6340-A36E-B1AF8F1021CB}"/>
                  </a:ext>
                </a:extLst>
              </p:cNvPr>
              <p:cNvSpPr/>
              <p:nvPr/>
            </p:nvSpPr>
            <p:spPr>
              <a:xfrm>
                <a:off x="9009707" y="2947388"/>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6BE8B6-FBCD-0442-A450-ADF8DF2A4FC6}"/>
                  </a:ext>
                </a:extLst>
              </p:cNvPr>
              <p:cNvSpPr/>
              <p:nvPr/>
            </p:nvSpPr>
            <p:spPr>
              <a:xfrm>
                <a:off x="8699044" y="3614369"/>
                <a:ext cx="1100057" cy="71824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C1E654-656F-3C4E-8D7F-53DBB404F900}"/>
                  </a:ext>
                </a:extLst>
              </p:cNvPr>
              <p:cNvSpPr/>
              <p:nvPr/>
            </p:nvSpPr>
            <p:spPr>
              <a:xfrm>
                <a:off x="10239312" y="3697687"/>
                <a:ext cx="966020" cy="63492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a:extLst>
                <a:ext uri="{FF2B5EF4-FFF2-40B4-BE49-F238E27FC236}">
                  <a16:creationId xmlns:a16="http://schemas.microsoft.com/office/drawing/2014/main" id="{E9FD643F-12F8-294E-99C1-672BAD34809C}"/>
                </a:ext>
              </a:extLst>
            </p:cNvPr>
            <p:cNvCxnSpPr>
              <a:cxnSpLocks/>
              <a:endCxn id="32" idx="1"/>
            </p:cNvCxnSpPr>
            <p:nvPr/>
          </p:nvCxnSpPr>
          <p:spPr>
            <a:xfrm>
              <a:off x="8787176" y="3445503"/>
              <a:ext cx="1357096" cy="2382"/>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C7B74E3-05FC-D944-A52B-5D50473FC75C}"/>
                </a:ext>
              </a:extLst>
            </p:cNvPr>
            <p:cNvSpPr txBox="1"/>
            <p:nvPr/>
          </p:nvSpPr>
          <p:spPr>
            <a:xfrm>
              <a:off x="8266003" y="2647597"/>
              <a:ext cx="2156905" cy="830997"/>
            </a:xfrm>
            <a:prstGeom prst="rect">
              <a:avLst/>
            </a:prstGeom>
            <a:noFill/>
          </p:spPr>
          <p:txBody>
            <a:bodyPr wrap="square" rtlCol="0">
              <a:spAutoFit/>
            </a:bodyPr>
            <a:lstStyle/>
            <a:p>
              <a:pPr algn="ctr"/>
              <a:r>
                <a:rPr lang="en-US" sz="2400" dirty="0"/>
                <a:t>DNN</a:t>
              </a:r>
            </a:p>
            <a:p>
              <a:pPr algn="ctr"/>
              <a:r>
                <a:rPr lang="en-US" sz="2400" dirty="0"/>
                <a:t>inference</a:t>
              </a:r>
            </a:p>
          </p:txBody>
        </p:sp>
      </p:grpSp>
      <p:grpSp>
        <p:nvGrpSpPr>
          <p:cNvPr id="15" name="Group 14">
            <a:extLst>
              <a:ext uri="{FF2B5EF4-FFF2-40B4-BE49-F238E27FC236}">
                <a16:creationId xmlns:a16="http://schemas.microsoft.com/office/drawing/2014/main" id="{5419F5BA-5A28-6E43-911B-7674BF29F46B}"/>
              </a:ext>
            </a:extLst>
          </p:cNvPr>
          <p:cNvGrpSpPr/>
          <p:nvPr/>
        </p:nvGrpSpPr>
        <p:grpSpPr>
          <a:xfrm>
            <a:off x="6247851" y="801735"/>
            <a:ext cx="5836602" cy="1824494"/>
            <a:chOff x="6247851" y="801735"/>
            <a:chExt cx="5836602" cy="1824494"/>
          </a:xfrm>
        </p:grpSpPr>
        <p:grpSp>
          <p:nvGrpSpPr>
            <p:cNvPr id="3" name="Group 2">
              <a:extLst>
                <a:ext uri="{FF2B5EF4-FFF2-40B4-BE49-F238E27FC236}">
                  <a16:creationId xmlns:a16="http://schemas.microsoft.com/office/drawing/2014/main" id="{E13A0015-0204-6948-859C-B572834827C3}"/>
                </a:ext>
              </a:extLst>
            </p:cNvPr>
            <p:cNvGrpSpPr/>
            <p:nvPr/>
          </p:nvGrpSpPr>
          <p:grpSpPr>
            <a:xfrm>
              <a:off x="6247851" y="963425"/>
              <a:ext cx="2810193" cy="1632982"/>
              <a:chOff x="6581736" y="1049785"/>
              <a:chExt cx="2810193" cy="1632982"/>
            </a:xfrm>
          </p:grpSpPr>
          <p:pic>
            <p:nvPicPr>
              <p:cNvPr id="41" name="Picture 40">
                <a:extLst>
                  <a:ext uri="{FF2B5EF4-FFF2-40B4-BE49-F238E27FC236}">
                    <a16:creationId xmlns:a16="http://schemas.microsoft.com/office/drawing/2014/main" id="{0CB9BD78-C72D-844C-B49C-429B00E98B67}"/>
                  </a:ext>
                </a:extLst>
              </p:cNvPr>
              <p:cNvPicPr>
                <a:picLocks noChangeAspect="1"/>
              </p:cNvPicPr>
              <p:nvPr/>
            </p:nvPicPr>
            <p:blipFill>
              <a:blip r:embed="rId12"/>
              <a:stretch>
                <a:fillRect/>
              </a:stretch>
            </p:blipFill>
            <p:spPr>
              <a:xfrm>
                <a:off x="7148050" y="1049785"/>
                <a:ext cx="1893331" cy="1210782"/>
              </a:xfrm>
              <a:prstGeom prst="rect">
                <a:avLst/>
              </a:prstGeom>
            </p:spPr>
          </p:pic>
          <p:sp>
            <p:nvSpPr>
              <p:cNvPr id="45" name="TextBox 44">
                <a:extLst>
                  <a:ext uri="{FF2B5EF4-FFF2-40B4-BE49-F238E27FC236}">
                    <a16:creationId xmlns:a16="http://schemas.microsoft.com/office/drawing/2014/main" id="{0B2885F7-8D1A-A14F-AC78-222B53583540}"/>
                  </a:ext>
                </a:extLst>
              </p:cNvPr>
              <p:cNvSpPr txBox="1"/>
              <p:nvPr/>
            </p:nvSpPr>
            <p:spPr>
              <a:xfrm>
                <a:off x="6581736" y="2221102"/>
                <a:ext cx="2810193" cy="461665"/>
              </a:xfrm>
              <a:prstGeom prst="rect">
                <a:avLst/>
              </a:prstGeom>
              <a:noFill/>
            </p:spPr>
            <p:txBody>
              <a:bodyPr wrap="none" rtlCol="0">
                <a:spAutoFit/>
              </a:bodyPr>
              <a:lstStyle/>
              <a:p>
                <a:r>
                  <a:rPr lang="en-US" sz="2400" dirty="0"/>
                  <a:t>Uncompressed video</a:t>
                </a:r>
              </a:p>
            </p:txBody>
          </p:sp>
        </p:grpSp>
        <p:cxnSp>
          <p:nvCxnSpPr>
            <p:cNvPr id="48" name="Straight Arrow Connector 47">
              <a:extLst>
                <a:ext uri="{FF2B5EF4-FFF2-40B4-BE49-F238E27FC236}">
                  <a16:creationId xmlns:a16="http://schemas.microsoft.com/office/drawing/2014/main" id="{747A08BC-78CF-1E47-B2C1-A6947F6E2B87}"/>
                </a:ext>
              </a:extLst>
            </p:cNvPr>
            <p:cNvCxnSpPr>
              <a:cxnSpLocks/>
            </p:cNvCxnSpPr>
            <p:nvPr/>
          </p:nvCxnSpPr>
          <p:spPr>
            <a:xfrm>
              <a:off x="8707496" y="1660289"/>
              <a:ext cx="1357096" cy="2382"/>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145B559-FDAD-8B4D-941A-D5E07AD157EA}"/>
                </a:ext>
              </a:extLst>
            </p:cNvPr>
            <p:cNvSpPr txBox="1"/>
            <p:nvPr/>
          </p:nvSpPr>
          <p:spPr>
            <a:xfrm>
              <a:off x="8266003" y="801735"/>
              <a:ext cx="2156905" cy="830997"/>
            </a:xfrm>
            <a:prstGeom prst="rect">
              <a:avLst/>
            </a:prstGeom>
            <a:noFill/>
          </p:spPr>
          <p:txBody>
            <a:bodyPr wrap="square" rtlCol="0">
              <a:spAutoFit/>
            </a:bodyPr>
            <a:lstStyle/>
            <a:p>
              <a:pPr algn="ctr"/>
              <a:r>
                <a:rPr lang="en-US" sz="2400" dirty="0"/>
                <a:t>DNN</a:t>
              </a:r>
            </a:p>
            <a:p>
              <a:pPr algn="ctr"/>
              <a:r>
                <a:rPr lang="en-US" sz="2400" dirty="0"/>
                <a:t>inference</a:t>
              </a:r>
            </a:p>
          </p:txBody>
        </p:sp>
        <p:grpSp>
          <p:nvGrpSpPr>
            <p:cNvPr id="50" name="Group 49">
              <a:extLst>
                <a:ext uri="{FF2B5EF4-FFF2-40B4-BE49-F238E27FC236}">
                  <a16:creationId xmlns:a16="http://schemas.microsoft.com/office/drawing/2014/main" id="{919E3F4C-0680-F84E-B52A-737B6D6B9059}"/>
                </a:ext>
              </a:extLst>
            </p:cNvPr>
            <p:cNvGrpSpPr/>
            <p:nvPr/>
          </p:nvGrpSpPr>
          <p:grpSpPr>
            <a:xfrm>
              <a:off x="9817422" y="957267"/>
              <a:ext cx="2267031" cy="1668962"/>
              <a:chOff x="6917327" y="1049785"/>
              <a:chExt cx="2267031" cy="1668962"/>
            </a:xfrm>
          </p:grpSpPr>
          <p:pic>
            <p:nvPicPr>
              <p:cNvPr id="51" name="Picture 50">
                <a:extLst>
                  <a:ext uri="{FF2B5EF4-FFF2-40B4-BE49-F238E27FC236}">
                    <a16:creationId xmlns:a16="http://schemas.microsoft.com/office/drawing/2014/main" id="{17D93044-8F68-A74C-9A5D-73928E96C003}"/>
                  </a:ext>
                </a:extLst>
              </p:cNvPr>
              <p:cNvPicPr>
                <a:picLocks noChangeAspect="1"/>
              </p:cNvPicPr>
              <p:nvPr/>
            </p:nvPicPr>
            <p:blipFill>
              <a:blip r:embed="rId12"/>
              <a:stretch>
                <a:fillRect/>
              </a:stretch>
            </p:blipFill>
            <p:spPr>
              <a:xfrm>
                <a:off x="7148050" y="1049785"/>
                <a:ext cx="1893331" cy="1210782"/>
              </a:xfrm>
              <a:prstGeom prst="rect">
                <a:avLst/>
              </a:prstGeom>
            </p:spPr>
          </p:pic>
          <p:sp>
            <p:nvSpPr>
              <p:cNvPr id="52" name="TextBox 51">
                <a:extLst>
                  <a:ext uri="{FF2B5EF4-FFF2-40B4-BE49-F238E27FC236}">
                    <a16:creationId xmlns:a16="http://schemas.microsoft.com/office/drawing/2014/main" id="{73AB4E9C-7A49-E04B-8AB2-2AB93AB06035}"/>
                  </a:ext>
                </a:extLst>
              </p:cNvPr>
              <p:cNvSpPr txBox="1"/>
              <p:nvPr/>
            </p:nvSpPr>
            <p:spPr>
              <a:xfrm>
                <a:off x="6917327" y="2257082"/>
                <a:ext cx="2267031" cy="461665"/>
              </a:xfrm>
              <a:prstGeom prst="rect">
                <a:avLst/>
              </a:prstGeom>
              <a:noFill/>
            </p:spPr>
            <p:txBody>
              <a:bodyPr wrap="none" rtlCol="0">
                <a:spAutoFit/>
              </a:bodyPr>
              <a:lstStyle/>
              <a:p>
                <a:r>
                  <a:rPr lang="en-US" sz="2400" dirty="0"/>
                  <a:t>Inference results</a:t>
                </a:r>
              </a:p>
            </p:txBody>
          </p:sp>
        </p:grpSp>
        <p:sp>
          <p:nvSpPr>
            <p:cNvPr id="53" name="Rectangle 52">
              <a:extLst>
                <a:ext uri="{FF2B5EF4-FFF2-40B4-BE49-F238E27FC236}">
                  <a16:creationId xmlns:a16="http://schemas.microsoft.com/office/drawing/2014/main" id="{79572638-92B6-EE48-B527-F719A64160CE}"/>
                </a:ext>
              </a:extLst>
            </p:cNvPr>
            <p:cNvSpPr/>
            <p:nvPr/>
          </p:nvSpPr>
          <p:spPr>
            <a:xfrm>
              <a:off x="10652755" y="1373946"/>
              <a:ext cx="168908" cy="325998"/>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B9D368-ACB4-DC4C-8A88-2E75F8654AC4}"/>
                </a:ext>
              </a:extLst>
            </p:cNvPr>
            <p:cNvSpPr/>
            <p:nvPr/>
          </p:nvSpPr>
          <p:spPr>
            <a:xfrm>
              <a:off x="10489584" y="1724269"/>
              <a:ext cx="577789" cy="377250"/>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99A0B43-A9AF-E74C-B792-7DA1D7895353}"/>
                </a:ext>
              </a:extLst>
            </p:cNvPr>
            <p:cNvSpPr/>
            <p:nvPr/>
          </p:nvSpPr>
          <p:spPr>
            <a:xfrm>
              <a:off x="11298588" y="1768030"/>
              <a:ext cx="507388" cy="33348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1.85185E-6 L 0.36953 -0.00718 " pathEditMode="relative" rAng="0" ptsTypes="AA">
                                      <p:cBhvr>
                                        <p:cTn id="6" dur="2000" fill="hold"/>
                                        <p:tgtEl>
                                          <p:spTgt spid="23"/>
                                        </p:tgtEl>
                                        <p:attrNameLst>
                                          <p:attrName>ppt_x</p:attrName>
                                          <p:attrName>ppt_y</p:attrName>
                                        </p:attrNameLst>
                                      </p:cBhvr>
                                      <p:rCtr x="18477" y="-37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C4EB-C0B8-D244-956A-9E7C9E0A9288}"/>
              </a:ext>
            </a:extLst>
          </p:cNvPr>
          <p:cNvSpPr>
            <a:spLocks noGrp="1"/>
          </p:cNvSpPr>
          <p:nvPr>
            <p:ph type="title"/>
          </p:nvPr>
        </p:nvSpPr>
        <p:spPr>
          <a:xfrm>
            <a:off x="22240" y="11100"/>
            <a:ext cx="11817927" cy="1280890"/>
          </a:xfrm>
        </p:spPr>
        <p:txBody>
          <a:bodyPr>
            <a:normAutofit fontScale="90000"/>
          </a:bodyPr>
          <a:lstStyle/>
          <a:p>
            <a:r>
              <a:rPr lang="en-US" dirty="0"/>
              <a:t>Design an </a:t>
            </a:r>
            <a:r>
              <a:rPr lang="en-US" b="1" dirty="0">
                <a:solidFill>
                  <a:schemeClr val="accent2">
                    <a:lumMod val="75000"/>
                  </a:schemeClr>
                </a:solidFill>
              </a:rPr>
              <a:t>ideal</a:t>
            </a:r>
            <a:r>
              <a:rPr lang="en-US" dirty="0"/>
              <a:t> video compression for video analytics:</a:t>
            </a:r>
            <a:br>
              <a:rPr lang="en-US" dirty="0"/>
            </a:br>
            <a:r>
              <a:rPr lang="en-US" dirty="0"/>
              <a:t>Three performance objectives.</a:t>
            </a:r>
            <a:endParaRPr lang="en-US" dirty="0">
              <a:solidFill>
                <a:schemeClr val="accent6">
                  <a:lumMod val="75000"/>
                </a:schemeClr>
              </a:solidFill>
              <a:latin typeface="Times" pitchFamily="2" charset="0"/>
            </a:endParaRPr>
          </a:p>
        </p:txBody>
      </p:sp>
      <p:grpSp>
        <p:nvGrpSpPr>
          <p:cNvPr id="4" name="Group 3">
            <a:extLst>
              <a:ext uri="{FF2B5EF4-FFF2-40B4-BE49-F238E27FC236}">
                <a16:creationId xmlns:a16="http://schemas.microsoft.com/office/drawing/2014/main" id="{A66DC7F9-7815-0949-8732-31FAA13A23B5}"/>
              </a:ext>
            </a:extLst>
          </p:cNvPr>
          <p:cNvGrpSpPr/>
          <p:nvPr/>
        </p:nvGrpSpPr>
        <p:grpSpPr>
          <a:xfrm>
            <a:off x="1829870" y="4803118"/>
            <a:ext cx="8125911" cy="1319615"/>
            <a:chOff x="2555731" y="1968036"/>
            <a:chExt cx="8125911" cy="1319615"/>
          </a:xfrm>
        </p:grpSpPr>
        <p:pic>
          <p:nvPicPr>
            <p:cNvPr id="5" name="Graphic 4" descr="Server">
              <a:extLst>
                <a:ext uri="{FF2B5EF4-FFF2-40B4-BE49-F238E27FC236}">
                  <a16:creationId xmlns:a16="http://schemas.microsoft.com/office/drawing/2014/main" id="{6A4C272C-F2E0-954C-BDEF-A032AD76E6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919" y="2005338"/>
              <a:ext cx="914400" cy="914400"/>
            </a:xfrm>
            <a:prstGeom prst="rect">
              <a:avLst/>
            </a:prstGeom>
          </p:spPr>
        </p:pic>
        <p:sp>
          <p:nvSpPr>
            <p:cNvPr id="6" name="Rectangle 5">
              <a:extLst>
                <a:ext uri="{FF2B5EF4-FFF2-40B4-BE49-F238E27FC236}">
                  <a16:creationId xmlns:a16="http://schemas.microsoft.com/office/drawing/2014/main" id="{7994E7D1-A7F4-AB48-A1DA-1F8C7D76BA40}"/>
                </a:ext>
              </a:extLst>
            </p:cNvPr>
            <p:cNvSpPr/>
            <p:nvPr/>
          </p:nvSpPr>
          <p:spPr>
            <a:xfrm>
              <a:off x="8429962" y="2825986"/>
              <a:ext cx="2235356" cy="461665"/>
            </a:xfrm>
            <a:prstGeom prst="rect">
              <a:avLst/>
            </a:prstGeom>
          </p:spPr>
          <p:txBody>
            <a:bodyPr wrap="none">
              <a:spAutoFit/>
            </a:bodyPr>
            <a:lstStyle/>
            <a:p>
              <a:r>
                <a:rPr lang="en-US" sz="2400" dirty="0"/>
                <a:t>Server-side DNN</a:t>
              </a:r>
            </a:p>
          </p:txBody>
        </p:sp>
        <p:pic>
          <p:nvPicPr>
            <p:cNvPr id="7" name="Picture 6" descr="A close up of a logo&#10;&#10;Description automatically generated">
              <a:extLst>
                <a:ext uri="{FF2B5EF4-FFF2-40B4-BE49-F238E27FC236}">
                  <a16:creationId xmlns:a16="http://schemas.microsoft.com/office/drawing/2014/main" id="{11B3E33C-773E-D846-A701-02C6CDFE0223}"/>
                </a:ext>
              </a:extLst>
            </p:cNvPr>
            <p:cNvPicPr>
              <a:picLocks noChangeAspect="1"/>
            </p:cNvPicPr>
            <p:nvPr/>
          </p:nvPicPr>
          <p:blipFill>
            <a:blip r:embed="rId5"/>
            <a:stretch>
              <a:fillRect/>
            </a:stretch>
          </p:blipFill>
          <p:spPr>
            <a:xfrm>
              <a:off x="9767242" y="2000488"/>
              <a:ext cx="914400" cy="914400"/>
            </a:xfrm>
            <a:prstGeom prst="rect">
              <a:avLst/>
            </a:prstGeom>
          </p:spPr>
        </p:pic>
        <p:sp>
          <p:nvSpPr>
            <p:cNvPr id="8" name="Rectangle 7">
              <a:extLst>
                <a:ext uri="{FF2B5EF4-FFF2-40B4-BE49-F238E27FC236}">
                  <a16:creationId xmlns:a16="http://schemas.microsoft.com/office/drawing/2014/main" id="{AC84FB9F-20F9-6347-BF24-23F22981B3FD}"/>
                </a:ext>
              </a:extLst>
            </p:cNvPr>
            <p:cNvSpPr/>
            <p:nvPr/>
          </p:nvSpPr>
          <p:spPr>
            <a:xfrm>
              <a:off x="2555731" y="2757262"/>
              <a:ext cx="1143390" cy="461665"/>
            </a:xfrm>
            <a:prstGeom prst="rect">
              <a:avLst/>
            </a:prstGeom>
          </p:spPr>
          <p:txBody>
            <a:bodyPr wrap="none">
              <a:spAutoFit/>
            </a:bodyPr>
            <a:lstStyle/>
            <a:p>
              <a:r>
                <a:rPr lang="en-US" sz="2400" dirty="0"/>
                <a:t>Camera</a:t>
              </a:r>
            </a:p>
          </p:txBody>
        </p:sp>
        <p:cxnSp>
          <p:nvCxnSpPr>
            <p:cNvPr id="9" name="Straight Arrow Connector 8">
              <a:extLst>
                <a:ext uri="{FF2B5EF4-FFF2-40B4-BE49-F238E27FC236}">
                  <a16:creationId xmlns:a16="http://schemas.microsoft.com/office/drawing/2014/main" id="{4366AEBE-F4AE-E94B-8A4D-AE6EF590D192}"/>
                </a:ext>
              </a:extLst>
            </p:cNvPr>
            <p:cNvCxnSpPr>
              <a:cxnSpLocks/>
            </p:cNvCxnSpPr>
            <p:nvPr/>
          </p:nvCxnSpPr>
          <p:spPr>
            <a:xfrm>
              <a:off x="3838832" y="2458856"/>
              <a:ext cx="4873862" cy="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06631DA-0EEB-7B41-AB5B-58E55CAA555D}"/>
                </a:ext>
              </a:extLst>
            </p:cNvPr>
            <p:cNvSpPr/>
            <p:nvPr/>
          </p:nvSpPr>
          <p:spPr>
            <a:xfrm>
              <a:off x="4072346" y="2625788"/>
              <a:ext cx="4212180" cy="461665"/>
            </a:xfrm>
            <a:prstGeom prst="rect">
              <a:avLst/>
            </a:prstGeom>
          </p:spPr>
          <p:txBody>
            <a:bodyPr wrap="none">
              <a:spAutoFit/>
            </a:bodyPr>
            <a:lstStyle/>
            <a:p>
              <a:pPr algn="ctr"/>
              <a:r>
                <a:rPr lang="en-US" sz="2400" dirty="0"/>
                <a:t>Bandwidth-constrained network</a:t>
              </a:r>
            </a:p>
          </p:txBody>
        </p:sp>
        <p:pic>
          <p:nvPicPr>
            <p:cNvPr id="11" name="Graphic 10" descr="Cloud">
              <a:extLst>
                <a:ext uri="{FF2B5EF4-FFF2-40B4-BE49-F238E27FC236}">
                  <a16:creationId xmlns:a16="http://schemas.microsoft.com/office/drawing/2014/main" id="{67E9E98A-3DFD-AD46-9FF2-98B057799E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1896" y="1968036"/>
              <a:ext cx="914400" cy="914400"/>
            </a:xfrm>
            <a:prstGeom prst="rect">
              <a:avLst/>
            </a:prstGeom>
          </p:spPr>
        </p:pic>
        <p:pic>
          <p:nvPicPr>
            <p:cNvPr id="12" name="Graphic 11" descr="Video camera">
              <a:extLst>
                <a:ext uri="{FF2B5EF4-FFF2-40B4-BE49-F238E27FC236}">
                  <a16:creationId xmlns:a16="http://schemas.microsoft.com/office/drawing/2014/main" id="{F6BADB8D-9379-374E-82FB-F86E64E830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4251" y="1982854"/>
              <a:ext cx="914400" cy="914400"/>
            </a:xfrm>
            <a:prstGeom prst="rect">
              <a:avLst/>
            </a:prstGeom>
          </p:spPr>
        </p:pic>
      </p:grpSp>
      <p:sp>
        <p:nvSpPr>
          <p:cNvPr id="13" name="TextBox 12">
            <a:extLst>
              <a:ext uri="{FF2B5EF4-FFF2-40B4-BE49-F238E27FC236}">
                <a16:creationId xmlns:a16="http://schemas.microsoft.com/office/drawing/2014/main" id="{FEA4CA27-B786-C648-AF2E-0ED6D094CECB}"/>
              </a:ext>
            </a:extLst>
          </p:cNvPr>
          <p:cNvSpPr txBox="1"/>
          <p:nvPr/>
        </p:nvSpPr>
        <p:spPr>
          <a:xfrm>
            <a:off x="490960" y="1266760"/>
            <a:ext cx="8319892" cy="1938992"/>
          </a:xfrm>
          <a:prstGeom prst="rect">
            <a:avLst/>
          </a:prstGeom>
          <a:noFill/>
        </p:spPr>
        <p:txBody>
          <a:bodyPr wrap="square" rtlCol="0">
            <a:spAutoFit/>
          </a:bodyPr>
          <a:lstStyle/>
          <a:p>
            <a:pPr marL="457200" indent="-457200">
              <a:buFont typeface="+mj-lt"/>
              <a:buAutoNum type="arabicPeriod"/>
            </a:pPr>
            <a:r>
              <a:rPr lang="en-US" sz="2400" b="1" dirty="0">
                <a:solidFill>
                  <a:schemeClr val="accent2">
                    <a:lumMod val="75000"/>
                  </a:schemeClr>
                </a:solidFill>
              </a:rPr>
              <a:t>High inference accuracy</a:t>
            </a:r>
          </a:p>
          <a:p>
            <a:pPr marL="457200" indent="-457200">
              <a:buFont typeface="+mj-lt"/>
              <a:buAutoNum type="arabicPeriod"/>
            </a:pPr>
            <a:r>
              <a:rPr lang="en-US" sz="2400" b="1" dirty="0">
                <a:solidFill>
                  <a:schemeClr val="accent2">
                    <a:lumMod val="75000"/>
                  </a:schemeClr>
                </a:solidFill>
              </a:rPr>
              <a:t>Low end-to-end latency</a:t>
            </a:r>
          </a:p>
          <a:p>
            <a:pPr marL="914400" lvl="1" indent="-457200">
              <a:buFont typeface="Arial" panose="020B0604020202020204" pitchFamily="34" charset="0"/>
              <a:buChar char="•"/>
            </a:pPr>
            <a:r>
              <a:rPr lang="en-US" sz="2400" i="1" dirty="0"/>
              <a:t>Encoding delay + streaming delay</a:t>
            </a:r>
          </a:p>
          <a:p>
            <a:pPr marL="457200" indent="-457200">
              <a:buFont typeface="+mj-lt"/>
              <a:buAutoNum type="arabicPeriod"/>
            </a:pPr>
            <a:r>
              <a:rPr lang="en-US" sz="2400" b="1" dirty="0">
                <a:solidFill>
                  <a:schemeClr val="accent2">
                    <a:lumMod val="75000"/>
                  </a:schemeClr>
                </a:solidFill>
              </a:rPr>
              <a:t>Low camera-side overhead</a:t>
            </a:r>
          </a:p>
          <a:p>
            <a:pPr marL="914400" lvl="1" indent="-457200">
              <a:buFont typeface="Arial" panose="020B0604020202020204" pitchFamily="34" charset="0"/>
              <a:buChar char="•"/>
            </a:pPr>
            <a:r>
              <a:rPr lang="en-US" sz="2400" dirty="0"/>
              <a:t>Encoding delay should be low even for a CPU-only camera</a:t>
            </a:r>
          </a:p>
        </p:txBody>
      </p:sp>
      <p:sp>
        <p:nvSpPr>
          <p:cNvPr id="14" name="Slide Number Placeholder 13">
            <a:extLst>
              <a:ext uri="{FF2B5EF4-FFF2-40B4-BE49-F238E27FC236}">
                <a16:creationId xmlns:a16="http://schemas.microsoft.com/office/drawing/2014/main" id="{57EECDCB-5AB7-F549-B5DE-E6ACA00589D9}"/>
              </a:ext>
            </a:extLst>
          </p:cNvPr>
          <p:cNvSpPr>
            <a:spLocks noGrp="1"/>
          </p:cNvSpPr>
          <p:nvPr>
            <p:ph type="sldNum" sz="quarter" idx="12"/>
          </p:nvPr>
        </p:nvSpPr>
        <p:spPr/>
        <p:txBody>
          <a:bodyPr/>
          <a:lstStyle/>
          <a:p>
            <a:fld id="{52EED48C-2B0B-A148-B97E-490061EF11A1}" type="slidenum">
              <a:rPr lang="en-US" smtClean="0"/>
              <a:t>8</a:t>
            </a:fld>
            <a:endParaRPr lang="en-US"/>
          </a:p>
        </p:txBody>
      </p:sp>
      <p:pic>
        <p:nvPicPr>
          <p:cNvPr id="41" name="Picture 40">
            <a:extLst>
              <a:ext uri="{FF2B5EF4-FFF2-40B4-BE49-F238E27FC236}">
                <a16:creationId xmlns:a16="http://schemas.microsoft.com/office/drawing/2014/main" id="{EB10D857-AA26-0C4C-977C-E750AEA39526}"/>
              </a:ext>
            </a:extLst>
          </p:cNvPr>
          <p:cNvPicPr>
            <a:picLocks noChangeAspect="1"/>
          </p:cNvPicPr>
          <p:nvPr/>
        </p:nvPicPr>
        <p:blipFill>
          <a:blip r:embed="rId10"/>
          <a:stretch>
            <a:fillRect/>
          </a:stretch>
        </p:blipFill>
        <p:spPr>
          <a:xfrm>
            <a:off x="220843" y="3520429"/>
            <a:ext cx="1377021" cy="880603"/>
          </a:xfrm>
          <a:prstGeom prst="rect">
            <a:avLst/>
          </a:prstGeom>
        </p:spPr>
      </p:pic>
      <p:sp>
        <p:nvSpPr>
          <p:cNvPr id="45" name="Rectangle 44">
            <a:extLst>
              <a:ext uri="{FF2B5EF4-FFF2-40B4-BE49-F238E27FC236}">
                <a16:creationId xmlns:a16="http://schemas.microsoft.com/office/drawing/2014/main" id="{6DBBCCC0-2A3B-C248-9F77-7FCD9CA30847}"/>
              </a:ext>
            </a:extLst>
          </p:cNvPr>
          <p:cNvSpPr/>
          <p:nvPr/>
        </p:nvSpPr>
        <p:spPr>
          <a:xfrm>
            <a:off x="106880" y="4424958"/>
            <a:ext cx="1472967" cy="461665"/>
          </a:xfrm>
          <a:prstGeom prst="rect">
            <a:avLst/>
          </a:prstGeom>
        </p:spPr>
        <p:txBody>
          <a:bodyPr wrap="none">
            <a:spAutoFit/>
          </a:bodyPr>
          <a:lstStyle/>
          <a:p>
            <a:r>
              <a:rPr lang="en-US" sz="2400" dirty="0"/>
              <a:t>Raw video</a:t>
            </a:r>
          </a:p>
        </p:txBody>
      </p:sp>
      <p:grpSp>
        <p:nvGrpSpPr>
          <p:cNvPr id="79" name="Group 78">
            <a:extLst>
              <a:ext uri="{FF2B5EF4-FFF2-40B4-BE49-F238E27FC236}">
                <a16:creationId xmlns:a16="http://schemas.microsoft.com/office/drawing/2014/main" id="{EF3749F8-2A98-7340-BBDA-F8ED9330A885}"/>
              </a:ext>
            </a:extLst>
          </p:cNvPr>
          <p:cNvGrpSpPr/>
          <p:nvPr/>
        </p:nvGrpSpPr>
        <p:grpSpPr>
          <a:xfrm>
            <a:off x="2601103" y="3516682"/>
            <a:ext cx="2487348" cy="1332084"/>
            <a:chOff x="2601103" y="3516682"/>
            <a:chExt cx="2487348" cy="1332084"/>
          </a:xfrm>
        </p:grpSpPr>
        <p:grpSp>
          <p:nvGrpSpPr>
            <p:cNvPr id="46" name="Group 45">
              <a:extLst>
                <a:ext uri="{FF2B5EF4-FFF2-40B4-BE49-F238E27FC236}">
                  <a16:creationId xmlns:a16="http://schemas.microsoft.com/office/drawing/2014/main" id="{B05B3512-F15B-6247-B248-0F7E1FE7D7A8}"/>
                </a:ext>
              </a:extLst>
            </p:cNvPr>
            <p:cNvGrpSpPr/>
            <p:nvPr/>
          </p:nvGrpSpPr>
          <p:grpSpPr>
            <a:xfrm>
              <a:off x="3112971" y="3516682"/>
              <a:ext cx="1374592" cy="880603"/>
              <a:chOff x="7725109" y="1773196"/>
              <a:chExt cx="4200599" cy="2691022"/>
            </a:xfrm>
          </p:grpSpPr>
          <p:pic>
            <p:nvPicPr>
              <p:cNvPr id="47" name="Picture 46">
                <a:extLst>
                  <a:ext uri="{FF2B5EF4-FFF2-40B4-BE49-F238E27FC236}">
                    <a16:creationId xmlns:a16="http://schemas.microsoft.com/office/drawing/2014/main" id="{37820F9C-4EDE-3347-ACD9-988B5E2593A8}"/>
                  </a:ext>
                </a:extLst>
              </p:cNvPr>
              <p:cNvPicPr>
                <a:picLocks noChangeAspect="1"/>
              </p:cNvPicPr>
              <p:nvPr/>
            </p:nvPicPr>
            <p:blipFill>
              <a:blip r:embed="rId11">
                <a:extLst>
                  <a:ext uri="{BEBA8EAE-BF5A-486C-A8C5-ECC9F3942E4B}">
                    <a14:imgProps xmlns:a14="http://schemas.microsoft.com/office/drawing/2010/main">
                      <a14:imgLayer r:embed="rId12">
                        <a14:imgEffect>
                          <a14:artisticBlur radius="52"/>
                        </a14:imgEffect>
                      </a14:imgLayer>
                    </a14:imgProps>
                  </a:ext>
                </a:extLst>
              </a:blip>
              <a:stretch>
                <a:fillRect/>
              </a:stretch>
            </p:blipFill>
            <p:spPr>
              <a:xfrm>
                <a:off x="7725109" y="1773196"/>
                <a:ext cx="4200599" cy="2686277"/>
              </a:xfrm>
              <a:prstGeom prst="rect">
                <a:avLst/>
              </a:prstGeom>
            </p:spPr>
          </p:pic>
          <p:pic>
            <p:nvPicPr>
              <p:cNvPr id="48" name="Picture 47">
                <a:extLst>
                  <a:ext uri="{FF2B5EF4-FFF2-40B4-BE49-F238E27FC236}">
                    <a16:creationId xmlns:a16="http://schemas.microsoft.com/office/drawing/2014/main" id="{B4799686-09F9-6D4E-86F9-35555218D6E6}"/>
                  </a:ext>
                </a:extLst>
              </p:cNvPr>
              <p:cNvPicPr>
                <a:picLocks noChangeAspect="1"/>
              </p:cNvPicPr>
              <p:nvPr/>
            </p:nvPicPr>
            <p:blipFill rotWithShape="1">
              <a:blip r:embed="rId10"/>
              <a:srcRect l="32096" t="35525" r="59693" b="35418"/>
              <a:stretch/>
            </p:blipFill>
            <p:spPr>
              <a:xfrm>
                <a:off x="9072782" y="2779312"/>
                <a:ext cx="332667" cy="752799"/>
              </a:xfrm>
              <a:prstGeom prst="rect">
                <a:avLst/>
              </a:prstGeom>
            </p:spPr>
          </p:pic>
          <p:pic>
            <p:nvPicPr>
              <p:cNvPr id="49" name="Picture 48">
                <a:extLst>
                  <a:ext uri="{FF2B5EF4-FFF2-40B4-BE49-F238E27FC236}">
                    <a16:creationId xmlns:a16="http://schemas.microsoft.com/office/drawing/2014/main" id="{7E7EED91-7BD2-A441-B0B4-B691CF291040}"/>
                  </a:ext>
                </a:extLst>
              </p:cNvPr>
              <p:cNvPicPr>
                <a:picLocks noChangeAspect="1"/>
              </p:cNvPicPr>
              <p:nvPr/>
            </p:nvPicPr>
            <p:blipFill rotWithShape="1">
              <a:blip r:embed="rId10"/>
              <a:srcRect l="22867" t="64583" r="48175" b="3853"/>
              <a:stretch/>
            </p:blipFill>
            <p:spPr>
              <a:xfrm>
                <a:off x="8594800" y="3622462"/>
                <a:ext cx="1173178" cy="817771"/>
              </a:xfrm>
              <a:prstGeom prst="rect">
                <a:avLst/>
              </a:prstGeom>
            </p:spPr>
          </p:pic>
          <p:pic>
            <p:nvPicPr>
              <p:cNvPr id="50" name="Picture 49">
                <a:extLst>
                  <a:ext uri="{FF2B5EF4-FFF2-40B4-BE49-F238E27FC236}">
                    <a16:creationId xmlns:a16="http://schemas.microsoft.com/office/drawing/2014/main" id="{AB3CC5C1-C161-BA46-9271-E3539D4145D7}"/>
                  </a:ext>
                </a:extLst>
              </p:cNvPr>
              <p:cNvPicPr>
                <a:picLocks noChangeAspect="1"/>
              </p:cNvPicPr>
              <p:nvPr/>
            </p:nvPicPr>
            <p:blipFill rotWithShape="1">
              <a:blip r:embed="rId10"/>
              <a:srcRect l="66639" t="64582"/>
              <a:stretch/>
            </p:blipFill>
            <p:spPr>
              <a:xfrm>
                <a:off x="10487621" y="3546607"/>
                <a:ext cx="1351529" cy="917611"/>
              </a:xfrm>
              <a:prstGeom prst="rect">
                <a:avLst/>
              </a:prstGeom>
            </p:spPr>
          </p:pic>
        </p:grpSp>
        <p:sp>
          <p:nvSpPr>
            <p:cNvPr id="51" name="Rectangle 50">
              <a:extLst>
                <a:ext uri="{FF2B5EF4-FFF2-40B4-BE49-F238E27FC236}">
                  <a16:creationId xmlns:a16="http://schemas.microsoft.com/office/drawing/2014/main" id="{C46399F2-FB17-3349-932E-74708DAA8F98}"/>
                </a:ext>
              </a:extLst>
            </p:cNvPr>
            <p:cNvSpPr/>
            <p:nvPr/>
          </p:nvSpPr>
          <p:spPr>
            <a:xfrm>
              <a:off x="2601103" y="4387101"/>
              <a:ext cx="2487348" cy="461665"/>
            </a:xfrm>
            <a:prstGeom prst="rect">
              <a:avLst/>
            </a:prstGeom>
          </p:spPr>
          <p:txBody>
            <a:bodyPr wrap="none">
              <a:spAutoFit/>
            </a:bodyPr>
            <a:lstStyle/>
            <a:p>
              <a:r>
                <a:rPr lang="en-US" sz="2400" dirty="0"/>
                <a:t>Compressed video</a:t>
              </a:r>
            </a:p>
          </p:txBody>
        </p:sp>
      </p:grpSp>
      <p:grpSp>
        <p:nvGrpSpPr>
          <p:cNvPr id="78" name="Group 77">
            <a:extLst>
              <a:ext uri="{FF2B5EF4-FFF2-40B4-BE49-F238E27FC236}">
                <a16:creationId xmlns:a16="http://schemas.microsoft.com/office/drawing/2014/main" id="{04D9CFAA-EFAA-5A49-86A7-F341470F9DBD}"/>
              </a:ext>
            </a:extLst>
          </p:cNvPr>
          <p:cNvGrpSpPr/>
          <p:nvPr/>
        </p:nvGrpSpPr>
        <p:grpSpPr>
          <a:xfrm>
            <a:off x="1597864" y="3348371"/>
            <a:ext cx="1515107" cy="830997"/>
            <a:chOff x="1597864" y="3348371"/>
            <a:chExt cx="1515107" cy="830997"/>
          </a:xfrm>
        </p:grpSpPr>
        <p:cxnSp>
          <p:nvCxnSpPr>
            <p:cNvPr id="15" name="Straight Arrow Connector 14">
              <a:extLst>
                <a:ext uri="{FF2B5EF4-FFF2-40B4-BE49-F238E27FC236}">
                  <a16:creationId xmlns:a16="http://schemas.microsoft.com/office/drawing/2014/main" id="{A6814531-73EE-724D-8468-06887A1051DB}"/>
                </a:ext>
              </a:extLst>
            </p:cNvPr>
            <p:cNvCxnSpPr>
              <a:cxnSpLocks/>
            </p:cNvCxnSpPr>
            <p:nvPr/>
          </p:nvCxnSpPr>
          <p:spPr>
            <a:xfrm flipV="1">
              <a:off x="1597864" y="4114471"/>
              <a:ext cx="1515107" cy="4524"/>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21F220C-279E-354E-870D-871CA296BBE7}"/>
                </a:ext>
              </a:extLst>
            </p:cNvPr>
            <p:cNvSpPr/>
            <p:nvPr/>
          </p:nvSpPr>
          <p:spPr>
            <a:xfrm>
              <a:off x="1612181" y="3348371"/>
              <a:ext cx="1325043" cy="830997"/>
            </a:xfrm>
            <a:prstGeom prst="rect">
              <a:avLst/>
            </a:prstGeom>
          </p:spPr>
          <p:txBody>
            <a:bodyPr wrap="none">
              <a:spAutoFit/>
            </a:bodyPr>
            <a:lstStyle/>
            <a:p>
              <a:pPr algn="ctr"/>
              <a:r>
                <a:rPr lang="en-US" sz="2400" dirty="0"/>
                <a:t>Encoding</a:t>
              </a:r>
            </a:p>
            <a:p>
              <a:pPr algn="ctr"/>
              <a:r>
                <a:rPr lang="en-US" sz="2400" dirty="0"/>
                <a:t>delay</a:t>
              </a:r>
            </a:p>
          </p:txBody>
        </p:sp>
      </p:grpSp>
      <p:grpSp>
        <p:nvGrpSpPr>
          <p:cNvPr id="81" name="Group 80">
            <a:extLst>
              <a:ext uri="{FF2B5EF4-FFF2-40B4-BE49-F238E27FC236}">
                <a16:creationId xmlns:a16="http://schemas.microsoft.com/office/drawing/2014/main" id="{BC300E17-DB85-8747-A507-20A6C0023429}"/>
              </a:ext>
            </a:extLst>
          </p:cNvPr>
          <p:cNvGrpSpPr/>
          <p:nvPr/>
        </p:nvGrpSpPr>
        <p:grpSpPr>
          <a:xfrm>
            <a:off x="5895549" y="3532955"/>
            <a:ext cx="2487348" cy="1319558"/>
            <a:chOff x="5895549" y="3532955"/>
            <a:chExt cx="2487348" cy="1319558"/>
          </a:xfrm>
        </p:grpSpPr>
        <p:grpSp>
          <p:nvGrpSpPr>
            <p:cNvPr id="53" name="Group 52">
              <a:extLst>
                <a:ext uri="{FF2B5EF4-FFF2-40B4-BE49-F238E27FC236}">
                  <a16:creationId xmlns:a16="http://schemas.microsoft.com/office/drawing/2014/main" id="{29D315C9-E299-AC4E-8329-199CC638CA56}"/>
                </a:ext>
              </a:extLst>
            </p:cNvPr>
            <p:cNvGrpSpPr/>
            <p:nvPr/>
          </p:nvGrpSpPr>
          <p:grpSpPr>
            <a:xfrm>
              <a:off x="6407417" y="3532955"/>
              <a:ext cx="1374592" cy="880603"/>
              <a:chOff x="7725109" y="1773196"/>
              <a:chExt cx="4200599" cy="2691022"/>
            </a:xfrm>
          </p:grpSpPr>
          <p:pic>
            <p:nvPicPr>
              <p:cNvPr id="54" name="Picture 53">
                <a:extLst>
                  <a:ext uri="{FF2B5EF4-FFF2-40B4-BE49-F238E27FC236}">
                    <a16:creationId xmlns:a16="http://schemas.microsoft.com/office/drawing/2014/main" id="{975EEC65-968C-D34B-9A6A-A81E0760BB00}"/>
                  </a:ext>
                </a:extLst>
              </p:cNvPr>
              <p:cNvPicPr>
                <a:picLocks noChangeAspect="1"/>
              </p:cNvPicPr>
              <p:nvPr/>
            </p:nvPicPr>
            <p:blipFill>
              <a:blip r:embed="rId11">
                <a:extLst>
                  <a:ext uri="{BEBA8EAE-BF5A-486C-A8C5-ECC9F3942E4B}">
                    <a14:imgProps xmlns:a14="http://schemas.microsoft.com/office/drawing/2010/main">
                      <a14:imgLayer r:embed="rId13">
                        <a14:imgEffect>
                          <a14:artisticBlur radius="52"/>
                        </a14:imgEffect>
                      </a14:imgLayer>
                    </a14:imgProps>
                  </a:ext>
                </a:extLst>
              </a:blip>
              <a:stretch>
                <a:fillRect/>
              </a:stretch>
            </p:blipFill>
            <p:spPr>
              <a:xfrm>
                <a:off x="7725109" y="1773196"/>
                <a:ext cx="4200599" cy="2686277"/>
              </a:xfrm>
              <a:prstGeom prst="rect">
                <a:avLst/>
              </a:prstGeom>
            </p:spPr>
          </p:pic>
          <p:pic>
            <p:nvPicPr>
              <p:cNvPr id="55" name="Picture 54">
                <a:extLst>
                  <a:ext uri="{FF2B5EF4-FFF2-40B4-BE49-F238E27FC236}">
                    <a16:creationId xmlns:a16="http://schemas.microsoft.com/office/drawing/2014/main" id="{FF698C75-BFE4-3149-B4B8-B71ECA2C93C5}"/>
                  </a:ext>
                </a:extLst>
              </p:cNvPr>
              <p:cNvPicPr>
                <a:picLocks noChangeAspect="1"/>
              </p:cNvPicPr>
              <p:nvPr/>
            </p:nvPicPr>
            <p:blipFill rotWithShape="1">
              <a:blip r:embed="rId10"/>
              <a:srcRect l="32096" t="35525" r="59693" b="35418"/>
              <a:stretch/>
            </p:blipFill>
            <p:spPr>
              <a:xfrm>
                <a:off x="9072782" y="2779312"/>
                <a:ext cx="332667" cy="752799"/>
              </a:xfrm>
              <a:prstGeom prst="rect">
                <a:avLst/>
              </a:prstGeom>
            </p:spPr>
          </p:pic>
          <p:pic>
            <p:nvPicPr>
              <p:cNvPr id="56" name="Picture 55">
                <a:extLst>
                  <a:ext uri="{FF2B5EF4-FFF2-40B4-BE49-F238E27FC236}">
                    <a16:creationId xmlns:a16="http://schemas.microsoft.com/office/drawing/2014/main" id="{EF4F8693-B7F8-A44E-9917-1EA6B459EE85}"/>
                  </a:ext>
                </a:extLst>
              </p:cNvPr>
              <p:cNvPicPr>
                <a:picLocks noChangeAspect="1"/>
              </p:cNvPicPr>
              <p:nvPr/>
            </p:nvPicPr>
            <p:blipFill rotWithShape="1">
              <a:blip r:embed="rId10"/>
              <a:srcRect l="22867" t="64583" r="48175" b="3853"/>
              <a:stretch/>
            </p:blipFill>
            <p:spPr>
              <a:xfrm>
                <a:off x="8594800" y="3622462"/>
                <a:ext cx="1173178" cy="817771"/>
              </a:xfrm>
              <a:prstGeom prst="rect">
                <a:avLst/>
              </a:prstGeom>
            </p:spPr>
          </p:pic>
          <p:pic>
            <p:nvPicPr>
              <p:cNvPr id="57" name="Picture 56">
                <a:extLst>
                  <a:ext uri="{FF2B5EF4-FFF2-40B4-BE49-F238E27FC236}">
                    <a16:creationId xmlns:a16="http://schemas.microsoft.com/office/drawing/2014/main" id="{7438FB97-A357-6B4F-9901-E256CA6A7A97}"/>
                  </a:ext>
                </a:extLst>
              </p:cNvPr>
              <p:cNvPicPr>
                <a:picLocks noChangeAspect="1"/>
              </p:cNvPicPr>
              <p:nvPr/>
            </p:nvPicPr>
            <p:blipFill rotWithShape="1">
              <a:blip r:embed="rId10"/>
              <a:srcRect l="66639" t="64582"/>
              <a:stretch/>
            </p:blipFill>
            <p:spPr>
              <a:xfrm>
                <a:off x="10487621" y="3546607"/>
                <a:ext cx="1351529" cy="917611"/>
              </a:xfrm>
              <a:prstGeom prst="rect">
                <a:avLst/>
              </a:prstGeom>
            </p:spPr>
          </p:pic>
        </p:grpSp>
        <p:sp>
          <p:nvSpPr>
            <p:cNvPr id="58" name="Rectangle 57">
              <a:extLst>
                <a:ext uri="{FF2B5EF4-FFF2-40B4-BE49-F238E27FC236}">
                  <a16:creationId xmlns:a16="http://schemas.microsoft.com/office/drawing/2014/main" id="{F778F39A-8ACB-E745-90D0-FE11474B8CE8}"/>
                </a:ext>
              </a:extLst>
            </p:cNvPr>
            <p:cNvSpPr/>
            <p:nvPr/>
          </p:nvSpPr>
          <p:spPr>
            <a:xfrm>
              <a:off x="5895549" y="4390848"/>
              <a:ext cx="2487348" cy="461665"/>
            </a:xfrm>
            <a:prstGeom prst="rect">
              <a:avLst/>
            </a:prstGeom>
          </p:spPr>
          <p:txBody>
            <a:bodyPr wrap="none">
              <a:spAutoFit/>
            </a:bodyPr>
            <a:lstStyle/>
            <a:p>
              <a:r>
                <a:rPr lang="en-US" sz="2400" dirty="0"/>
                <a:t>Compressed video</a:t>
              </a:r>
            </a:p>
          </p:txBody>
        </p:sp>
      </p:grpSp>
      <p:grpSp>
        <p:nvGrpSpPr>
          <p:cNvPr id="80" name="Group 79">
            <a:extLst>
              <a:ext uri="{FF2B5EF4-FFF2-40B4-BE49-F238E27FC236}">
                <a16:creationId xmlns:a16="http://schemas.microsoft.com/office/drawing/2014/main" id="{B1E3EEAA-F65F-5D44-8493-0DED4A4776B5}"/>
              </a:ext>
            </a:extLst>
          </p:cNvPr>
          <p:cNvGrpSpPr/>
          <p:nvPr/>
        </p:nvGrpSpPr>
        <p:grpSpPr>
          <a:xfrm>
            <a:off x="4493644" y="3317149"/>
            <a:ext cx="1913773" cy="830997"/>
            <a:chOff x="4493644" y="3317149"/>
            <a:chExt cx="1913773" cy="830997"/>
          </a:xfrm>
        </p:grpSpPr>
        <p:cxnSp>
          <p:nvCxnSpPr>
            <p:cNvPr id="59" name="Straight Arrow Connector 58">
              <a:extLst>
                <a:ext uri="{FF2B5EF4-FFF2-40B4-BE49-F238E27FC236}">
                  <a16:creationId xmlns:a16="http://schemas.microsoft.com/office/drawing/2014/main" id="{269EAC21-3936-BE45-8425-CDE90D6E5821}"/>
                </a:ext>
              </a:extLst>
            </p:cNvPr>
            <p:cNvCxnSpPr>
              <a:cxnSpLocks/>
            </p:cNvCxnSpPr>
            <p:nvPr/>
          </p:nvCxnSpPr>
          <p:spPr>
            <a:xfrm flipV="1">
              <a:off x="4493644" y="4113160"/>
              <a:ext cx="1913773" cy="15078"/>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D6F5B26-8CEF-2E40-9FE6-3A6408787EE1}"/>
                </a:ext>
              </a:extLst>
            </p:cNvPr>
            <p:cNvSpPr/>
            <p:nvPr/>
          </p:nvSpPr>
          <p:spPr>
            <a:xfrm>
              <a:off x="4635728" y="3317149"/>
              <a:ext cx="1455014" cy="830997"/>
            </a:xfrm>
            <a:prstGeom prst="rect">
              <a:avLst/>
            </a:prstGeom>
          </p:spPr>
          <p:txBody>
            <a:bodyPr wrap="none">
              <a:spAutoFit/>
            </a:bodyPr>
            <a:lstStyle/>
            <a:p>
              <a:pPr algn="ctr"/>
              <a:r>
                <a:rPr lang="en-US" sz="2400" dirty="0"/>
                <a:t>Streaming</a:t>
              </a:r>
            </a:p>
            <a:p>
              <a:pPr algn="ctr"/>
              <a:r>
                <a:rPr lang="en-US" sz="2400" dirty="0"/>
                <a:t>delay</a:t>
              </a:r>
            </a:p>
          </p:txBody>
        </p:sp>
      </p:grpSp>
      <p:grpSp>
        <p:nvGrpSpPr>
          <p:cNvPr id="86" name="Group 85">
            <a:extLst>
              <a:ext uri="{FF2B5EF4-FFF2-40B4-BE49-F238E27FC236}">
                <a16:creationId xmlns:a16="http://schemas.microsoft.com/office/drawing/2014/main" id="{A4B6B8AA-49FA-8F44-B4C9-856344D9CD42}"/>
              </a:ext>
            </a:extLst>
          </p:cNvPr>
          <p:cNvGrpSpPr/>
          <p:nvPr/>
        </p:nvGrpSpPr>
        <p:grpSpPr>
          <a:xfrm>
            <a:off x="7782009" y="3317091"/>
            <a:ext cx="2647592" cy="830997"/>
            <a:chOff x="7782009" y="3317091"/>
            <a:chExt cx="2647592" cy="830997"/>
          </a:xfrm>
        </p:grpSpPr>
        <p:cxnSp>
          <p:nvCxnSpPr>
            <p:cNvPr id="63" name="Straight Arrow Connector 62">
              <a:extLst>
                <a:ext uri="{FF2B5EF4-FFF2-40B4-BE49-F238E27FC236}">
                  <a16:creationId xmlns:a16="http://schemas.microsoft.com/office/drawing/2014/main" id="{C0F72761-8CBC-5E41-A873-5CDD8135E9D7}"/>
                </a:ext>
              </a:extLst>
            </p:cNvPr>
            <p:cNvCxnSpPr>
              <a:cxnSpLocks/>
            </p:cNvCxnSpPr>
            <p:nvPr/>
          </p:nvCxnSpPr>
          <p:spPr>
            <a:xfrm flipV="1">
              <a:off x="7782009" y="4106476"/>
              <a:ext cx="2647592" cy="6684"/>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7ED015F-CBC9-CF46-B0C4-E547C084AEA7}"/>
                </a:ext>
              </a:extLst>
            </p:cNvPr>
            <p:cNvSpPr txBox="1"/>
            <p:nvPr/>
          </p:nvSpPr>
          <p:spPr>
            <a:xfrm>
              <a:off x="7900642" y="3317091"/>
              <a:ext cx="2119976" cy="830997"/>
            </a:xfrm>
            <a:prstGeom prst="rect">
              <a:avLst/>
            </a:prstGeom>
            <a:noFill/>
          </p:spPr>
          <p:txBody>
            <a:bodyPr wrap="square" rtlCol="0">
              <a:spAutoFit/>
            </a:bodyPr>
            <a:lstStyle/>
            <a:p>
              <a:pPr algn="ctr"/>
              <a:r>
                <a:rPr lang="en-US" sz="2400" dirty="0"/>
                <a:t>Decoding &amp; DNN inference</a:t>
              </a:r>
            </a:p>
          </p:txBody>
        </p:sp>
      </p:grpSp>
      <p:grpSp>
        <p:nvGrpSpPr>
          <p:cNvPr id="87" name="Group 86">
            <a:extLst>
              <a:ext uri="{FF2B5EF4-FFF2-40B4-BE49-F238E27FC236}">
                <a16:creationId xmlns:a16="http://schemas.microsoft.com/office/drawing/2014/main" id="{18EB6781-A50F-4F41-A7E3-7E27C349E2CD}"/>
              </a:ext>
            </a:extLst>
          </p:cNvPr>
          <p:cNvGrpSpPr/>
          <p:nvPr/>
        </p:nvGrpSpPr>
        <p:grpSpPr>
          <a:xfrm>
            <a:off x="9924969" y="3520581"/>
            <a:ext cx="2267031" cy="1310139"/>
            <a:chOff x="9924969" y="3520581"/>
            <a:chExt cx="2267031" cy="1310139"/>
          </a:xfrm>
        </p:grpSpPr>
        <p:grpSp>
          <p:nvGrpSpPr>
            <p:cNvPr id="62" name="Group 61">
              <a:extLst>
                <a:ext uri="{FF2B5EF4-FFF2-40B4-BE49-F238E27FC236}">
                  <a16:creationId xmlns:a16="http://schemas.microsoft.com/office/drawing/2014/main" id="{62E448D0-3349-F441-8EC2-B94526D0DD5A}"/>
                </a:ext>
              </a:extLst>
            </p:cNvPr>
            <p:cNvGrpSpPr/>
            <p:nvPr/>
          </p:nvGrpSpPr>
          <p:grpSpPr>
            <a:xfrm>
              <a:off x="10429601" y="3520581"/>
              <a:ext cx="1392388" cy="892003"/>
              <a:chOff x="7896521" y="2073293"/>
              <a:chExt cx="3634905" cy="2328622"/>
            </a:xfrm>
          </p:grpSpPr>
          <p:grpSp>
            <p:nvGrpSpPr>
              <p:cNvPr id="65" name="Group 64">
                <a:extLst>
                  <a:ext uri="{FF2B5EF4-FFF2-40B4-BE49-F238E27FC236}">
                    <a16:creationId xmlns:a16="http://schemas.microsoft.com/office/drawing/2014/main" id="{B9A78CB8-0EBB-EB41-9C82-BB038F53EF41}"/>
                  </a:ext>
                </a:extLst>
              </p:cNvPr>
              <p:cNvGrpSpPr/>
              <p:nvPr/>
            </p:nvGrpSpPr>
            <p:grpSpPr>
              <a:xfrm>
                <a:off x="7896521" y="2073293"/>
                <a:ext cx="3634905" cy="2328622"/>
                <a:chOff x="7725109" y="1773196"/>
                <a:chExt cx="4200599" cy="2691022"/>
              </a:xfrm>
            </p:grpSpPr>
            <p:pic>
              <p:nvPicPr>
                <p:cNvPr id="69" name="Picture 68">
                  <a:extLst>
                    <a:ext uri="{FF2B5EF4-FFF2-40B4-BE49-F238E27FC236}">
                      <a16:creationId xmlns:a16="http://schemas.microsoft.com/office/drawing/2014/main" id="{CA83A821-1032-DE40-8371-022BFBCA356E}"/>
                    </a:ext>
                  </a:extLst>
                </p:cNvPr>
                <p:cNvPicPr>
                  <a:picLocks noChangeAspect="1"/>
                </p:cNvPicPr>
                <p:nvPr/>
              </p:nvPicPr>
              <p:blipFill>
                <a:blip r:embed="rId11">
                  <a:extLst>
                    <a:ext uri="{BEBA8EAE-BF5A-486C-A8C5-ECC9F3942E4B}">
                      <a14:imgProps xmlns:a14="http://schemas.microsoft.com/office/drawing/2010/main">
                        <a14:imgLayer r:embed="rId13">
                          <a14:imgEffect>
                            <a14:artisticBlur radius="52"/>
                          </a14:imgEffect>
                        </a14:imgLayer>
                      </a14:imgProps>
                    </a:ext>
                  </a:extLst>
                </a:blip>
                <a:stretch>
                  <a:fillRect/>
                </a:stretch>
              </p:blipFill>
              <p:spPr>
                <a:xfrm>
                  <a:off x="7725109" y="1773196"/>
                  <a:ext cx="4200599" cy="2686276"/>
                </a:xfrm>
                <a:prstGeom prst="rect">
                  <a:avLst/>
                </a:prstGeom>
              </p:spPr>
            </p:pic>
            <p:pic>
              <p:nvPicPr>
                <p:cNvPr id="70" name="Picture 69">
                  <a:extLst>
                    <a:ext uri="{FF2B5EF4-FFF2-40B4-BE49-F238E27FC236}">
                      <a16:creationId xmlns:a16="http://schemas.microsoft.com/office/drawing/2014/main" id="{C6F4E93A-1B66-5340-A10F-67124FBA1CFF}"/>
                    </a:ext>
                  </a:extLst>
                </p:cNvPr>
                <p:cNvPicPr>
                  <a:picLocks noChangeAspect="1"/>
                </p:cNvPicPr>
                <p:nvPr/>
              </p:nvPicPr>
              <p:blipFill rotWithShape="1">
                <a:blip r:embed="rId10"/>
                <a:srcRect l="32096" t="35525" r="59693" b="35418"/>
                <a:stretch/>
              </p:blipFill>
              <p:spPr>
                <a:xfrm>
                  <a:off x="9072782" y="2779312"/>
                  <a:ext cx="332667" cy="752799"/>
                </a:xfrm>
                <a:prstGeom prst="rect">
                  <a:avLst/>
                </a:prstGeom>
              </p:spPr>
            </p:pic>
            <p:pic>
              <p:nvPicPr>
                <p:cNvPr id="71" name="Picture 70">
                  <a:extLst>
                    <a:ext uri="{FF2B5EF4-FFF2-40B4-BE49-F238E27FC236}">
                      <a16:creationId xmlns:a16="http://schemas.microsoft.com/office/drawing/2014/main" id="{F383F5D4-A943-A44C-BAB5-A734F558CAEF}"/>
                    </a:ext>
                  </a:extLst>
                </p:cNvPr>
                <p:cNvPicPr>
                  <a:picLocks noChangeAspect="1"/>
                </p:cNvPicPr>
                <p:nvPr/>
              </p:nvPicPr>
              <p:blipFill rotWithShape="1">
                <a:blip r:embed="rId10"/>
                <a:srcRect l="22867" t="64583" r="48175" b="3853"/>
                <a:stretch/>
              </p:blipFill>
              <p:spPr>
                <a:xfrm>
                  <a:off x="8594800" y="3622462"/>
                  <a:ext cx="1173178" cy="817771"/>
                </a:xfrm>
                <a:prstGeom prst="rect">
                  <a:avLst/>
                </a:prstGeom>
              </p:spPr>
            </p:pic>
            <p:pic>
              <p:nvPicPr>
                <p:cNvPr id="72" name="Picture 71">
                  <a:extLst>
                    <a:ext uri="{FF2B5EF4-FFF2-40B4-BE49-F238E27FC236}">
                      <a16:creationId xmlns:a16="http://schemas.microsoft.com/office/drawing/2014/main" id="{743DEAF8-2D35-124E-BA00-19D57D507BFA}"/>
                    </a:ext>
                  </a:extLst>
                </p:cNvPr>
                <p:cNvPicPr>
                  <a:picLocks noChangeAspect="1"/>
                </p:cNvPicPr>
                <p:nvPr/>
              </p:nvPicPr>
              <p:blipFill rotWithShape="1">
                <a:blip r:embed="rId10"/>
                <a:srcRect l="66639" t="64582"/>
                <a:stretch/>
              </p:blipFill>
              <p:spPr>
                <a:xfrm>
                  <a:off x="10487621" y="3546607"/>
                  <a:ext cx="1351529" cy="917611"/>
                </a:xfrm>
                <a:prstGeom prst="rect">
                  <a:avLst/>
                </a:prstGeom>
              </p:spPr>
            </p:pic>
          </p:grpSp>
          <p:sp>
            <p:nvSpPr>
              <p:cNvPr id="66" name="Rectangle 65">
                <a:extLst>
                  <a:ext uri="{FF2B5EF4-FFF2-40B4-BE49-F238E27FC236}">
                    <a16:creationId xmlns:a16="http://schemas.microsoft.com/office/drawing/2014/main" id="{2D872A6E-ECB7-434B-B5F9-088050D7E4C4}"/>
                  </a:ext>
                </a:extLst>
              </p:cNvPr>
              <p:cNvSpPr/>
              <p:nvPr/>
            </p:nvSpPr>
            <p:spPr>
              <a:xfrm>
                <a:off x="9009707" y="2947388"/>
                <a:ext cx="321585" cy="620669"/>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6F4F4A3-85FF-7249-A53E-301E05E882CC}"/>
                  </a:ext>
                </a:extLst>
              </p:cNvPr>
              <p:cNvSpPr/>
              <p:nvPr/>
            </p:nvSpPr>
            <p:spPr>
              <a:xfrm>
                <a:off x="8699044" y="3614369"/>
                <a:ext cx="1100057" cy="718248"/>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659B335-47BC-5849-9046-1B9FFAA894E2}"/>
                  </a:ext>
                </a:extLst>
              </p:cNvPr>
              <p:cNvSpPr/>
              <p:nvPr/>
            </p:nvSpPr>
            <p:spPr>
              <a:xfrm>
                <a:off x="10239312" y="3697687"/>
                <a:ext cx="966020" cy="634929"/>
              </a:xfrm>
              <a:prstGeom prst="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5F6894B8-8FAD-7D41-9B7D-A6513974CBD4}"/>
                </a:ext>
              </a:extLst>
            </p:cNvPr>
            <p:cNvSpPr/>
            <p:nvPr/>
          </p:nvSpPr>
          <p:spPr>
            <a:xfrm>
              <a:off x="9924969" y="4369055"/>
              <a:ext cx="2267031" cy="461665"/>
            </a:xfrm>
            <a:prstGeom prst="rect">
              <a:avLst/>
            </a:prstGeom>
          </p:spPr>
          <p:txBody>
            <a:bodyPr wrap="none">
              <a:spAutoFit/>
            </a:bodyPr>
            <a:lstStyle/>
            <a:p>
              <a:r>
                <a:rPr lang="en-US" sz="2400" dirty="0"/>
                <a:t>Inference results</a:t>
              </a:r>
            </a:p>
          </p:txBody>
        </p:sp>
      </p:grpSp>
      <p:sp>
        <p:nvSpPr>
          <p:cNvPr id="90" name="Right Brace 89">
            <a:extLst>
              <a:ext uri="{FF2B5EF4-FFF2-40B4-BE49-F238E27FC236}">
                <a16:creationId xmlns:a16="http://schemas.microsoft.com/office/drawing/2014/main" id="{78AC4EF8-60FA-454E-89FA-F85661A5FB6F}"/>
              </a:ext>
            </a:extLst>
          </p:cNvPr>
          <p:cNvSpPr/>
          <p:nvPr/>
        </p:nvSpPr>
        <p:spPr>
          <a:xfrm rot="5400000">
            <a:off x="2350524" y="2386246"/>
            <a:ext cx="386574" cy="4873863"/>
          </a:xfrm>
          <a:prstGeom prst="rightBrace">
            <a:avLst>
              <a:gd name="adj1" fmla="val 8333"/>
              <a:gd name="adj2" fmla="val 54452"/>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1" name="Right Brace 90">
            <a:extLst>
              <a:ext uri="{FF2B5EF4-FFF2-40B4-BE49-F238E27FC236}">
                <a16:creationId xmlns:a16="http://schemas.microsoft.com/office/drawing/2014/main" id="{BB737769-F0CB-9940-870F-9F4B036578D9}"/>
              </a:ext>
            </a:extLst>
          </p:cNvPr>
          <p:cNvSpPr/>
          <p:nvPr/>
        </p:nvSpPr>
        <p:spPr>
          <a:xfrm rot="5400000">
            <a:off x="8850487" y="1610515"/>
            <a:ext cx="386574" cy="6296450"/>
          </a:xfrm>
          <a:prstGeom prst="rightBrace">
            <a:avLst>
              <a:gd name="adj1" fmla="val 8333"/>
              <a:gd name="adj2" fmla="val 54452"/>
            </a:avLst>
          </a:prstGeom>
          <a:ln w="25400">
            <a:solidFill>
              <a:schemeClr val="tx1">
                <a:lumMod val="50000"/>
                <a:lumOff val="50000"/>
              </a:schemeClr>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Rectangle 91">
            <a:extLst>
              <a:ext uri="{FF2B5EF4-FFF2-40B4-BE49-F238E27FC236}">
                <a16:creationId xmlns:a16="http://schemas.microsoft.com/office/drawing/2014/main" id="{2C392EA6-041C-914A-B6E5-F8093BD1A7C0}"/>
              </a:ext>
            </a:extLst>
          </p:cNvPr>
          <p:cNvSpPr/>
          <p:nvPr/>
        </p:nvSpPr>
        <p:spPr>
          <a:xfrm>
            <a:off x="-5256" y="6158943"/>
            <a:ext cx="12191995" cy="5603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However, </a:t>
            </a:r>
            <a:r>
              <a:rPr lang="en-US" sz="2800" b="1" dirty="0">
                <a:solidFill>
                  <a:schemeClr val="accent2">
                    <a:lumMod val="75000"/>
                  </a:schemeClr>
                </a:solidFill>
              </a:rPr>
              <a:t>none of </a:t>
            </a:r>
            <a:r>
              <a:rPr lang="en-US" sz="2800" dirty="0">
                <a:solidFill>
                  <a:schemeClr val="tx1"/>
                </a:solidFill>
              </a:rPr>
              <a:t>the previous work achieves </a:t>
            </a:r>
            <a:r>
              <a:rPr lang="en-US" sz="2800" b="1" dirty="0">
                <a:solidFill>
                  <a:schemeClr val="accent2">
                    <a:lumMod val="75000"/>
                  </a:schemeClr>
                </a:solidFill>
              </a:rPr>
              <a:t>all three</a:t>
            </a:r>
            <a:r>
              <a:rPr lang="en-US" sz="2800" dirty="0">
                <a:solidFill>
                  <a:schemeClr val="tx1"/>
                </a:solidFill>
              </a:rPr>
              <a:t> performance objectives!</a:t>
            </a:r>
          </a:p>
        </p:txBody>
      </p:sp>
    </p:spTree>
    <p:extLst>
      <p:ext uri="{BB962C8B-B14F-4D97-AF65-F5344CB8AC3E}">
        <p14:creationId xmlns:p14="http://schemas.microsoft.com/office/powerpoint/2010/main" val="728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linds(horizontal)">
                                      <p:cBhvr>
                                        <p:cTn id="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4EB2-121D-B84F-9040-50E5CCA2870D}"/>
              </a:ext>
            </a:extLst>
          </p:cNvPr>
          <p:cNvSpPr>
            <a:spLocks noGrp="1"/>
          </p:cNvSpPr>
          <p:nvPr>
            <p:ph type="title"/>
          </p:nvPr>
        </p:nvSpPr>
        <p:spPr>
          <a:xfrm>
            <a:off x="0" y="98643"/>
            <a:ext cx="12191995" cy="1325563"/>
          </a:xfrm>
        </p:spPr>
        <p:txBody>
          <a:bodyPr/>
          <a:lstStyle/>
          <a:p>
            <a:r>
              <a:rPr lang="en-US" b="1" dirty="0">
                <a:solidFill>
                  <a:schemeClr val="accent2">
                    <a:lumMod val="75000"/>
                  </a:schemeClr>
                </a:solidFill>
                <a:latin typeface="Times" pitchFamily="2" charset="0"/>
              </a:rPr>
              <a:t>Functionality placement</a:t>
            </a:r>
            <a:r>
              <a:rPr lang="en-US" dirty="0">
                <a:solidFill>
                  <a:schemeClr val="accent6">
                    <a:lumMod val="75000"/>
                  </a:schemeClr>
                </a:solidFill>
                <a:latin typeface="Times" pitchFamily="2" charset="0"/>
              </a:rPr>
              <a:t>: </a:t>
            </a:r>
            <a:r>
              <a:rPr lang="en-US" b="1" dirty="0">
                <a:solidFill>
                  <a:schemeClr val="accent2">
                    <a:lumMod val="75000"/>
                  </a:schemeClr>
                </a:solidFill>
                <a:latin typeface="Times" pitchFamily="2" charset="0"/>
              </a:rPr>
              <a:t>Where</a:t>
            </a:r>
            <a:r>
              <a:rPr lang="en-US" dirty="0">
                <a:solidFill>
                  <a:schemeClr val="accent6">
                    <a:lumMod val="75000"/>
                  </a:schemeClr>
                </a:solidFill>
                <a:latin typeface="Times" pitchFamily="2" charset="0"/>
              </a:rPr>
              <a:t> should we determine how the video should be compressed?</a:t>
            </a:r>
          </a:p>
        </p:txBody>
      </p:sp>
      <p:grpSp>
        <p:nvGrpSpPr>
          <p:cNvPr id="12" name="Group 11">
            <a:extLst>
              <a:ext uri="{FF2B5EF4-FFF2-40B4-BE49-F238E27FC236}">
                <a16:creationId xmlns:a16="http://schemas.microsoft.com/office/drawing/2014/main" id="{5A8508CF-45F7-004A-9D92-08CF0AC8AF0C}"/>
              </a:ext>
            </a:extLst>
          </p:cNvPr>
          <p:cNvGrpSpPr/>
          <p:nvPr/>
        </p:nvGrpSpPr>
        <p:grpSpPr>
          <a:xfrm>
            <a:off x="1364558" y="4000500"/>
            <a:ext cx="1143390" cy="1236073"/>
            <a:chOff x="1364558" y="4000500"/>
            <a:chExt cx="1143390" cy="1236073"/>
          </a:xfrm>
        </p:grpSpPr>
        <p:sp>
          <p:nvSpPr>
            <p:cNvPr id="4" name="Rectangle 3">
              <a:extLst>
                <a:ext uri="{FF2B5EF4-FFF2-40B4-BE49-F238E27FC236}">
                  <a16:creationId xmlns:a16="http://schemas.microsoft.com/office/drawing/2014/main" id="{BBDE483C-76AE-6341-96D3-70C68AB7E687}"/>
                </a:ext>
              </a:extLst>
            </p:cNvPr>
            <p:cNvSpPr/>
            <p:nvPr/>
          </p:nvSpPr>
          <p:spPr>
            <a:xfrm>
              <a:off x="1364558" y="4774908"/>
              <a:ext cx="1143390" cy="461665"/>
            </a:xfrm>
            <a:prstGeom prst="rect">
              <a:avLst/>
            </a:prstGeom>
          </p:spPr>
          <p:txBody>
            <a:bodyPr wrap="none">
              <a:spAutoFit/>
            </a:bodyPr>
            <a:lstStyle/>
            <a:p>
              <a:r>
                <a:rPr lang="en-US" sz="2400" dirty="0"/>
                <a:t>Camera</a:t>
              </a:r>
            </a:p>
          </p:txBody>
        </p:sp>
        <p:pic>
          <p:nvPicPr>
            <p:cNvPr id="5" name="Graphic 4" descr="Video camera">
              <a:extLst>
                <a:ext uri="{FF2B5EF4-FFF2-40B4-BE49-F238E27FC236}">
                  <a16:creationId xmlns:a16="http://schemas.microsoft.com/office/drawing/2014/main" id="{E878BF63-84ED-9E46-A876-54883B075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078" y="4000500"/>
              <a:ext cx="914400" cy="914400"/>
            </a:xfrm>
            <a:prstGeom prst="rect">
              <a:avLst/>
            </a:prstGeom>
          </p:spPr>
        </p:pic>
      </p:grpSp>
      <p:grpSp>
        <p:nvGrpSpPr>
          <p:cNvPr id="13" name="Group 12">
            <a:extLst>
              <a:ext uri="{FF2B5EF4-FFF2-40B4-BE49-F238E27FC236}">
                <a16:creationId xmlns:a16="http://schemas.microsoft.com/office/drawing/2014/main" id="{CE14E1C7-FF0E-C247-8DEA-62E2AC44D7BC}"/>
              </a:ext>
            </a:extLst>
          </p:cNvPr>
          <p:cNvGrpSpPr/>
          <p:nvPr/>
        </p:nvGrpSpPr>
        <p:grpSpPr>
          <a:xfrm>
            <a:off x="10304428" y="4096646"/>
            <a:ext cx="987643" cy="1236073"/>
            <a:chOff x="7930458" y="4000499"/>
            <a:chExt cx="987643" cy="1236073"/>
          </a:xfrm>
        </p:grpSpPr>
        <p:pic>
          <p:nvPicPr>
            <p:cNvPr id="10" name="Graphic 9" descr="Server">
              <a:extLst>
                <a:ext uri="{FF2B5EF4-FFF2-40B4-BE49-F238E27FC236}">
                  <a16:creationId xmlns:a16="http://schemas.microsoft.com/office/drawing/2014/main" id="{F060BC26-0678-784B-8BFC-2DE9DD94F6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753" y="4000499"/>
              <a:ext cx="914400" cy="914400"/>
            </a:xfrm>
            <a:prstGeom prst="rect">
              <a:avLst/>
            </a:prstGeom>
          </p:spPr>
        </p:pic>
        <p:sp>
          <p:nvSpPr>
            <p:cNvPr id="11" name="Rectangle 10">
              <a:extLst>
                <a:ext uri="{FF2B5EF4-FFF2-40B4-BE49-F238E27FC236}">
                  <a16:creationId xmlns:a16="http://schemas.microsoft.com/office/drawing/2014/main" id="{2741228A-60CF-1F43-A2A0-1A72F1375D89}"/>
                </a:ext>
              </a:extLst>
            </p:cNvPr>
            <p:cNvSpPr/>
            <p:nvPr/>
          </p:nvSpPr>
          <p:spPr>
            <a:xfrm>
              <a:off x="7930458" y="4774907"/>
              <a:ext cx="987643" cy="461665"/>
            </a:xfrm>
            <a:prstGeom prst="rect">
              <a:avLst/>
            </a:prstGeom>
          </p:spPr>
          <p:txBody>
            <a:bodyPr wrap="none">
              <a:spAutoFit/>
            </a:bodyPr>
            <a:lstStyle/>
            <a:p>
              <a:r>
                <a:rPr lang="en-US" sz="2400" dirty="0"/>
                <a:t>Server</a:t>
              </a:r>
            </a:p>
          </p:txBody>
        </p:sp>
      </p:grpSp>
      <p:cxnSp>
        <p:nvCxnSpPr>
          <p:cNvPr id="14" name="Straight Arrow Connector 13">
            <a:extLst>
              <a:ext uri="{FF2B5EF4-FFF2-40B4-BE49-F238E27FC236}">
                <a16:creationId xmlns:a16="http://schemas.microsoft.com/office/drawing/2014/main" id="{16B123CF-F4E3-4743-8151-1E838125CF65}"/>
              </a:ext>
            </a:extLst>
          </p:cNvPr>
          <p:cNvCxnSpPr>
            <a:cxnSpLocks/>
          </p:cNvCxnSpPr>
          <p:nvPr/>
        </p:nvCxnSpPr>
        <p:spPr>
          <a:xfrm>
            <a:off x="2648839" y="4781147"/>
            <a:ext cx="7655589" cy="0"/>
          </a:xfrm>
          <a:prstGeom prst="straightConnector1">
            <a:avLst/>
          </a:prstGeom>
          <a:ln w="50800">
            <a:solidFill>
              <a:schemeClr val="bg1">
                <a:lumMod val="65000"/>
              </a:schemeClr>
            </a:solidFill>
            <a:prstDash val="sysDot"/>
            <a:headEnd type="none"/>
            <a:tailEnd type="triangle" w="lg" len="lg"/>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CDA2F056-033B-2B4E-AAB5-A7CC9363BE67}"/>
              </a:ext>
            </a:extLst>
          </p:cNvPr>
          <p:cNvSpPr/>
          <p:nvPr/>
        </p:nvSpPr>
        <p:spPr>
          <a:xfrm>
            <a:off x="4259011" y="4887854"/>
            <a:ext cx="4212179" cy="461665"/>
          </a:xfrm>
          <a:prstGeom prst="rect">
            <a:avLst/>
          </a:prstGeom>
        </p:spPr>
        <p:txBody>
          <a:bodyPr wrap="none">
            <a:spAutoFit/>
          </a:bodyPr>
          <a:lstStyle/>
          <a:p>
            <a:r>
              <a:rPr lang="en-US" sz="2400" dirty="0"/>
              <a:t>Bandwidth-constrained network</a:t>
            </a:r>
          </a:p>
        </p:txBody>
      </p:sp>
      <p:pic>
        <p:nvPicPr>
          <p:cNvPr id="16" name="Graphic 15" descr="Cloud">
            <a:extLst>
              <a:ext uri="{FF2B5EF4-FFF2-40B4-BE49-F238E27FC236}">
                <a16:creationId xmlns:a16="http://schemas.microsoft.com/office/drawing/2014/main" id="{029EEA56-35EF-F04D-9C13-9968C942FF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1591" y="4292378"/>
            <a:ext cx="914400" cy="914400"/>
          </a:xfrm>
          <a:prstGeom prst="rect">
            <a:avLst/>
          </a:prstGeom>
        </p:spPr>
      </p:pic>
      <p:pic>
        <p:nvPicPr>
          <p:cNvPr id="20" name="Picture 19" descr="A close up of a logo&#10;&#10;Description automatically generated">
            <a:extLst>
              <a:ext uri="{FF2B5EF4-FFF2-40B4-BE49-F238E27FC236}">
                <a16:creationId xmlns:a16="http://schemas.microsoft.com/office/drawing/2014/main" id="{2A66B193-A488-1547-9D72-0ADE7C73DF52}"/>
              </a:ext>
            </a:extLst>
          </p:cNvPr>
          <p:cNvPicPr>
            <a:picLocks noChangeAspect="1"/>
          </p:cNvPicPr>
          <p:nvPr/>
        </p:nvPicPr>
        <p:blipFill>
          <a:blip r:embed="rId9"/>
          <a:stretch>
            <a:fillRect/>
          </a:stretch>
        </p:blipFill>
        <p:spPr>
          <a:xfrm>
            <a:off x="9913345" y="2098844"/>
            <a:ext cx="1623979" cy="1623979"/>
          </a:xfrm>
          <a:prstGeom prst="rect">
            <a:avLst/>
          </a:prstGeom>
        </p:spPr>
      </p:pic>
      <p:sp>
        <p:nvSpPr>
          <p:cNvPr id="46" name="Rectangle 45">
            <a:extLst>
              <a:ext uri="{FF2B5EF4-FFF2-40B4-BE49-F238E27FC236}">
                <a16:creationId xmlns:a16="http://schemas.microsoft.com/office/drawing/2014/main" id="{CACBD495-F9E1-3449-B3CE-AEFEBF8215F6}"/>
              </a:ext>
            </a:extLst>
          </p:cNvPr>
          <p:cNvSpPr/>
          <p:nvPr/>
        </p:nvSpPr>
        <p:spPr>
          <a:xfrm>
            <a:off x="0" y="5816350"/>
            <a:ext cx="12191995" cy="5603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How previous work places this functionality?</a:t>
            </a:r>
          </a:p>
        </p:txBody>
      </p:sp>
      <p:sp>
        <p:nvSpPr>
          <p:cNvPr id="50" name="Rectangle 49">
            <a:extLst>
              <a:ext uri="{FF2B5EF4-FFF2-40B4-BE49-F238E27FC236}">
                <a16:creationId xmlns:a16="http://schemas.microsoft.com/office/drawing/2014/main" id="{771C591B-4BB5-AB4D-AC5E-98D188F7AEC9}"/>
              </a:ext>
            </a:extLst>
          </p:cNvPr>
          <p:cNvSpPr/>
          <p:nvPr/>
        </p:nvSpPr>
        <p:spPr>
          <a:xfrm>
            <a:off x="10412566" y="3622564"/>
            <a:ext cx="771365" cy="461665"/>
          </a:xfrm>
          <a:prstGeom prst="rect">
            <a:avLst/>
          </a:prstGeom>
        </p:spPr>
        <p:txBody>
          <a:bodyPr wrap="none">
            <a:spAutoFit/>
          </a:bodyPr>
          <a:lstStyle/>
          <a:p>
            <a:r>
              <a:rPr lang="en-US" sz="2400" dirty="0"/>
              <a:t>DNN</a:t>
            </a:r>
          </a:p>
        </p:txBody>
      </p:sp>
      <p:sp>
        <p:nvSpPr>
          <p:cNvPr id="51" name="Slide Number Placeholder 50">
            <a:extLst>
              <a:ext uri="{FF2B5EF4-FFF2-40B4-BE49-F238E27FC236}">
                <a16:creationId xmlns:a16="http://schemas.microsoft.com/office/drawing/2014/main" id="{E78DE88E-45D6-6B43-B528-5607A70EF47B}"/>
              </a:ext>
            </a:extLst>
          </p:cNvPr>
          <p:cNvSpPr>
            <a:spLocks noGrp="1"/>
          </p:cNvSpPr>
          <p:nvPr>
            <p:ph type="sldNum" sz="quarter" idx="12"/>
          </p:nvPr>
        </p:nvSpPr>
        <p:spPr/>
        <p:txBody>
          <a:bodyPr/>
          <a:lstStyle/>
          <a:p>
            <a:fld id="{52EED48C-2B0B-A148-B97E-490061EF11A1}" type="slidenum">
              <a:rPr lang="en-US" smtClean="0"/>
              <a:t>9</a:t>
            </a:fld>
            <a:endParaRPr lang="en-US"/>
          </a:p>
        </p:txBody>
      </p:sp>
      <p:sp>
        <p:nvSpPr>
          <p:cNvPr id="56" name="Rectangle 55">
            <a:extLst>
              <a:ext uri="{FF2B5EF4-FFF2-40B4-BE49-F238E27FC236}">
                <a16:creationId xmlns:a16="http://schemas.microsoft.com/office/drawing/2014/main" id="{28210E3C-E847-C54C-BC2C-47411EBBC0EF}"/>
              </a:ext>
            </a:extLst>
          </p:cNvPr>
          <p:cNvSpPr/>
          <p:nvPr/>
        </p:nvSpPr>
        <p:spPr>
          <a:xfrm>
            <a:off x="996488" y="3650925"/>
            <a:ext cx="1939505" cy="461665"/>
          </a:xfrm>
          <a:prstGeom prst="rect">
            <a:avLst/>
          </a:prstGeom>
        </p:spPr>
        <p:txBody>
          <a:bodyPr wrap="none">
            <a:spAutoFit/>
          </a:bodyPr>
          <a:lstStyle/>
          <a:p>
            <a:r>
              <a:rPr lang="en-US" sz="2400" dirty="0"/>
              <a:t>Video content</a:t>
            </a:r>
          </a:p>
        </p:txBody>
      </p:sp>
      <p:pic>
        <p:nvPicPr>
          <p:cNvPr id="47" name="Picture 46">
            <a:extLst>
              <a:ext uri="{FF2B5EF4-FFF2-40B4-BE49-F238E27FC236}">
                <a16:creationId xmlns:a16="http://schemas.microsoft.com/office/drawing/2014/main" id="{68E69B76-D98C-AA4C-A3EB-022FBBBC8A7C}"/>
              </a:ext>
            </a:extLst>
          </p:cNvPr>
          <p:cNvPicPr>
            <a:picLocks noChangeAspect="1"/>
          </p:cNvPicPr>
          <p:nvPr/>
        </p:nvPicPr>
        <p:blipFill>
          <a:blip r:embed="rId10"/>
          <a:stretch>
            <a:fillRect/>
          </a:stretch>
        </p:blipFill>
        <p:spPr>
          <a:xfrm>
            <a:off x="1041822" y="2450494"/>
            <a:ext cx="1864344" cy="1192245"/>
          </a:xfrm>
          <a:prstGeom prst="rect">
            <a:avLst/>
          </a:prstGeom>
        </p:spPr>
      </p:pic>
      <p:grpSp>
        <p:nvGrpSpPr>
          <p:cNvPr id="6" name="Group 5">
            <a:extLst>
              <a:ext uri="{FF2B5EF4-FFF2-40B4-BE49-F238E27FC236}">
                <a16:creationId xmlns:a16="http://schemas.microsoft.com/office/drawing/2014/main" id="{0B31A460-039B-0A40-82A7-25FB3EE614D1}"/>
              </a:ext>
            </a:extLst>
          </p:cNvPr>
          <p:cNvGrpSpPr/>
          <p:nvPr/>
        </p:nvGrpSpPr>
        <p:grpSpPr>
          <a:xfrm>
            <a:off x="3103367" y="1497976"/>
            <a:ext cx="7098092" cy="2614614"/>
            <a:chOff x="3103367" y="1497976"/>
            <a:chExt cx="7098092" cy="2614614"/>
          </a:xfrm>
        </p:grpSpPr>
        <p:cxnSp>
          <p:nvCxnSpPr>
            <p:cNvPr id="21" name="Straight Arrow Connector 20">
              <a:extLst>
                <a:ext uri="{FF2B5EF4-FFF2-40B4-BE49-F238E27FC236}">
                  <a16:creationId xmlns:a16="http://schemas.microsoft.com/office/drawing/2014/main" id="{31E1590D-990C-A14C-B5D5-5251E4FD8997}"/>
                </a:ext>
              </a:extLst>
            </p:cNvPr>
            <p:cNvCxnSpPr>
              <a:cxnSpLocks/>
              <a:stCxn id="45" idx="3"/>
            </p:cNvCxnSpPr>
            <p:nvPr/>
          </p:nvCxnSpPr>
          <p:spPr>
            <a:xfrm>
              <a:off x="8604640" y="2098141"/>
              <a:ext cx="1596819" cy="545523"/>
            </a:xfrm>
            <a:prstGeom prst="straightConnector1">
              <a:avLst/>
            </a:prstGeom>
            <a:ln w="50800">
              <a:solidFill>
                <a:schemeClr val="accent2">
                  <a:lumMod val="75000"/>
                </a:schemeClr>
              </a:solidFill>
              <a:prstDash val="solid"/>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D88DE631-ABC9-A94E-8A19-455B6741DAD0}"/>
                </a:ext>
              </a:extLst>
            </p:cNvPr>
            <p:cNvSpPr/>
            <p:nvPr/>
          </p:nvSpPr>
          <p:spPr>
            <a:xfrm>
              <a:off x="4288661" y="1497976"/>
              <a:ext cx="4315979" cy="1200329"/>
            </a:xfrm>
            <a:prstGeom prst="rect">
              <a:avLst/>
            </a:prstGeom>
          </p:spPr>
          <p:txBody>
            <a:bodyPr wrap="square">
              <a:spAutoFit/>
            </a:bodyPr>
            <a:lstStyle/>
            <a:p>
              <a:r>
                <a:rPr lang="en-US" sz="2400" dirty="0"/>
                <a:t>Ideal video compression requires  the knowledge of both the video content and the DNN.</a:t>
              </a:r>
            </a:p>
          </p:txBody>
        </p:sp>
        <p:cxnSp>
          <p:nvCxnSpPr>
            <p:cNvPr id="53" name="Straight Arrow Connector 52">
              <a:extLst>
                <a:ext uri="{FF2B5EF4-FFF2-40B4-BE49-F238E27FC236}">
                  <a16:creationId xmlns:a16="http://schemas.microsoft.com/office/drawing/2014/main" id="{AF1FC8FD-E0A0-6F4F-B12C-24D02D97EF2C}"/>
                </a:ext>
              </a:extLst>
            </p:cNvPr>
            <p:cNvCxnSpPr>
              <a:cxnSpLocks/>
            </p:cNvCxnSpPr>
            <p:nvPr/>
          </p:nvCxnSpPr>
          <p:spPr>
            <a:xfrm flipV="1">
              <a:off x="3103367" y="2062366"/>
              <a:ext cx="1120245" cy="776257"/>
            </a:xfrm>
            <a:prstGeom prst="straightConnector1">
              <a:avLst/>
            </a:prstGeom>
            <a:ln w="50800">
              <a:solidFill>
                <a:schemeClr val="accent2">
                  <a:lumMod val="75000"/>
                </a:schemeClr>
              </a:solidFill>
              <a:prstDash val="solid"/>
              <a:headEnd type="none"/>
              <a:tailEnd type="triangle" w="lg" len="lg"/>
            </a:ln>
          </p:spPr>
          <p:style>
            <a:lnRef idx="1">
              <a:schemeClr val="dk1"/>
            </a:lnRef>
            <a:fillRef idx="0">
              <a:schemeClr val="dk1"/>
            </a:fillRef>
            <a:effectRef idx="0">
              <a:schemeClr val="dk1"/>
            </a:effectRef>
            <a:fontRef idx="minor">
              <a:schemeClr val="tx1"/>
            </a:fontRef>
          </p:style>
        </p:cxnSp>
        <p:grpSp>
          <p:nvGrpSpPr>
            <p:cNvPr id="48" name="Group 47">
              <a:extLst>
                <a:ext uri="{FF2B5EF4-FFF2-40B4-BE49-F238E27FC236}">
                  <a16:creationId xmlns:a16="http://schemas.microsoft.com/office/drawing/2014/main" id="{359D84D0-B54E-7246-B111-876CE3DF08BD}"/>
                </a:ext>
              </a:extLst>
            </p:cNvPr>
            <p:cNvGrpSpPr/>
            <p:nvPr/>
          </p:nvGrpSpPr>
          <p:grpSpPr>
            <a:xfrm>
              <a:off x="4813142" y="2607658"/>
              <a:ext cx="2738045" cy="1504932"/>
              <a:chOff x="7725109" y="1773196"/>
              <a:chExt cx="4200599" cy="2691022"/>
            </a:xfrm>
          </p:grpSpPr>
          <p:pic>
            <p:nvPicPr>
              <p:cNvPr id="49" name="Picture 48">
                <a:extLst>
                  <a:ext uri="{FF2B5EF4-FFF2-40B4-BE49-F238E27FC236}">
                    <a16:creationId xmlns:a16="http://schemas.microsoft.com/office/drawing/2014/main" id="{675E71F8-4EB9-D44D-8041-E0BB642A6958}"/>
                  </a:ext>
                </a:extLst>
              </p:cNvPr>
              <p:cNvPicPr>
                <a:picLocks noChangeAspect="1"/>
              </p:cNvPicPr>
              <p:nvPr/>
            </p:nvPicPr>
            <p:blipFill>
              <a:blip r:embed="rId11">
                <a:extLst>
                  <a:ext uri="{BEBA8EAE-BF5A-486C-A8C5-ECC9F3942E4B}">
                    <a14:imgProps xmlns:a14="http://schemas.microsoft.com/office/drawing/2010/main">
                      <a14:imgLayer r:embed="rId12">
                        <a14:imgEffect>
                          <a14:artisticBlur radius="52"/>
                        </a14:imgEffect>
                      </a14:imgLayer>
                    </a14:imgProps>
                  </a:ext>
                </a:extLst>
              </a:blip>
              <a:stretch>
                <a:fillRect/>
              </a:stretch>
            </p:blipFill>
            <p:spPr>
              <a:xfrm>
                <a:off x="7725109" y="1773196"/>
                <a:ext cx="4200599" cy="2686277"/>
              </a:xfrm>
              <a:prstGeom prst="rect">
                <a:avLst/>
              </a:prstGeom>
            </p:spPr>
          </p:pic>
          <p:pic>
            <p:nvPicPr>
              <p:cNvPr id="52" name="Picture 51">
                <a:extLst>
                  <a:ext uri="{FF2B5EF4-FFF2-40B4-BE49-F238E27FC236}">
                    <a16:creationId xmlns:a16="http://schemas.microsoft.com/office/drawing/2014/main" id="{953D844C-8443-1F4C-AD79-F1BF4D9884A0}"/>
                  </a:ext>
                </a:extLst>
              </p:cNvPr>
              <p:cNvPicPr>
                <a:picLocks noChangeAspect="1"/>
              </p:cNvPicPr>
              <p:nvPr/>
            </p:nvPicPr>
            <p:blipFill rotWithShape="1">
              <a:blip r:embed="rId10"/>
              <a:srcRect l="32096" t="35525" r="59693" b="35418"/>
              <a:stretch/>
            </p:blipFill>
            <p:spPr>
              <a:xfrm>
                <a:off x="9072782" y="2779312"/>
                <a:ext cx="332667" cy="752799"/>
              </a:xfrm>
              <a:prstGeom prst="rect">
                <a:avLst/>
              </a:prstGeom>
            </p:spPr>
          </p:pic>
          <p:pic>
            <p:nvPicPr>
              <p:cNvPr id="54" name="Picture 53">
                <a:extLst>
                  <a:ext uri="{FF2B5EF4-FFF2-40B4-BE49-F238E27FC236}">
                    <a16:creationId xmlns:a16="http://schemas.microsoft.com/office/drawing/2014/main" id="{E2C21779-5F77-AE47-8DA5-38C71AC3A2DF}"/>
                  </a:ext>
                </a:extLst>
              </p:cNvPr>
              <p:cNvPicPr>
                <a:picLocks noChangeAspect="1"/>
              </p:cNvPicPr>
              <p:nvPr/>
            </p:nvPicPr>
            <p:blipFill rotWithShape="1">
              <a:blip r:embed="rId10"/>
              <a:srcRect l="22867" t="64583" r="48175" b="3853"/>
              <a:stretch/>
            </p:blipFill>
            <p:spPr>
              <a:xfrm>
                <a:off x="8594800" y="3622462"/>
                <a:ext cx="1173178" cy="817771"/>
              </a:xfrm>
              <a:prstGeom prst="rect">
                <a:avLst/>
              </a:prstGeom>
            </p:spPr>
          </p:pic>
          <p:pic>
            <p:nvPicPr>
              <p:cNvPr id="55" name="Picture 54">
                <a:extLst>
                  <a:ext uri="{FF2B5EF4-FFF2-40B4-BE49-F238E27FC236}">
                    <a16:creationId xmlns:a16="http://schemas.microsoft.com/office/drawing/2014/main" id="{6748F2BC-3814-D640-AA84-2377A5ECFF3D}"/>
                  </a:ext>
                </a:extLst>
              </p:cNvPr>
              <p:cNvPicPr>
                <a:picLocks noChangeAspect="1"/>
              </p:cNvPicPr>
              <p:nvPr/>
            </p:nvPicPr>
            <p:blipFill rotWithShape="1">
              <a:blip r:embed="rId10"/>
              <a:srcRect l="66639" t="64582"/>
              <a:stretch/>
            </p:blipFill>
            <p:spPr>
              <a:xfrm>
                <a:off x="10487621" y="3546607"/>
                <a:ext cx="1351529" cy="917611"/>
              </a:xfrm>
              <a:prstGeom prst="rect">
                <a:avLst/>
              </a:prstGeom>
            </p:spPr>
          </p:pic>
        </p:grpSp>
      </p:grpSp>
    </p:spTree>
    <p:extLst>
      <p:ext uri="{BB962C8B-B14F-4D97-AF65-F5344CB8AC3E}">
        <p14:creationId xmlns:p14="http://schemas.microsoft.com/office/powerpoint/2010/main" val="1225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2749</TotalTime>
  <Words>3441</Words>
  <Application>Microsoft Macintosh PowerPoint</Application>
  <PresentationFormat>Widescreen</PresentationFormat>
  <Paragraphs>523</Paragraphs>
  <Slides>39</Slides>
  <Notes>29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Cambria Math</vt:lpstr>
      <vt:lpstr>Segoe UI Emoji</vt:lpstr>
      <vt:lpstr>Times</vt:lpstr>
      <vt:lpstr>Office Theme</vt:lpstr>
      <vt:lpstr>AccMPEG: Optimizing Video Encoding for Accurate Video Analytics</vt:lpstr>
      <vt:lpstr>Live video analytics are pervasive</vt:lpstr>
      <vt:lpstr>Video need to be streamed to the server for accurate live video analytics</vt:lpstr>
      <vt:lpstr>Key component for live video analytics: video compression</vt:lpstr>
      <vt:lpstr>Video compression for video analytics cares about inference accuracy</vt:lpstr>
      <vt:lpstr>Inference accuracy allows aggressive video compression</vt:lpstr>
      <vt:lpstr>Design an ideal video compression for video analytics: Three performance objectives.</vt:lpstr>
      <vt:lpstr>Design an ideal video compression for video analytics: Three performance objectives.</vt:lpstr>
      <vt:lpstr>Functionality placement: Where should we determine how the video should be compressed?</vt:lpstr>
      <vt:lpstr>Previous work type 1: Use cheap camera-side heuristics to decide how to compress the video</vt:lpstr>
      <vt:lpstr>Previous work type 2: Use expensive camera-side heuristics to decide how to compress the video</vt:lpstr>
      <vt:lpstr>Previous work type 3: Use server to decide how to compress the video </vt:lpstr>
      <vt:lpstr>Summary of previous video compression: Hard to achieve all three performance objectives</vt:lpstr>
      <vt:lpstr>AccMPEG: Neal-ideal camera-side video compression</vt:lpstr>
      <vt:lpstr>AccMPEG satisfies three performance objectives.</vt:lpstr>
      <vt:lpstr>PowerPoint Presentation</vt:lpstr>
      <vt:lpstr>Coarser granularity makes the quality assignment potentially cheaper</vt:lpstr>
      <vt:lpstr>Binary segmentation makes the quality assignment potentially cheaper</vt:lpstr>
      <vt:lpstr>Error tolerance makes the quality assignment potentially cheaper</vt:lpstr>
      <vt:lpstr>Implement a cheap quality selector: Architecture</vt:lpstr>
      <vt:lpstr>Train the quality selector: A conventional way</vt:lpstr>
      <vt:lpstr>Train the quality selector cheaply through Accuracy Gradient</vt:lpstr>
      <vt:lpstr>Further speed-up the training</vt:lpstr>
      <vt:lpstr>Experiment setup</vt:lpstr>
      <vt:lpstr>Better delay-accuracy trade-off</vt:lpstr>
      <vt:lpstr>End-to-end delay</vt:lpstr>
      <vt:lpstr>Camera-side overhead</vt:lpstr>
      <vt:lpstr>Model training time</vt:lpstr>
      <vt:lpstr>Future work</vt:lpstr>
      <vt:lpstr>Conclusion</vt:lpstr>
      <vt:lpstr>Backup slides</vt:lpstr>
      <vt:lpstr>Does the AccMPEG trained for one DNN generalize to another DNN?</vt:lpstr>
      <vt:lpstr>Does the AccMPEG trained for one DNN generalize to another DNN?</vt:lpstr>
      <vt:lpstr>Does the AccMPEG trained for one DNN generalize to another DNN?</vt:lpstr>
      <vt:lpstr>What is an ideal video compression for video analytics?</vt:lpstr>
      <vt:lpstr>Two properties for the quality selector</vt:lpstr>
      <vt:lpstr>PowerPoint Presentation</vt:lpstr>
      <vt:lpstr>How to generate near-ideal compression? Train quality selector through Accuracy Gradient!</vt:lpstr>
      <vt:lpstr>How to determine which regions should be encoded in high quality based on the Accuracy Gradient Estimation?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AccMPEG: optimizing video encoding for accurate video analytics</dc:title>
  <dc:creator>Kuntai Du</dc:creator>
  <cp:lastModifiedBy>Kuntai Du</cp:lastModifiedBy>
  <cp:revision>19</cp:revision>
  <dcterms:created xsi:type="dcterms:W3CDTF">2022-03-07T01:20:10Z</dcterms:created>
  <dcterms:modified xsi:type="dcterms:W3CDTF">2022-03-08T23:13:28Z</dcterms:modified>
</cp:coreProperties>
</file>